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0"/>
  </p:handoutMasterIdLst>
  <p:sldIdLst>
    <p:sldId id="271" r:id="rId5"/>
    <p:sldId id="272" r:id="rId6"/>
    <p:sldId id="273" r:id="rId7"/>
    <p:sldId id="274" r:id="rId8"/>
    <p:sldId id="275" r:id="rId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2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13/07/2011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7/13/2011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2128" y="398033"/>
            <a:ext cx="7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</a:rPr>
              <a:t>Withdrawals – 2 Programme</a:t>
            </a:r>
            <a:endParaRPr lang="en-GB" sz="40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5162550"/>
            <a:ext cx="816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81025" y="1628001"/>
            <a:ext cx="7934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a student is on two programmes (e.g. 2 </a:t>
            </a:r>
            <a:r>
              <a:rPr lang="en-GB" dirty="0" smtClean="0"/>
              <a:t>CPDs) </a:t>
            </a:r>
            <a:r>
              <a:rPr lang="en-GB" dirty="0" smtClean="0"/>
              <a:t>and wants to withdraw from one programme </a:t>
            </a:r>
            <a:r>
              <a:rPr lang="en-GB" dirty="0" smtClean="0"/>
              <a:t>only</a:t>
            </a:r>
            <a:endParaRPr lang="en-GB" dirty="0"/>
          </a:p>
        </p:txBody>
      </p:sp>
      <p:pic>
        <p:nvPicPr>
          <p:cNvPr id="7" name="Picture 3" descr="C:\Documents and Settings\SSVKGRIM\Local Settings\Temporary Internet Files\Content.IE5\J73LD1P2\MC90043475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025" y="2546350"/>
            <a:ext cx="1907316" cy="190731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46381" y="2840019"/>
            <a:ext cx="586896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Warning!</a:t>
            </a:r>
            <a:r>
              <a:rPr lang="en-GB" dirty="0" smtClean="0"/>
              <a:t>   </a:t>
            </a:r>
            <a:r>
              <a:rPr lang="en-GB" i="1" dirty="0" smtClean="0">
                <a:solidFill>
                  <a:srgbClr val="FF0000"/>
                </a:solidFill>
              </a:rPr>
              <a:t>Please do not do a </a:t>
            </a:r>
            <a:r>
              <a:rPr lang="en-GB" b="1" i="1" dirty="0" smtClean="0">
                <a:solidFill>
                  <a:srgbClr val="FF0000"/>
                </a:solidFill>
              </a:rPr>
              <a:t>Term Withdrawal!!!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2128" y="398033"/>
            <a:ext cx="7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</a:rPr>
              <a:t>Withdrawals – 2 Programme</a:t>
            </a:r>
            <a:endParaRPr lang="en-GB" sz="40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5162550"/>
            <a:ext cx="816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598" y="1463040"/>
            <a:ext cx="84963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Bradley Hand ITC" pitchFamily="66" charset="0"/>
              </a:rPr>
              <a:t>Main Menu &gt; Student Financials &gt; Charges and Payment &gt; Post Student Transaction</a:t>
            </a:r>
            <a:endParaRPr lang="en-GB" sz="2000" b="1" dirty="0">
              <a:latin typeface="Bradley Hand ITC" pitchFamily="66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138" y="2371836"/>
            <a:ext cx="4319195" cy="379341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690333" y="2690336"/>
            <a:ext cx="41847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dirty="0" smtClean="0"/>
              <a:t>Enter student </a:t>
            </a:r>
            <a:r>
              <a:rPr lang="en-GB" dirty="0" smtClean="0"/>
              <a:t>number</a:t>
            </a:r>
          </a:p>
          <a:p>
            <a:pPr lvl="0"/>
            <a:endParaRPr lang="en-GB" dirty="0" smtClean="0"/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Choose </a:t>
            </a:r>
            <a:r>
              <a:rPr lang="en-GB" b="1" dirty="0" smtClean="0"/>
              <a:t>Tuition</a:t>
            </a:r>
            <a:r>
              <a:rPr lang="en-GB" dirty="0" smtClean="0"/>
              <a:t> (TUT) from </a:t>
            </a:r>
            <a:r>
              <a:rPr lang="en-GB" b="1" dirty="0" smtClean="0"/>
              <a:t>Account Type</a:t>
            </a:r>
            <a:r>
              <a:rPr lang="en-GB" dirty="0" smtClean="0"/>
              <a:t> </a:t>
            </a:r>
            <a:r>
              <a:rPr lang="en-GB" dirty="0" smtClean="0"/>
              <a:t>list</a:t>
            </a:r>
          </a:p>
          <a:p>
            <a:pPr lvl="0"/>
            <a:endParaRPr lang="en-GB" dirty="0" smtClean="0"/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Choose </a:t>
            </a:r>
            <a:r>
              <a:rPr lang="en-GB" b="1" dirty="0" smtClean="0"/>
              <a:t>700000000007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Withdrawal </a:t>
            </a:r>
            <a:r>
              <a:rPr lang="en-GB" b="1" dirty="0" smtClean="0">
                <a:solidFill>
                  <a:srgbClr val="FF0000"/>
                </a:solidFill>
              </a:rPr>
              <a:t> Credit </a:t>
            </a:r>
            <a:r>
              <a:rPr lang="en-GB" dirty="0" smtClean="0"/>
              <a:t>from </a:t>
            </a:r>
            <a:r>
              <a:rPr lang="en-GB" b="1" dirty="0" smtClean="0"/>
              <a:t>Item Type</a:t>
            </a:r>
            <a:r>
              <a:rPr lang="en-GB" dirty="0" smtClean="0"/>
              <a:t> list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2128" y="398033"/>
            <a:ext cx="7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</a:rPr>
              <a:t>Withdrawals – 2 Programme</a:t>
            </a:r>
            <a:endParaRPr lang="en-GB" sz="40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5162550"/>
            <a:ext cx="816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5578" y="1395375"/>
            <a:ext cx="5290074" cy="3049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992853" y="451621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dirty="0" smtClean="0"/>
              <a:t>Enter Amount to be credited e.g. 405.00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Enter Term 2010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In Reference Number enter free text of when the student withdrew e.g. student withdrew 16/02/2011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Enter the current date in the due date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/>
              <a:t>Click on </a:t>
            </a:r>
            <a:r>
              <a:rPr lang="en-GB" u="sng" dirty="0" smtClean="0">
                <a:solidFill>
                  <a:srgbClr val="0070C0"/>
                </a:solidFill>
              </a:rPr>
              <a:t>Payment Details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link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2128" y="398033"/>
            <a:ext cx="7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</a:rPr>
              <a:t>Withdrawals – 2 Programme</a:t>
            </a:r>
            <a:endParaRPr lang="en-GB" sz="40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5162550"/>
            <a:ext cx="816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" y="2002882"/>
            <a:ext cx="3977641" cy="38815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4206239" y="237744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dirty="0" smtClean="0"/>
              <a:t>Click </a:t>
            </a:r>
            <a:r>
              <a:rPr lang="en-GB" dirty="0" err="1" smtClean="0"/>
              <a:t>on</a:t>
            </a:r>
            <a:r>
              <a:rPr lang="en-GB" sz="2400" dirty="0" err="1" smtClean="0">
                <a:latin typeface="Webdings" pitchFamily="18" charset="2"/>
              </a:rPr>
              <a:t>L</a:t>
            </a:r>
            <a:r>
              <a:rPr lang="en-GB" dirty="0" smtClean="0"/>
              <a:t> against </a:t>
            </a:r>
            <a:r>
              <a:rPr lang="en-GB" b="1" dirty="0" err="1" smtClean="0"/>
              <a:t>Acad</a:t>
            </a:r>
            <a:r>
              <a:rPr lang="en-GB" b="1" dirty="0" smtClean="0"/>
              <a:t> Car</a:t>
            </a:r>
            <a:r>
              <a:rPr lang="en-GB" dirty="0" smtClean="0"/>
              <a:t> and choose </a:t>
            </a:r>
            <a:r>
              <a:rPr lang="en-GB" u="sng" dirty="0" smtClean="0"/>
              <a:t>UG JMU</a:t>
            </a:r>
            <a:endParaRPr lang="en-GB" dirty="0" smtClean="0"/>
          </a:p>
          <a:p>
            <a:pPr lvl="0"/>
            <a:r>
              <a:rPr lang="en-GB" dirty="0" smtClean="0"/>
              <a:t>Click </a:t>
            </a:r>
            <a:r>
              <a:rPr lang="en-GB" dirty="0" err="1" smtClean="0"/>
              <a:t>on</a:t>
            </a:r>
            <a:r>
              <a:rPr lang="en-GB" sz="2400" dirty="0" err="1" smtClean="0">
                <a:latin typeface="Webdings" pitchFamily="18" charset="2"/>
              </a:rPr>
              <a:t>L</a:t>
            </a:r>
            <a:r>
              <a:rPr lang="en-GB" dirty="0" smtClean="0"/>
              <a:t> against </a:t>
            </a:r>
            <a:r>
              <a:rPr lang="en-GB" b="1" dirty="0" err="1" smtClean="0"/>
              <a:t>Acad</a:t>
            </a:r>
            <a:r>
              <a:rPr lang="en-GB" b="1" dirty="0" smtClean="0"/>
              <a:t> </a:t>
            </a:r>
            <a:r>
              <a:rPr lang="en-GB" b="1" dirty="0" err="1" smtClean="0"/>
              <a:t>Nbr</a:t>
            </a:r>
            <a:r>
              <a:rPr lang="en-GB" dirty="0" smtClean="0"/>
              <a:t> and choose which programme the credit should be attributed to (e.g. </a:t>
            </a:r>
            <a:r>
              <a:rPr lang="en-GB" b="1" u="sng" dirty="0" smtClean="0">
                <a:solidFill>
                  <a:srgbClr val="0070C0"/>
                </a:solidFill>
              </a:rPr>
              <a:t>1</a:t>
            </a:r>
            <a:r>
              <a:rPr lang="en-GB" dirty="0" smtClean="0"/>
              <a:t>)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Click </a:t>
            </a:r>
            <a:r>
              <a:rPr lang="en-GB" dirty="0" smtClean="0"/>
              <a:t>on OK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043953" y="1323191"/>
            <a:ext cx="2452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Important bit!!!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642" y="4239220"/>
            <a:ext cx="2474258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You only want to credit  one programme….the other </a:t>
            </a:r>
            <a:r>
              <a:rPr lang="en-GB" b="1" dirty="0" err="1" smtClean="0">
                <a:solidFill>
                  <a:srgbClr val="FF0000"/>
                </a:solidFill>
              </a:rPr>
              <a:t>prog</a:t>
            </a:r>
            <a:r>
              <a:rPr lang="en-GB" b="1" dirty="0" smtClean="0">
                <a:solidFill>
                  <a:srgbClr val="FF0000"/>
                </a:solidFill>
              </a:rPr>
              <a:t> fee is still valid!!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6422315" y="3894268"/>
            <a:ext cx="570156" cy="344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2128" y="398033"/>
            <a:ext cx="7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92D050"/>
                </a:solidFill>
              </a:rPr>
              <a:t>Withdrawals – 2 Programme</a:t>
            </a:r>
            <a:endParaRPr lang="en-GB" sz="40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5162550"/>
            <a:ext cx="816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1530327"/>
            <a:ext cx="6308464" cy="46015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Template</Template>
  <TotalTime>184</TotalTime>
  <Words>175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Training Template</vt:lpstr>
      <vt:lpstr>Slide 1</vt:lpstr>
      <vt:lpstr>Slide 2</vt:lpstr>
      <vt:lpstr>Slide 3</vt:lpstr>
      <vt:lpstr>Slide 4</vt:lpstr>
      <vt:lpstr>Slide 5</vt:lpstr>
    </vt:vector>
  </TitlesOfParts>
  <Company>Liveroopl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Liverpool John Moores University</dc:creator>
  <cp:lastModifiedBy>Liverpool John Moores University</cp:lastModifiedBy>
  <cp:revision>26</cp:revision>
  <dcterms:created xsi:type="dcterms:W3CDTF">2011-07-11T13:52:19Z</dcterms:created>
  <dcterms:modified xsi:type="dcterms:W3CDTF">2011-07-13T08:05:50Z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