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36"/>
  </p:handoutMasterIdLst>
  <p:sldIdLst>
    <p:sldId id="257" r:id="rId5"/>
    <p:sldId id="277" r:id="rId6"/>
    <p:sldId id="278" r:id="rId7"/>
    <p:sldId id="282" r:id="rId8"/>
    <p:sldId id="264" r:id="rId9"/>
    <p:sldId id="283" r:id="rId10"/>
    <p:sldId id="263" r:id="rId11"/>
    <p:sldId id="262" r:id="rId12"/>
    <p:sldId id="265" r:id="rId13"/>
    <p:sldId id="284" r:id="rId14"/>
    <p:sldId id="259" r:id="rId15"/>
    <p:sldId id="260" r:id="rId16"/>
    <p:sldId id="266" r:id="rId17"/>
    <p:sldId id="258" r:id="rId18"/>
    <p:sldId id="287" r:id="rId19"/>
    <p:sldId id="286" r:id="rId20"/>
    <p:sldId id="285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88" r:id="rId31"/>
    <p:sldId id="280" r:id="rId32"/>
    <p:sldId id="276" r:id="rId33"/>
    <p:sldId id="289" r:id="rId34"/>
    <p:sldId id="279" r:id="rId35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6B9D9-D1A7-416E-9ADC-2C2ECFFE908C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F11526B-93F8-4CD8-A12E-6AFB8F727385}">
      <dgm:prSet phldrT="[Text]"/>
      <dgm:spPr/>
      <dgm:t>
        <a:bodyPr/>
        <a:lstStyle/>
        <a:p>
          <a:r>
            <a:rPr lang="en-GB" dirty="0" smtClean="0"/>
            <a:t>Enquire</a:t>
          </a:r>
          <a:endParaRPr lang="en-GB" dirty="0"/>
        </a:p>
      </dgm:t>
    </dgm:pt>
    <dgm:pt modelId="{5A378BB1-0A6C-45BE-8D74-DDD232024AF9}" type="parTrans" cxnId="{945B4C38-3FDC-4FF2-94FD-888CF349039A}">
      <dgm:prSet/>
      <dgm:spPr/>
      <dgm:t>
        <a:bodyPr/>
        <a:lstStyle/>
        <a:p>
          <a:endParaRPr lang="en-GB"/>
        </a:p>
      </dgm:t>
    </dgm:pt>
    <dgm:pt modelId="{DD0E5E41-AB3E-4E62-A22E-89A0FC51621A}" type="sibTrans" cxnId="{945B4C38-3FDC-4FF2-94FD-888CF349039A}">
      <dgm:prSet/>
      <dgm:spPr/>
      <dgm:t>
        <a:bodyPr/>
        <a:lstStyle/>
        <a:p>
          <a:endParaRPr lang="en-GB">
            <a:ln w="19050">
              <a:solidFill>
                <a:schemeClr val="tx1"/>
              </a:solidFill>
            </a:ln>
          </a:endParaRPr>
        </a:p>
      </dgm:t>
    </dgm:pt>
    <dgm:pt modelId="{7ECF8680-E1CC-4086-A099-5200E9052237}">
      <dgm:prSet phldrT="[Text]"/>
      <dgm:spPr/>
      <dgm:t>
        <a:bodyPr/>
        <a:lstStyle/>
        <a:p>
          <a:r>
            <a:rPr lang="en-GB" dirty="0" smtClean="0"/>
            <a:t>Apply</a:t>
          </a:r>
          <a:endParaRPr lang="en-GB" dirty="0"/>
        </a:p>
      </dgm:t>
    </dgm:pt>
    <dgm:pt modelId="{B63FB835-6952-457E-93BB-1888858CEEFD}" type="parTrans" cxnId="{E06F1142-0B58-46F6-9165-C9046B705312}">
      <dgm:prSet/>
      <dgm:spPr/>
      <dgm:t>
        <a:bodyPr/>
        <a:lstStyle/>
        <a:p>
          <a:endParaRPr lang="en-GB"/>
        </a:p>
      </dgm:t>
    </dgm:pt>
    <dgm:pt modelId="{43F4C9E7-BCED-4D1D-A7B8-063E7E9D9CA0}" type="sibTrans" cxnId="{E06F1142-0B58-46F6-9165-C9046B705312}">
      <dgm:prSet/>
      <dgm:spPr/>
      <dgm:t>
        <a:bodyPr/>
        <a:lstStyle/>
        <a:p>
          <a:endParaRPr lang="en-GB"/>
        </a:p>
      </dgm:t>
    </dgm:pt>
    <dgm:pt modelId="{B051037C-2FDE-4A9E-8932-C68E3E818A1B}">
      <dgm:prSet phldrT="[Text]"/>
      <dgm:spPr/>
      <dgm:t>
        <a:bodyPr/>
        <a:lstStyle/>
        <a:p>
          <a:r>
            <a:rPr lang="en-GB" dirty="0" smtClean="0"/>
            <a:t>Active</a:t>
          </a:r>
          <a:endParaRPr lang="en-GB" dirty="0"/>
        </a:p>
      </dgm:t>
    </dgm:pt>
    <dgm:pt modelId="{78A5D743-AADC-4B1E-A053-0225CC476C20}" type="parTrans" cxnId="{364C4EFE-3FBA-41FB-8B53-176F366C28E3}">
      <dgm:prSet/>
      <dgm:spPr/>
      <dgm:t>
        <a:bodyPr/>
        <a:lstStyle/>
        <a:p>
          <a:endParaRPr lang="en-GB"/>
        </a:p>
      </dgm:t>
    </dgm:pt>
    <dgm:pt modelId="{5C2470ED-9954-49CE-A951-E034848CB8B9}" type="sibTrans" cxnId="{364C4EFE-3FBA-41FB-8B53-176F366C28E3}">
      <dgm:prSet/>
      <dgm:spPr/>
      <dgm:t>
        <a:bodyPr/>
        <a:lstStyle/>
        <a:p>
          <a:endParaRPr lang="en-GB"/>
        </a:p>
      </dgm:t>
    </dgm:pt>
    <dgm:pt modelId="{89850CFA-88CC-46B0-B61C-0E690BEFABF3}">
      <dgm:prSet phldrT="[Text]"/>
      <dgm:spPr/>
      <dgm:t>
        <a:bodyPr/>
        <a:lstStyle/>
        <a:p>
          <a:r>
            <a:rPr lang="en-GB" dirty="0" smtClean="0"/>
            <a:t>Enrol</a:t>
          </a:r>
          <a:endParaRPr lang="en-GB" dirty="0"/>
        </a:p>
      </dgm:t>
    </dgm:pt>
    <dgm:pt modelId="{CB714A37-FE54-485B-ABC2-61FB4C4A8481}" type="parTrans" cxnId="{F92B22EA-64CD-4C26-9F3B-90630731A284}">
      <dgm:prSet/>
      <dgm:spPr/>
      <dgm:t>
        <a:bodyPr/>
        <a:lstStyle/>
        <a:p>
          <a:endParaRPr lang="en-GB"/>
        </a:p>
      </dgm:t>
    </dgm:pt>
    <dgm:pt modelId="{0758C1D5-EBDF-4A5B-8F67-0B3BCD59F60F}" type="sibTrans" cxnId="{F92B22EA-64CD-4C26-9F3B-90630731A284}">
      <dgm:prSet/>
      <dgm:spPr/>
      <dgm:t>
        <a:bodyPr/>
        <a:lstStyle/>
        <a:p>
          <a:endParaRPr lang="en-GB"/>
        </a:p>
      </dgm:t>
    </dgm:pt>
    <dgm:pt modelId="{5F49A413-AD11-4899-93CD-4C5435E7A6AB}">
      <dgm:prSet phldrT="[Text]"/>
      <dgm:spPr/>
      <dgm:t>
        <a:bodyPr/>
        <a:lstStyle/>
        <a:p>
          <a:r>
            <a:rPr lang="en-GB" dirty="0" smtClean="0"/>
            <a:t>Study</a:t>
          </a:r>
          <a:endParaRPr lang="en-GB" dirty="0"/>
        </a:p>
      </dgm:t>
    </dgm:pt>
    <dgm:pt modelId="{ECC3E391-BFEB-4EFD-A181-F67F11D85DAA}" type="parTrans" cxnId="{2CA267BC-C9E4-4166-9660-75FA9C70363F}">
      <dgm:prSet/>
      <dgm:spPr/>
      <dgm:t>
        <a:bodyPr/>
        <a:lstStyle/>
        <a:p>
          <a:endParaRPr lang="en-GB"/>
        </a:p>
      </dgm:t>
    </dgm:pt>
    <dgm:pt modelId="{8953A3F8-EB70-48A5-8081-659ACD878036}" type="sibTrans" cxnId="{2CA267BC-C9E4-4166-9660-75FA9C70363F}">
      <dgm:prSet/>
      <dgm:spPr/>
      <dgm:t>
        <a:bodyPr/>
        <a:lstStyle/>
        <a:p>
          <a:endParaRPr lang="en-GB"/>
        </a:p>
      </dgm:t>
    </dgm:pt>
    <dgm:pt modelId="{9F704ABB-4C9F-435A-8EC0-E8025A6AE62D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GB" dirty="0" smtClean="0"/>
            <a:t>Progress</a:t>
          </a:r>
          <a:endParaRPr lang="en-GB" dirty="0"/>
        </a:p>
      </dgm:t>
    </dgm:pt>
    <dgm:pt modelId="{67F9D433-B110-4918-AA6F-BE576D558DAD}" type="parTrans" cxnId="{738CB95F-D92D-442C-89FD-56992612108B}">
      <dgm:prSet/>
      <dgm:spPr/>
      <dgm:t>
        <a:bodyPr/>
        <a:lstStyle/>
        <a:p>
          <a:endParaRPr lang="en-GB"/>
        </a:p>
      </dgm:t>
    </dgm:pt>
    <dgm:pt modelId="{D2ACAF18-C52C-494E-B633-553CEF956BB1}" type="sibTrans" cxnId="{738CB95F-D92D-442C-89FD-56992612108B}">
      <dgm:prSet/>
      <dgm:spPr/>
      <dgm:t>
        <a:bodyPr/>
        <a:lstStyle/>
        <a:p>
          <a:endParaRPr lang="en-GB"/>
        </a:p>
      </dgm:t>
    </dgm:pt>
    <dgm:pt modelId="{D3236447-6289-4649-9BEE-8884F0C1D15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Graduate</a:t>
          </a:r>
          <a:endParaRPr lang="en-GB" dirty="0"/>
        </a:p>
      </dgm:t>
    </dgm:pt>
    <dgm:pt modelId="{5CBC5A6C-E1F2-41F5-B6D9-B866DF93483B}" type="parTrans" cxnId="{C61BF148-988D-4976-B406-98BB6F29666E}">
      <dgm:prSet/>
      <dgm:spPr/>
      <dgm:t>
        <a:bodyPr/>
        <a:lstStyle/>
        <a:p>
          <a:endParaRPr lang="en-GB"/>
        </a:p>
      </dgm:t>
    </dgm:pt>
    <dgm:pt modelId="{52E7B90D-2D90-4FC9-AECF-032BABDEA29A}" type="sibTrans" cxnId="{C61BF148-988D-4976-B406-98BB6F29666E}">
      <dgm:prSet/>
      <dgm:spPr/>
      <dgm:t>
        <a:bodyPr/>
        <a:lstStyle/>
        <a:p>
          <a:endParaRPr lang="en-GB"/>
        </a:p>
      </dgm:t>
    </dgm:pt>
    <dgm:pt modelId="{4E25927D-0D7B-4227-9CC2-75C48404A39E}" type="pres">
      <dgm:prSet presAssocID="{0EB6B9D9-D1A7-416E-9ADC-2C2ECFFE90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386555-B16B-4BEE-9128-41FEFE269625}" type="pres">
      <dgm:prSet presAssocID="{7F11526B-93F8-4CD8-A12E-6AFB8F72738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D8B5AF-84E7-4EC3-98CA-6A5BF3FD5032}" type="pres">
      <dgm:prSet presAssocID="{7F11526B-93F8-4CD8-A12E-6AFB8F727385}" presName="spNode" presStyleCnt="0"/>
      <dgm:spPr/>
    </dgm:pt>
    <dgm:pt modelId="{0586C90D-C08A-4313-A0EE-543A6725AB02}" type="pres">
      <dgm:prSet presAssocID="{DD0E5E41-AB3E-4E62-A22E-89A0FC51621A}" presName="sibTrans" presStyleLbl="sibTrans1D1" presStyleIdx="0" presStyleCnt="7"/>
      <dgm:spPr/>
      <dgm:t>
        <a:bodyPr/>
        <a:lstStyle/>
        <a:p>
          <a:endParaRPr lang="en-GB"/>
        </a:p>
      </dgm:t>
    </dgm:pt>
    <dgm:pt modelId="{4F04F796-FBBF-4F6C-AF97-FD6D1973D69C}" type="pres">
      <dgm:prSet presAssocID="{7ECF8680-E1CC-4086-A099-5200E905223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EBB308-1FFF-4416-A86A-87513AFA130E}" type="pres">
      <dgm:prSet presAssocID="{7ECF8680-E1CC-4086-A099-5200E9052237}" presName="spNode" presStyleCnt="0"/>
      <dgm:spPr/>
    </dgm:pt>
    <dgm:pt modelId="{A6B41A50-E905-4205-AB43-DAE0A5952E6A}" type="pres">
      <dgm:prSet presAssocID="{43F4C9E7-BCED-4D1D-A7B8-063E7E9D9CA0}" presName="sibTrans" presStyleLbl="sibTrans1D1" presStyleIdx="1" presStyleCnt="7"/>
      <dgm:spPr/>
      <dgm:t>
        <a:bodyPr/>
        <a:lstStyle/>
        <a:p>
          <a:endParaRPr lang="en-GB"/>
        </a:p>
      </dgm:t>
    </dgm:pt>
    <dgm:pt modelId="{49957CD2-412A-4106-9918-37672B9CCFC9}" type="pres">
      <dgm:prSet presAssocID="{B051037C-2FDE-4A9E-8932-C68E3E818A1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88734D-B979-4C6F-A61A-046EB11CF208}" type="pres">
      <dgm:prSet presAssocID="{B051037C-2FDE-4A9E-8932-C68E3E818A1B}" presName="spNode" presStyleCnt="0"/>
      <dgm:spPr/>
    </dgm:pt>
    <dgm:pt modelId="{9CCC5563-11CC-4A82-9309-0A4F6976BD15}" type="pres">
      <dgm:prSet presAssocID="{5C2470ED-9954-49CE-A951-E034848CB8B9}" presName="sibTrans" presStyleLbl="sibTrans1D1" presStyleIdx="2" presStyleCnt="7"/>
      <dgm:spPr/>
      <dgm:t>
        <a:bodyPr/>
        <a:lstStyle/>
        <a:p>
          <a:endParaRPr lang="en-GB"/>
        </a:p>
      </dgm:t>
    </dgm:pt>
    <dgm:pt modelId="{345C2290-043B-444A-B6AF-DFEBF577CE37}" type="pres">
      <dgm:prSet presAssocID="{89850CFA-88CC-46B0-B61C-0E690BEFABF3}" presName="node" presStyleLbl="node1" presStyleIdx="3" presStyleCnt="7" custRadScaleRad="98750" custRadScaleInc="-449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5E72E7-332C-4962-9585-12B92EA53696}" type="pres">
      <dgm:prSet presAssocID="{89850CFA-88CC-46B0-B61C-0E690BEFABF3}" presName="spNode" presStyleCnt="0"/>
      <dgm:spPr/>
    </dgm:pt>
    <dgm:pt modelId="{34925FC5-C3F5-42CA-AF19-2CFB5848484B}" type="pres">
      <dgm:prSet presAssocID="{0758C1D5-EBDF-4A5B-8F67-0B3BCD59F60F}" presName="sibTrans" presStyleLbl="sibTrans1D1" presStyleIdx="3" presStyleCnt="7"/>
      <dgm:spPr/>
      <dgm:t>
        <a:bodyPr/>
        <a:lstStyle/>
        <a:p>
          <a:endParaRPr lang="en-GB"/>
        </a:p>
      </dgm:t>
    </dgm:pt>
    <dgm:pt modelId="{BAE20BBA-786F-4446-B4DD-7C0F4C38DD8D}" type="pres">
      <dgm:prSet presAssocID="{5F49A413-AD11-4899-93CD-4C5435E7A6AB}" presName="node" presStyleLbl="node1" presStyleIdx="4" presStyleCnt="7" custRadScaleRad="100189" custRadScaleInc="521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5B9081-3BAB-42C4-BD58-24C43A40B0A0}" type="pres">
      <dgm:prSet presAssocID="{5F49A413-AD11-4899-93CD-4C5435E7A6AB}" presName="spNode" presStyleCnt="0"/>
      <dgm:spPr/>
    </dgm:pt>
    <dgm:pt modelId="{958A18B4-9117-45C7-BB4D-8A103217A927}" type="pres">
      <dgm:prSet presAssocID="{8953A3F8-EB70-48A5-8081-659ACD878036}" presName="sibTrans" presStyleLbl="sibTrans1D1" presStyleIdx="4" presStyleCnt="7"/>
      <dgm:spPr/>
      <dgm:t>
        <a:bodyPr/>
        <a:lstStyle/>
        <a:p>
          <a:endParaRPr lang="en-GB"/>
        </a:p>
      </dgm:t>
    </dgm:pt>
    <dgm:pt modelId="{BC3A9814-FBB7-4D4D-8EDF-8E24D5A965E3}" type="pres">
      <dgm:prSet presAssocID="{9F704ABB-4C9F-435A-8EC0-E8025A6AE62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184FA3-2617-4C7F-AA56-8B3A051DF6E4}" type="pres">
      <dgm:prSet presAssocID="{9F704ABB-4C9F-435A-8EC0-E8025A6AE62D}" presName="spNode" presStyleCnt="0"/>
      <dgm:spPr/>
    </dgm:pt>
    <dgm:pt modelId="{D827EED3-695C-46B6-BC28-BB7DD591EABC}" type="pres">
      <dgm:prSet presAssocID="{D2ACAF18-C52C-494E-B633-553CEF956BB1}" presName="sibTrans" presStyleLbl="sibTrans1D1" presStyleIdx="5" presStyleCnt="7"/>
      <dgm:spPr/>
      <dgm:t>
        <a:bodyPr/>
        <a:lstStyle/>
        <a:p>
          <a:endParaRPr lang="en-GB"/>
        </a:p>
      </dgm:t>
    </dgm:pt>
    <dgm:pt modelId="{36F44FD3-59E9-40A1-B5EF-FAB2593A1D0C}" type="pres">
      <dgm:prSet presAssocID="{D3236447-6289-4649-9BEE-8884F0C1D159}" presName="node" presStyleLbl="node1" presStyleIdx="6" presStyleCnt="7" custRadScaleRad="99495" custRadScaleInc="13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582353-9D84-440E-93A4-284958FCC99D}" type="pres">
      <dgm:prSet presAssocID="{D3236447-6289-4649-9BEE-8884F0C1D159}" presName="spNode" presStyleCnt="0"/>
      <dgm:spPr/>
    </dgm:pt>
    <dgm:pt modelId="{2605865E-15E0-4F68-9263-53C765DBB69D}" type="pres">
      <dgm:prSet presAssocID="{52E7B90D-2D90-4FC9-AECF-032BABDEA29A}" presName="sibTrans" presStyleLbl="sibTrans1D1" presStyleIdx="6" presStyleCnt="7"/>
      <dgm:spPr/>
      <dgm:t>
        <a:bodyPr/>
        <a:lstStyle/>
        <a:p>
          <a:endParaRPr lang="en-GB"/>
        </a:p>
      </dgm:t>
    </dgm:pt>
  </dgm:ptLst>
  <dgm:cxnLst>
    <dgm:cxn modelId="{5DC2BAFD-B117-45BD-8E3E-48FA81BE41BE}" type="presOf" srcId="{D2ACAF18-C52C-494E-B633-553CEF956BB1}" destId="{D827EED3-695C-46B6-BC28-BB7DD591EABC}" srcOrd="0" destOrd="0" presId="urn:microsoft.com/office/officeart/2005/8/layout/cycle5"/>
    <dgm:cxn modelId="{2CA267BC-C9E4-4166-9660-75FA9C70363F}" srcId="{0EB6B9D9-D1A7-416E-9ADC-2C2ECFFE908C}" destId="{5F49A413-AD11-4899-93CD-4C5435E7A6AB}" srcOrd="4" destOrd="0" parTransId="{ECC3E391-BFEB-4EFD-A181-F67F11D85DAA}" sibTransId="{8953A3F8-EB70-48A5-8081-659ACD878036}"/>
    <dgm:cxn modelId="{F92B22EA-64CD-4C26-9F3B-90630731A284}" srcId="{0EB6B9D9-D1A7-416E-9ADC-2C2ECFFE908C}" destId="{89850CFA-88CC-46B0-B61C-0E690BEFABF3}" srcOrd="3" destOrd="0" parTransId="{CB714A37-FE54-485B-ABC2-61FB4C4A8481}" sibTransId="{0758C1D5-EBDF-4A5B-8F67-0B3BCD59F60F}"/>
    <dgm:cxn modelId="{F61DF822-87FD-4588-8943-460969D2356E}" type="presOf" srcId="{7F11526B-93F8-4CD8-A12E-6AFB8F727385}" destId="{FC386555-B16B-4BEE-9128-41FEFE269625}" srcOrd="0" destOrd="0" presId="urn:microsoft.com/office/officeart/2005/8/layout/cycle5"/>
    <dgm:cxn modelId="{0E3415BE-6BCE-48EF-AF19-FC0C3A44B52A}" type="presOf" srcId="{5F49A413-AD11-4899-93CD-4C5435E7A6AB}" destId="{BAE20BBA-786F-4446-B4DD-7C0F4C38DD8D}" srcOrd="0" destOrd="0" presId="urn:microsoft.com/office/officeart/2005/8/layout/cycle5"/>
    <dgm:cxn modelId="{A08D2C57-FE22-46C0-8941-0F1B2AF7D1DC}" type="presOf" srcId="{89850CFA-88CC-46B0-B61C-0E690BEFABF3}" destId="{345C2290-043B-444A-B6AF-DFEBF577CE37}" srcOrd="0" destOrd="0" presId="urn:microsoft.com/office/officeart/2005/8/layout/cycle5"/>
    <dgm:cxn modelId="{F2685897-9614-43F8-96C2-E3457FD4C268}" type="presOf" srcId="{DD0E5E41-AB3E-4E62-A22E-89A0FC51621A}" destId="{0586C90D-C08A-4313-A0EE-543A6725AB02}" srcOrd="0" destOrd="0" presId="urn:microsoft.com/office/officeart/2005/8/layout/cycle5"/>
    <dgm:cxn modelId="{A54E440A-FCD4-42E4-A910-D8E6B8A74F8E}" type="presOf" srcId="{43F4C9E7-BCED-4D1D-A7B8-063E7E9D9CA0}" destId="{A6B41A50-E905-4205-AB43-DAE0A5952E6A}" srcOrd="0" destOrd="0" presId="urn:microsoft.com/office/officeart/2005/8/layout/cycle5"/>
    <dgm:cxn modelId="{C739B96D-301D-4A48-B6E4-48D69FBA462F}" type="presOf" srcId="{0758C1D5-EBDF-4A5B-8F67-0B3BCD59F60F}" destId="{34925FC5-C3F5-42CA-AF19-2CFB5848484B}" srcOrd="0" destOrd="0" presId="urn:microsoft.com/office/officeart/2005/8/layout/cycle5"/>
    <dgm:cxn modelId="{5D16C09A-1F6B-4670-8458-A63A5512318C}" type="presOf" srcId="{9F704ABB-4C9F-435A-8EC0-E8025A6AE62D}" destId="{BC3A9814-FBB7-4D4D-8EDF-8E24D5A965E3}" srcOrd="0" destOrd="0" presId="urn:microsoft.com/office/officeart/2005/8/layout/cycle5"/>
    <dgm:cxn modelId="{66F1E061-FF62-4E22-B472-2FF09557C592}" type="presOf" srcId="{5C2470ED-9954-49CE-A951-E034848CB8B9}" destId="{9CCC5563-11CC-4A82-9309-0A4F6976BD15}" srcOrd="0" destOrd="0" presId="urn:microsoft.com/office/officeart/2005/8/layout/cycle5"/>
    <dgm:cxn modelId="{945B4C38-3FDC-4FF2-94FD-888CF349039A}" srcId="{0EB6B9D9-D1A7-416E-9ADC-2C2ECFFE908C}" destId="{7F11526B-93F8-4CD8-A12E-6AFB8F727385}" srcOrd="0" destOrd="0" parTransId="{5A378BB1-0A6C-45BE-8D74-DDD232024AF9}" sibTransId="{DD0E5E41-AB3E-4E62-A22E-89A0FC51621A}"/>
    <dgm:cxn modelId="{364C4EFE-3FBA-41FB-8B53-176F366C28E3}" srcId="{0EB6B9D9-D1A7-416E-9ADC-2C2ECFFE908C}" destId="{B051037C-2FDE-4A9E-8932-C68E3E818A1B}" srcOrd="2" destOrd="0" parTransId="{78A5D743-AADC-4B1E-A053-0225CC476C20}" sibTransId="{5C2470ED-9954-49CE-A951-E034848CB8B9}"/>
    <dgm:cxn modelId="{C61BF148-988D-4976-B406-98BB6F29666E}" srcId="{0EB6B9D9-D1A7-416E-9ADC-2C2ECFFE908C}" destId="{D3236447-6289-4649-9BEE-8884F0C1D159}" srcOrd="6" destOrd="0" parTransId="{5CBC5A6C-E1F2-41F5-B6D9-B866DF93483B}" sibTransId="{52E7B90D-2D90-4FC9-AECF-032BABDEA29A}"/>
    <dgm:cxn modelId="{1C317E14-513F-415D-94DD-368BCEA3142B}" type="presOf" srcId="{B051037C-2FDE-4A9E-8932-C68E3E818A1B}" destId="{49957CD2-412A-4106-9918-37672B9CCFC9}" srcOrd="0" destOrd="0" presId="urn:microsoft.com/office/officeart/2005/8/layout/cycle5"/>
    <dgm:cxn modelId="{738CB95F-D92D-442C-89FD-56992612108B}" srcId="{0EB6B9D9-D1A7-416E-9ADC-2C2ECFFE908C}" destId="{9F704ABB-4C9F-435A-8EC0-E8025A6AE62D}" srcOrd="5" destOrd="0" parTransId="{67F9D433-B110-4918-AA6F-BE576D558DAD}" sibTransId="{D2ACAF18-C52C-494E-B633-553CEF956BB1}"/>
    <dgm:cxn modelId="{6D8E8C20-2980-4E9F-990D-7BE85467EDC7}" type="presOf" srcId="{7ECF8680-E1CC-4086-A099-5200E9052237}" destId="{4F04F796-FBBF-4F6C-AF97-FD6D1973D69C}" srcOrd="0" destOrd="0" presId="urn:microsoft.com/office/officeart/2005/8/layout/cycle5"/>
    <dgm:cxn modelId="{1E045E3B-F0EF-44B5-B7C1-86276D8EEDB5}" type="presOf" srcId="{52E7B90D-2D90-4FC9-AECF-032BABDEA29A}" destId="{2605865E-15E0-4F68-9263-53C765DBB69D}" srcOrd="0" destOrd="0" presId="urn:microsoft.com/office/officeart/2005/8/layout/cycle5"/>
    <dgm:cxn modelId="{903C5C4E-09F8-4E09-A921-B0263EB8777C}" type="presOf" srcId="{8953A3F8-EB70-48A5-8081-659ACD878036}" destId="{958A18B4-9117-45C7-BB4D-8A103217A927}" srcOrd="0" destOrd="0" presId="urn:microsoft.com/office/officeart/2005/8/layout/cycle5"/>
    <dgm:cxn modelId="{E06F1142-0B58-46F6-9165-C9046B705312}" srcId="{0EB6B9D9-D1A7-416E-9ADC-2C2ECFFE908C}" destId="{7ECF8680-E1CC-4086-A099-5200E9052237}" srcOrd="1" destOrd="0" parTransId="{B63FB835-6952-457E-93BB-1888858CEEFD}" sibTransId="{43F4C9E7-BCED-4D1D-A7B8-063E7E9D9CA0}"/>
    <dgm:cxn modelId="{71751202-4D10-473B-B6EC-29918BC7848F}" type="presOf" srcId="{0EB6B9D9-D1A7-416E-9ADC-2C2ECFFE908C}" destId="{4E25927D-0D7B-4227-9CC2-75C48404A39E}" srcOrd="0" destOrd="0" presId="urn:microsoft.com/office/officeart/2005/8/layout/cycle5"/>
    <dgm:cxn modelId="{9E4B8297-1058-4087-B26E-907F5AC132DD}" type="presOf" srcId="{D3236447-6289-4649-9BEE-8884F0C1D159}" destId="{36F44FD3-59E9-40A1-B5EF-FAB2593A1D0C}" srcOrd="0" destOrd="0" presId="urn:microsoft.com/office/officeart/2005/8/layout/cycle5"/>
    <dgm:cxn modelId="{5B0218FE-D51D-4407-AA2C-CA062B21903F}" type="presParOf" srcId="{4E25927D-0D7B-4227-9CC2-75C48404A39E}" destId="{FC386555-B16B-4BEE-9128-41FEFE269625}" srcOrd="0" destOrd="0" presId="urn:microsoft.com/office/officeart/2005/8/layout/cycle5"/>
    <dgm:cxn modelId="{600F816D-A8B8-4684-B138-9566F65E9F07}" type="presParOf" srcId="{4E25927D-0D7B-4227-9CC2-75C48404A39E}" destId="{B7D8B5AF-84E7-4EC3-98CA-6A5BF3FD5032}" srcOrd="1" destOrd="0" presId="urn:microsoft.com/office/officeart/2005/8/layout/cycle5"/>
    <dgm:cxn modelId="{A3745E20-BB6D-466F-BC23-9B990259C016}" type="presParOf" srcId="{4E25927D-0D7B-4227-9CC2-75C48404A39E}" destId="{0586C90D-C08A-4313-A0EE-543A6725AB02}" srcOrd="2" destOrd="0" presId="urn:microsoft.com/office/officeart/2005/8/layout/cycle5"/>
    <dgm:cxn modelId="{E9F57500-0235-4282-9FD9-AEEFE03C0333}" type="presParOf" srcId="{4E25927D-0D7B-4227-9CC2-75C48404A39E}" destId="{4F04F796-FBBF-4F6C-AF97-FD6D1973D69C}" srcOrd="3" destOrd="0" presId="urn:microsoft.com/office/officeart/2005/8/layout/cycle5"/>
    <dgm:cxn modelId="{BCF17C4B-A21B-49AD-B2CC-E0CD26326FE2}" type="presParOf" srcId="{4E25927D-0D7B-4227-9CC2-75C48404A39E}" destId="{4AEBB308-1FFF-4416-A86A-87513AFA130E}" srcOrd="4" destOrd="0" presId="urn:microsoft.com/office/officeart/2005/8/layout/cycle5"/>
    <dgm:cxn modelId="{C1370B5C-33A0-4501-BAFB-E43379F073A9}" type="presParOf" srcId="{4E25927D-0D7B-4227-9CC2-75C48404A39E}" destId="{A6B41A50-E905-4205-AB43-DAE0A5952E6A}" srcOrd="5" destOrd="0" presId="urn:microsoft.com/office/officeart/2005/8/layout/cycle5"/>
    <dgm:cxn modelId="{8A397DB0-7A9D-4179-99ED-9D3A5B016DA6}" type="presParOf" srcId="{4E25927D-0D7B-4227-9CC2-75C48404A39E}" destId="{49957CD2-412A-4106-9918-37672B9CCFC9}" srcOrd="6" destOrd="0" presId="urn:microsoft.com/office/officeart/2005/8/layout/cycle5"/>
    <dgm:cxn modelId="{D5ED9DAF-B747-426F-B37D-7C6ED8ABDBFE}" type="presParOf" srcId="{4E25927D-0D7B-4227-9CC2-75C48404A39E}" destId="{9C88734D-B979-4C6F-A61A-046EB11CF208}" srcOrd="7" destOrd="0" presId="urn:microsoft.com/office/officeart/2005/8/layout/cycle5"/>
    <dgm:cxn modelId="{F758C25A-CD15-4FCA-A6B2-D6C42427F53C}" type="presParOf" srcId="{4E25927D-0D7B-4227-9CC2-75C48404A39E}" destId="{9CCC5563-11CC-4A82-9309-0A4F6976BD15}" srcOrd="8" destOrd="0" presId="urn:microsoft.com/office/officeart/2005/8/layout/cycle5"/>
    <dgm:cxn modelId="{026B547A-AAAE-4E83-9AF4-027905BE90F5}" type="presParOf" srcId="{4E25927D-0D7B-4227-9CC2-75C48404A39E}" destId="{345C2290-043B-444A-B6AF-DFEBF577CE37}" srcOrd="9" destOrd="0" presId="urn:microsoft.com/office/officeart/2005/8/layout/cycle5"/>
    <dgm:cxn modelId="{C0974E39-5ACC-4B5F-97D2-C68DCEC95BD4}" type="presParOf" srcId="{4E25927D-0D7B-4227-9CC2-75C48404A39E}" destId="{715E72E7-332C-4962-9585-12B92EA53696}" srcOrd="10" destOrd="0" presId="urn:microsoft.com/office/officeart/2005/8/layout/cycle5"/>
    <dgm:cxn modelId="{1E17D151-6811-4B6D-911C-29FA016EDA3D}" type="presParOf" srcId="{4E25927D-0D7B-4227-9CC2-75C48404A39E}" destId="{34925FC5-C3F5-42CA-AF19-2CFB5848484B}" srcOrd="11" destOrd="0" presId="urn:microsoft.com/office/officeart/2005/8/layout/cycle5"/>
    <dgm:cxn modelId="{3A49A5D6-6260-4420-B8CA-C3FB1925DB77}" type="presParOf" srcId="{4E25927D-0D7B-4227-9CC2-75C48404A39E}" destId="{BAE20BBA-786F-4446-B4DD-7C0F4C38DD8D}" srcOrd="12" destOrd="0" presId="urn:microsoft.com/office/officeart/2005/8/layout/cycle5"/>
    <dgm:cxn modelId="{783E786B-2D92-40C4-BA75-F8591127E280}" type="presParOf" srcId="{4E25927D-0D7B-4227-9CC2-75C48404A39E}" destId="{455B9081-3BAB-42C4-BD58-24C43A40B0A0}" srcOrd="13" destOrd="0" presId="urn:microsoft.com/office/officeart/2005/8/layout/cycle5"/>
    <dgm:cxn modelId="{53960E5E-2ED2-4A1F-84DA-4909BB56AF60}" type="presParOf" srcId="{4E25927D-0D7B-4227-9CC2-75C48404A39E}" destId="{958A18B4-9117-45C7-BB4D-8A103217A927}" srcOrd="14" destOrd="0" presId="urn:microsoft.com/office/officeart/2005/8/layout/cycle5"/>
    <dgm:cxn modelId="{9F82040B-AB23-4996-8C95-AECC744F774B}" type="presParOf" srcId="{4E25927D-0D7B-4227-9CC2-75C48404A39E}" destId="{BC3A9814-FBB7-4D4D-8EDF-8E24D5A965E3}" srcOrd="15" destOrd="0" presId="urn:microsoft.com/office/officeart/2005/8/layout/cycle5"/>
    <dgm:cxn modelId="{B8ED1455-76E7-4D0D-A849-3F6925B8E0BA}" type="presParOf" srcId="{4E25927D-0D7B-4227-9CC2-75C48404A39E}" destId="{E8184FA3-2617-4C7F-AA56-8B3A051DF6E4}" srcOrd="16" destOrd="0" presId="urn:microsoft.com/office/officeart/2005/8/layout/cycle5"/>
    <dgm:cxn modelId="{A1DC6AB2-E337-4973-A702-851A75D57FC6}" type="presParOf" srcId="{4E25927D-0D7B-4227-9CC2-75C48404A39E}" destId="{D827EED3-695C-46B6-BC28-BB7DD591EABC}" srcOrd="17" destOrd="0" presId="urn:microsoft.com/office/officeart/2005/8/layout/cycle5"/>
    <dgm:cxn modelId="{B9E796C8-911C-40FA-AE24-5A327CF6F626}" type="presParOf" srcId="{4E25927D-0D7B-4227-9CC2-75C48404A39E}" destId="{36F44FD3-59E9-40A1-B5EF-FAB2593A1D0C}" srcOrd="18" destOrd="0" presId="urn:microsoft.com/office/officeart/2005/8/layout/cycle5"/>
    <dgm:cxn modelId="{A531ED1B-9A1B-40D6-89BE-0CEECF027FB3}" type="presParOf" srcId="{4E25927D-0D7B-4227-9CC2-75C48404A39E}" destId="{5F582353-9D84-440E-93A4-284958FCC99D}" srcOrd="19" destOrd="0" presId="urn:microsoft.com/office/officeart/2005/8/layout/cycle5"/>
    <dgm:cxn modelId="{239CD175-3DDA-4B8F-B7A7-728C17F5D80C}" type="presParOf" srcId="{4E25927D-0D7B-4227-9CC2-75C48404A39E}" destId="{2605865E-15E0-4F68-9263-53C765DBB69D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386555-B16B-4BEE-9128-41FEFE269625}">
      <dsp:nvSpPr>
        <dsp:cNvPr id="0" name=""/>
        <dsp:cNvSpPr/>
      </dsp:nvSpPr>
      <dsp:spPr>
        <a:xfrm>
          <a:off x="2657184" y="1992"/>
          <a:ext cx="1191206" cy="7742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Enquire</a:t>
          </a:r>
          <a:endParaRPr lang="en-GB" sz="2000" kern="1200" dirty="0"/>
        </a:p>
      </dsp:txBody>
      <dsp:txXfrm>
        <a:off x="2657184" y="1992"/>
        <a:ext cx="1191206" cy="774284"/>
      </dsp:txXfrm>
    </dsp:sp>
    <dsp:sp modelId="{0586C90D-C08A-4313-A0EE-543A6725AB02}">
      <dsp:nvSpPr>
        <dsp:cNvPr id="0" name=""/>
        <dsp:cNvSpPr/>
      </dsp:nvSpPr>
      <dsp:spPr>
        <a:xfrm>
          <a:off x="1044989" y="389134"/>
          <a:ext cx="4415596" cy="4415596"/>
        </a:xfrm>
        <a:custGeom>
          <a:avLst/>
          <a:gdLst/>
          <a:ahLst/>
          <a:cxnLst/>
          <a:rect l="0" t="0" r="0" b="0"/>
          <a:pathLst>
            <a:path>
              <a:moveTo>
                <a:pt x="2958999" y="131727"/>
              </a:moveTo>
              <a:arcTo wR="2207798" hR="2207798" stAng="17393524" swAng="77081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4F796-FBBF-4F6C-AF97-FD6D1973D69C}">
      <dsp:nvSpPr>
        <dsp:cNvPr id="0" name=""/>
        <dsp:cNvSpPr/>
      </dsp:nvSpPr>
      <dsp:spPr>
        <a:xfrm>
          <a:off x="4383310" y="833251"/>
          <a:ext cx="1191206" cy="7742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Apply</a:t>
          </a:r>
          <a:endParaRPr lang="en-GB" sz="2000" kern="1200" dirty="0"/>
        </a:p>
      </dsp:txBody>
      <dsp:txXfrm>
        <a:off x="4383310" y="833251"/>
        <a:ext cx="1191206" cy="774284"/>
      </dsp:txXfrm>
    </dsp:sp>
    <dsp:sp modelId="{A6B41A50-E905-4205-AB43-DAE0A5952E6A}">
      <dsp:nvSpPr>
        <dsp:cNvPr id="0" name=""/>
        <dsp:cNvSpPr/>
      </dsp:nvSpPr>
      <dsp:spPr>
        <a:xfrm>
          <a:off x="1044989" y="389134"/>
          <a:ext cx="4415596" cy="4415596"/>
        </a:xfrm>
        <a:custGeom>
          <a:avLst/>
          <a:gdLst/>
          <a:ahLst/>
          <a:cxnLst/>
          <a:rect l="0" t="0" r="0" b="0"/>
          <a:pathLst>
            <a:path>
              <a:moveTo>
                <a:pt x="4271396" y="1422982"/>
              </a:moveTo>
              <a:arcTo wR="2207798" hR="2207798" stAng="20350649" swAng="106346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57CD2-412A-4106-9918-37672B9CCFC9}">
      <dsp:nvSpPr>
        <dsp:cNvPr id="0" name=""/>
        <dsp:cNvSpPr/>
      </dsp:nvSpPr>
      <dsp:spPr>
        <a:xfrm>
          <a:off x="4809628" y="2701072"/>
          <a:ext cx="1191206" cy="7742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Active</a:t>
          </a:r>
          <a:endParaRPr lang="en-GB" sz="2000" kern="1200" dirty="0"/>
        </a:p>
      </dsp:txBody>
      <dsp:txXfrm>
        <a:off x="4809628" y="2701072"/>
        <a:ext cx="1191206" cy="774284"/>
      </dsp:txXfrm>
    </dsp:sp>
    <dsp:sp modelId="{9CCC5563-11CC-4A82-9309-0A4F6976BD15}">
      <dsp:nvSpPr>
        <dsp:cNvPr id="0" name=""/>
        <dsp:cNvSpPr/>
      </dsp:nvSpPr>
      <dsp:spPr>
        <a:xfrm>
          <a:off x="1083054" y="306110"/>
          <a:ext cx="4415596" cy="4415596"/>
        </a:xfrm>
        <a:custGeom>
          <a:avLst/>
          <a:gdLst/>
          <a:ahLst/>
          <a:cxnLst/>
          <a:rect l="0" t="0" r="0" b="0"/>
          <a:pathLst>
            <a:path>
              <a:moveTo>
                <a:pt x="4132978" y="3288562"/>
              </a:moveTo>
              <a:arcTo wR="2207798" hR="2207798" stAng="1758548" swAng="63291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C2290-043B-444A-B6AF-DFEBF577CE37}">
      <dsp:nvSpPr>
        <dsp:cNvPr id="0" name=""/>
        <dsp:cNvSpPr/>
      </dsp:nvSpPr>
      <dsp:spPr>
        <a:xfrm>
          <a:off x="3857999" y="4029493"/>
          <a:ext cx="1191206" cy="7742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Enrol</a:t>
          </a:r>
          <a:endParaRPr lang="en-GB" sz="2000" kern="1200" dirty="0"/>
        </a:p>
      </dsp:txBody>
      <dsp:txXfrm>
        <a:off x="3857999" y="4029493"/>
        <a:ext cx="1191206" cy="774284"/>
      </dsp:txXfrm>
    </dsp:sp>
    <dsp:sp modelId="{34925FC5-C3F5-42CA-AF19-2CFB5848484B}">
      <dsp:nvSpPr>
        <dsp:cNvPr id="0" name=""/>
        <dsp:cNvSpPr/>
      </dsp:nvSpPr>
      <dsp:spPr>
        <a:xfrm>
          <a:off x="989776" y="376943"/>
          <a:ext cx="4415596" cy="4415596"/>
        </a:xfrm>
        <a:custGeom>
          <a:avLst/>
          <a:gdLst/>
          <a:ahLst/>
          <a:cxnLst/>
          <a:rect l="0" t="0" r="0" b="0"/>
          <a:pathLst>
            <a:path>
              <a:moveTo>
                <a:pt x="2622553" y="4376288"/>
              </a:moveTo>
              <a:arcTo wR="2207798" hR="2207798" stAng="4750328" swAng="121212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20BBA-786F-4446-B4DD-7C0F4C38DD8D}">
      <dsp:nvSpPr>
        <dsp:cNvPr id="0" name=""/>
        <dsp:cNvSpPr/>
      </dsp:nvSpPr>
      <dsp:spPr>
        <a:xfrm>
          <a:off x="1399596" y="4029485"/>
          <a:ext cx="1191206" cy="7742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Study</a:t>
          </a:r>
          <a:endParaRPr lang="en-GB" sz="2000" kern="1200" dirty="0"/>
        </a:p>
      </dsp:txBody>
      <dsp:txXfrm>
        <a:off x="1399596" y="4029485"/>
        <a:ext cx="1191206" cy="774284"/>
      </dsp:txXfrm>
    </dsp:sp>
    <dsp:sp modelId="{958A18B4-9117-45C7-BB4D-8A103217A927}">
      <dsp:nvSpPr>
        <dsp:cNvPr id="0" name=""/>
        <dsp:cNvSpPr/>
      </dsp:nvSpPr>
      <dsp:spPr>
        <a:xfrm>
          <a:off x="1050649" y="402302"/>
          <a:ext cx="4415596" cy="4415596"/>
        </a:xfrm>
        <a:custGeom>
          <a:avLst/>
          <a:gdLst/>
          <a:ahLst/>
          <a:cxnLst/>
          <a:rect l="0" t="0" r="0" b="0"/>
          <a:pathLst>
            <a:path>
              <a:moveTo>
                <a:pt x="436108" y="3525177"/>
              </a:moveTo>
              <a:arcTo wR="2207798" hR="2207798" stAng="8601991" swAng="61113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A9814-FBB7-4D4D-8EDF-8E24D5A965E3}">
      <dsp:nvSpPr>
        <dsp:cNvPr id="0" name=""/>
        <dsp:cNvSpPr/>
      </dsp:nvSpPr>
      <dsp:spPr>
        <a:xfrm>
          <a:off x="504740" y="2701072"/>
          <a:ext cx="1191206" cy="774284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Progress</a:t>
          </a:r>
          <a:endParaRPr lang="en-GB" sz="2000" kern="1200" dirty="0"/>
        </a:p>
      </dsp:txBody>
      <dsp:txXfrm>
        <a:off x="504740" y="2701072"/>
        <a:ext cx="1191206" cy="774284"/>
      </dsp:txXfrm>
    </dsp:sp>
    <dsp:sp modelId="{D827EED3-695C-46B6-BC28-BB7DD591EABC}">
      <dsp:nvSpPr>
        <dsp:cNvPr id="0" name=""/>
        <dsp:cNvSpPr/>
      </dsp:nvSpPr>
      <dsp:spPr>
        <a:xfrm>
          <a:off x="1045943" y="411800"/>
          <a:ext cx="4415596" cy="4415596"/>
        </a:xfrm>
        <a:custGeom>
          <a:avLst/>
          <a:gdLst/>
          <a:ahLst/>
          <a:cxnLst/>
          <a:rect l="0" t="0" r="0" b="0"/>
          <a:pathLst>
            <a:path>
              <a:moveTo>
                <a:pt x="4603" y="2065296"/>
              </a:moveTo>
              <a:arcTo wR="2207798" hR="2207798" stAng="11022042" swAng="106608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44FD3-59E9-40A1-B5EF-FAB2593A1D0C}">
      <dsp:nvSpPr>
        <dsp:cNvPr id="0" name=""/>
        <dsp:cNvSpPr/>
      </dsp:nvSpPr>
      <dsp:spPr>
        <a:xfrm>
          <a:off x="945345" y="833246"/>
          <a:ext cx="1191206" cy="77428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Graduate</a:t>
          </a:r>
          <a:endParaRPr lang="en-GB" sz="2000" kern="1200" dirty="0"/>
        </a:p>
      </dsp:txBody>
      <dsp:txXfrm>
        <a:off x="945345" y="833246"/>
        <a:ext cx="1191206" cy="774284"/>
      </dsp:txXfrm>
    </dsp:sp>
    <dsp:sp modelId="{2605865E-15E0-4F68-9263-53C765DBB69D}">
      <dsp:nvSpPr>
        <dsp:cNvPr id="0" name=""/>
        <dsp:cNvSpPr/>
      </dsp:nvSpPr>
      <dsp:spPr>
        <a:xfrm>
          <a:off x="1075001" y="380497"/>
          <a:ext cx="4415596" cy="4415596"/>
        </a:xfrm>
        <a:custGeom>
          <a:avLst/>
          <a:gdLst/>
          <a:ahLst/>
          <a:cxnLst/>
          <a:rect l="0" t="0" r="0" b="0"/>
          <a:pathLst>
            <a:path>
              <a:moveTo>
                <a:pt x="999008" y="360313"/>
              </a:moveTo>
              <a:arcTo wR="2207798" hR="2207798" stAng="14208222" swAng="75481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99323-A429-4C62-92E7-EA89E1D375B7}" type="datetimeFigureOut">
              <a:rPr lang="en-GB" smtClean="0"/>
              <a:pPr/>
              <a:t>21/07/2011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EE1C-3190-4DFB-8FAD-C661201EB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134641-B61B-4350-A4A0-18C42C7F9955}" type="datetimeFigureOut">
              <a:rPr lang="en-US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83F48-1125-44EA-9B1A-EBCFFFA84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3EDC2-935A-42FF-8142-936D83A068D2}" type="datetimeFigureOut">
              <a:rPr lang="en-US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210C4-0D1C-41EE-8B11-87537A0C5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8433F-2138-4722-A769-8DC13E5AA1A1}" type="datetimeFigureOut">
              <a:rPr lang="en-US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761A0-958D-4CD8-B1A1-5EB1AB6FA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F6B54-0D6A-4029-A655-39DCFC6DDF4F}" type="datetimeFigureOut">
              <a:rPr lang="en-US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E828C-268C-4C06-8740-26F7706033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351F19-E0F2-4BEF-9D17-AB857ABBE7CE}" type="datetimeFigureOut">
              <a:rPr lang="en-US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18264-C496-4DDB-8BCF-A7325718D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5C46D-5F18-493B-BADC-5C240E9CB619}" type="datetimeFigureOut">
              <a:rPr lang="en-US"/>
              <a:pPr/>
              <a:t>7/21/2011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65319-B99E-44A7-95F5-7B68E2FFD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E97CE-3902-4359-AE56-730833B05F25}" type="datetimeFigureOut">
              <a:rPr lang="en-US"/>
              <a:pPr/>
              <a:t>7/21/2011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B7AF7-E2BB-4DBB-A999-D500885B35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0D8FD-85C5-4064-AB59-247A3EC02548}" type="datetimeFigureOut">
              <a:rPr lang="en-US"/>
              <a:pPr/>
              <a:t>7/21/2011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F4E5C-2405-4D4E-90C1-8FFF71BC9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EA323-3472-41E8-B41D-10ABB316F6DC}" type="datetimeFigureOut">
              <a:rPr lang="en-US"/>
              <a:pPr/>
              <a:t>7/21/2011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FF861-F860-414B-A1B0-FFE0DC2859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DE5218-200E-47D4-A910-D2D832180FE1}" type="datetimeFigureOut">
              <a:rPr lang="en-US"/>
              <a:pPr/>
              <a:t>7/21/2011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C565A-EF2B-4C11-B312-9F17063E6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CE465-AB76-46EC-8FA5-C643D6E82583}" type="datetimeFigureOut">
              <a:rPr lang="en-US"/>
              <a:pPr/>
              <a:t>7/21/2011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B0355-A797-487B-91C1-57238BE6D0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77BF14F-A513-4781-85C9-8556CAA90DFE}" type="datetimeFigureOut">
              <a:rPr lang="en-US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725B653-229D-4A00-BE87-F2C78DCB47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Student Information System</a:t>
            </a:r>
          </a:p>
          <a:p>
            <a:pPr algn="ctr"/>
            <a:endParaRPr lang="en-GB" sz="4000" b="1" dirty="0">
              <a:solidFill>
                <a:srgbClr val="002060"/>
              </a:solidFill>
            </a:endParaRPr>
          </a:p>
          <a:p>
            <a:pPr algn="ctr"/>
            <a:r>
              <a:rPr lang="en-GB" sz="3600" b="1" dirty="0" smtClean="0">
                <a:solidFill>
                  <a:srgbClr val="002060"/>
                </a:solidFill>
              </a:rPr>
              <a:t>Module 7:</a:t>
            </a:r>
          </a:p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Recording ECs &amp; Assignment Submission</a:t>
            </a:r>
            <a:endParaRPr lang="en-GB" sz="4400" b="1" dirty="0" smtClean="0">
              <a:solidFill>
                <a:srgbClr val="92D050"/>
              </a:solidFill>
            </a:endParaRPr>
          </a:p>
          <a:p>
            <a:pPr algn="ctr"/>
            <a:endParaRPr lang="en-GB" sz="3600" b="1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002060"/>
                </a:solidFill>
              </a:rPr>
              <a:t>Delivered by Tracey Einig-Jones</a:t>
            </a:r>
          </a:p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Student Records &amp; Academic Advisement</a:t>
            </a:r>
          </a:p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Campus Solutions Implementation Team</a:t>
            </a:r>
            <a:endParaRPr lang="en-GB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73018" y="563418"/>
            <a:ext cx="66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Services Centre</a:t>
            </a:r>
            <a:endParaRPr lang="en-GB" sz="4000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2237" y="2256485"/>
            <a:ext cx="4676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745673"/>
            <a:ext cx="83296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1400" b="1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The 3Cs are </a:t>
            </a:r>
            <a:r>
              <a:rPr lang="en-GB" sz="3200" dirty="0" smtClean="0">
                <a:solidFill>
                  <a:srgbClr val="92D050"/>
                </a:solidFill>
              </a:rPr>
              <a:t>C</a:t>
            </a:r>
            <a:r>
              <a:rPr lang="en-GB" sz="3200" dirty="0" smtClean="0">
                <a:solidFill>
                  <a:srgbClr val="002060"/>
                </a:solidFill>
              </a:rPr>
              <a:t>omments, </a:t>
            </a:r>
            <a:r>
              <a:rPr lang="en-GB" sz="3200" dirty="0" smtClean="0">
                <a:solidFill>
                  <a:srgbClr val="92D050"/>
                </a:solidFill>
              </a:rPr>
              <a:t>C</a:t>
            </a:r>
            <a:r>
              <a:rPr lang="en-GB" sz="3200" dirty="0" smtClean="0">
                <a:solidFill>
                  <a:srgbClr val="002060"/>
                </a:solidFill>
              </a:rPr>
              <a:t>hecklists and </a:t>
            </a:r>
            <a:r>
              <a:rPr lang="en-GB" sz="3200" dirty="0" smtClean="0">
                <a:solidFill>
                  <a:srgbClr val="92D050"/>
                </a:solidFill>
              </a:rPr>
              <a:t>C</a:t>
            </a:r>
            <a:r>
              <a:rPr lang="en-GB" sz="3200" dirty="0" smtClean="0">
                <a:solidFill>
                  <a:srgbClr val="002060"/>
                </a:solidFill>
              </a:rPr>
              <a:t>ommunications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3200" b="1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</a:pPr>
            <a:endParaRPr lang="en-GB" sz="3200" b="1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</a:pPr>
            <a:endParaRPr lang="en-GB" sz="3200" b="1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200" b="1" dirty="0" smtClean="0">
                <a:solidFill>
                  <a:srgbClr val="002060"/>
                </a:solidFill>
              </a:rPr>
              <a:t> </a:t>
            </a:r>
            <a:r>
              <a:rPr lang="en-GB" sz="3200" dirty="0" smtClean="0">
                <a:solidFill>
                  <a:srgbClr val="002060"/>
                </a:solidFill>
              </a:rPr>
              <a:t>3C access and navigation can be located on many SIS pages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1400" b="1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1400" b="1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709" y="500743"/>
            <a:ext cx="6483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92D050"/>
                </a:solidFill>
              </a:rPr>
              <a:t>The 3Cs</a:t>
            </a:r>
            <a:endParaRPr lang="en-GB" sz="4400" b="1" dirty="0">
              <a:solidFill>
                <a:srgbClr val="92D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51212" t="25883" r="42938" b="71433"/>
          <a:stretch>
            <a:fillRect/>
          </a:stretch>
        </p:blipFill>
        <p:spPr bwMode="auto">
          <a:xfrm>
            <a:off x="2946400" y="3337715"/>
            <a:ext cx="2493816" cy="89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43709" y="671370"/>
            <a:ext cx="6483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Checklists</a:t>
            </a:r>
            <a:endParaRPr lang="en-GB" sz="40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709" y="1865745"/>
            <a:ext cx="68995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3Cs are stored mostly against the Person Details</a:t>
            </a:r>
          </a:p>
          <a:p>
            <a:pPr>
              <a:buClr>
                <a:srgbClr val="92D050"/>
              </a:buClr>
            </a:pPr>
            <a:endParaRPr lang="en-GB" sz="28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They can be attached to either a Programme or a Student Term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28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A person can have many 3C’s attached to them all capturing different activities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43709" y="671370"/>
            <a:ext cx="6483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Checklists</a:t>
            </a:r>
            <a:endParaRPr lang="en-GB" sz="36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709" y="1865745"/>
            <a:ext cx="68995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Provides users with a ‘to ‘do list’ with regard to specific activities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28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Tracks the ‘when’ and ‘who’ of activities within the Checklist</a:t>
            </a:r>
          </a:p>
          <a:p>
            <a:pPr>
              <a:buClr>
                <a:srgbClr val="92D050"/>
              </a:buClr>
            </a:pPr>
            <a:endParaRPr lang="en-GB" sz="28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</a:pP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91489" y="2179782"/>
            <a:ext cx="69919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3200" dirty="0" smtClean="0">
                <a:solidFill>
                  <a:srgbClr val="002060"/>
                </a:solidFill>
              </a:rPr>
              <a:t>SIS process mirrors and supports the business process</a:t>
            </a:r>
            <a:endParaRPr lang="en-GB" sz="36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</a:t>
            </a:r>
            <a:r>
              <a:rPr lang="en-GB" sz="3200" dirty="0" smtClean="0">
                <a:solidFill>
                  <a:srgbClr val="002060"/>
                </a:solidFill>
              </a:rPr>
              <a:t>Uses Checklist functionality to record the receipt of a EC form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709" y="671370"/>
            <a:ext cx="648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92D050"/>
                </a:solidFill>
              </a:rPr>
              <a:t>Extenuating Circumstances</a:t>
            </a:r>
            <a:endParaRPr lang="en-GB" sz="36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7380" y="1394952"/>
            <a:ext cx="7795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3200" dirty="0" smtClean="0">
                <a:solidFill>
                  <a:srgbClr val="002060"/>
                </a:solidFill>
              </a:rPr>
              <a:t>Can record the receipt of a form </a:t>
            </a:r>
            <a:r>
              <a:rPr lang="en-GB" sz="3200" smtClean="0">
                <a:solidFill>
                  <a:srgbClr val="002060"/>
                </a:solidFill>
              </a:rPr>
              <a:t>either </a:t>
            </a:r>
            <a:r>
              <a:rPr lang="en-GB" sz="3200" smtClean="0">
                <a:solidFill>
                  <a:srgbClr val="002060"/>
                </a:solidFill>
              </a:rPr>
              <a:t>through </a:t>
            </a:r>
            <a:r>
              <a:rPr lang="en-GB" sz="3200" dirty="0" smtClean="0">
                <a:solidFill>
                  <a:srgbClr val="002060"/>
                </a:solidFill>
              </a:rPr>
              <a:t>the student Programme details or Campus Community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709" y="671370"/>
            <a:ext cx="648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92D050"/>
                </a:solidFill>
              </a:rPr>
              <a:t>Extenuating Circumstances</a:t>
            </a:r>
            <a:endParaRPr lang="en-GB" sz="3600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22412" r="36521" b="38204"/>
          <a:stretch>
            <a:fillRect/>
          </a:stretch>
        </p:blipFill>
        <p:spPr bwMode="auto">
          <a:xfrm>
            <a:off x="914400" y="2919057"/>
            <a:ext cx="7407564" cy="358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t="21763" r="41339" b="8371"/>
          <a:stretch>
            <a:fillRect/>
          </a:stretch>
        </p:blipFill>
        <p:spPr bwMode="auto">
          <a:xfrm>
            <a:off x="2670034" y="174701"/>
            <a:ext cx="6283630" cy="59871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t="21540" r="47054" b="36272"/>
          <a:stretch>
            <a:fillRect/>
          </a:stretch>
        </p:blipFill>
        <p:spPr bwMode="auto">
          <a:xfrm>
            <a:off x="370114" y="1164771"/>
            <a:ext cx="6455229" cy="4114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43743" y="2256485"/>
            <a:ext cx="6498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Any Other 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709" y="671370"/>
            <a:ext cx="6483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Checklists</a:t>
            </a:r>
            <a:endParaRPr lang="en-GB" sz="36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6401" y="671370"/>
            <a:ext cx="753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92D050"/>
                </a:solidFill>
              </a:rPr>
              <a:t>Recording Assignment Submission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709" y="1865745"/>
            <a:ext cx="6899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SIS can support receipt of </a:t>
            </a:r>
            <a:r>
              <a:rPr lang="en-GB" sz="2800" dirty="0" smtClean="0">
                <a:solidFill>
                  <a:srgbClr val="92D050"/>
                </a:solidFill>
              </a:rPr>
              <a:t>Assignments</a:t>
            </a:r>
            <a:r>
              <a:rPr lang="en-GB" sz="2800" dirty="0" smtClean="0">
                <a:solidFill>
                  <a:srgbClr val="002060"/>
                </a:solidFill>
              </a:rPr>
              <a:t> through </a:t>
            </a:r>
            <a:r>
              <a:rPr lang="en-GB" sz="2800" dirty="0" smtClean="0">
                <a:solidFill>
                  <a:srgbClr val="92D050"/>
                </a:solidFill>
              </a:rPr>
              <a:t>Gradebook… </a:t>
            </a:r>
          </a:p>
          <a:p>
            <a:pPr>
              <a:buClr>
                <a:srgbClr val="92D050"/>
              </a:buClr>
            </a:pP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6401" y="671370"/>
            <a:ext cx="753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92D050"/>
                </a:solidFill>
              </a:rPr>
              <a:t>Recording Assignment Submission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3455" y="4492248"/>
            <a:ext cx="6049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3200" dirty="0" smtClean="0">
                <a:solidFill>
                  <a:srgbClr val="002060"/>
                </a:solidFill>
              </a:rPr>
              <a:t>Yes.. More new terminology!</a:t>
            </a:r>
            <a:endParaRPr lang="en-GB" sz="36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</a:pPr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16004" t="17172" r="14852" b="1515"/>
          <a:stretch>
            <a:fillRect/>
          </a:stretch>
        </p:blipFill>
        <p:spPr bwMode="auto">
          <a:xfrm>
            <a:off x="3263862" y="1812126"/>
            <a:ext cx="2689305" cy="237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0982" y="1662545"/>
            <a:ext cx="837738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Module 7 - Key Objectives:</a:t>
            </a:r>
          </a:p>
          <a:p>
            <a:pPr lvl="1"/>
            <a:endParaRPr lang="en-GB" sz="2800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Understanding the Student Services </a:t>
            </a:r>
            <a:r>
              <a:rPr lang="en-GB" sz="2800" dirty="0" err="1" smtClean="0">
                <a:solidFill>
                  <a:srgbClr val="002060"/>
                </a:solidFill>
              </a:rPr>
              <a:t>Center</a:t>
            </a:r>
            <a:endParaRPr lang="en-GB" sz="2800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the 3Cs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Extenuating Circumstances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Assignment Submission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UPK Session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5180" y="292239"/>
            <a:ext cx="4224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Introduction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12800" y="522514"/>
            <a:ext cx="753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92D050"/>
                </a:solidFill>
              </a:rPr>
              <a:t>Gradebook</a:t>
            </a:r>
            <a:endParaRPr lang="en-GB" sz="44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547" y="1976582"/>
            <a:ext cx="7703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en-GB" sz="3600" b="1" dirty="0" smtClean="0">
                <a:solidFill>
                  <a:srgbClr val="002060"/>
                </a:solidFill>
              </a:rPr>
              <a:t>What is Gradebook?</a:t>
            </a:r>
          </a:p>
          <a:p>
            <a:pPr>
              <a:buClr>
                <a:srgbClr val="92D050"/>
              </a:buClr>
            </a:pPr>
            <a:endParaRPr lang="en-GB" sz="24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This is basically a spreadsheet that allows Academic staff to record marks awarded for Summative Assignments and to record basic Feedback </a:t>
            </a:r>
          </a:p>
          <a:p>
            <a:pPr>
              <a:buClr>
                <a:srgbClr val="92D050"/>
              </a:buClr>
            </a:pP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0315" y="486704"/>
            <a:ext cx="753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92D050"/>
                </a:solidFill>
              </a:rPr>
              <a:t>Gradebook</a:t>
            </a:r>
            <a:endParaRPr lang="en-GB" sz="3200" b="1" dirty="0"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t="38380" r="36648" b="2985"/>
          <a:stretch>
            <a:fillRect/>
          </a:stretch>
        </p:blipFill>
        <p:spPr bwMode="auto">
          <a:xfrm>
            <a:off x="1160318" y="1256145"/>
            <a:ext cx="6782955" cy="523701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09172" y="478971"/>
            <a:ext cx="753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92D050"/>
                </a:solidFill>
              </a:rPr>
              <a:t>Assignments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1856" y="1385455"/>
            <a:ext cx="68362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What are Assignments?</a:t>
            </a: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Assignments are assessments i.e.</a:t>
            </a:r>
          </a:p>
          <a:p>
            <a:pPr lvl="3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92D050"/>
                </a:solidFill>
              </a:rPr>
              <a:t> ART - Artefacts </a:t>
            </a:r>
          </a:p>
          <a:p>
            <a:pPr lvl="3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92D050"/>
                </a:solidFill>
              </a:rPr>
              <a:t>DISSER - Dissertation </a:t>
            </a:r>
          </a:p>
          <a:p>
            <a:pPr lvl="3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92D050"/>
                </a:solidFill>
              </a:rPr>
              <a:t>ESSAY - Essay </a:t>
            </a:r>
          </a:p>
          <a:p>
            <a:pPr lvl="3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92D050"/>
                </a:solidFill>
              </a:rPr>
              <a:t>EXAM - Exam </a:t>
            </a:r>
          </a:p>
          <a:p>
            <a:pPr lvl="3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92D050"/>
                </a:solidFill>
              </a:rPr>
              <a:t>PORT - Portfolio </a:t>
            </a:r>
          </a:p>
          <a:p>
            <a:pPr lvl="3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92D050"/>
                </a:solidFill>
              </a:rPr>
              <a:t>PRAC - Practice </a:t>
            </a:r>
          </a:p>
          <a:p>
            <a:pPr lvl="3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92D050"/>
                </a:solidFill>
              </a:rPr>
              <a:t>PRES - Presentation </a:t>
            </a:r>
          </a:p>
          <a:p>
            <a:pPr lvl="3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92D050"/>
                </a:solidFill>
              </a:rPr>
              <a:t>REF - Reflection </a:t>
            </a:r>
          </a:p>
          <a:p>
            <a:pPr lvl="3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92D050"/>
                </a:solidFill>
              </a:rPr>
              <a:t>RPT - Report </a:t>
            </a:r>
          </a:p>
          <a:p>
            <a:pPr lvl="3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92D050"/>
                </a:solidFill>
              </a:rPr>
              <a:t>TECH - Technology </a:t>
            </a:r>
          </a:p>
          <a:p>
            <a:pPr lvl="3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92D050"/>
                </a:solidFill>
              </a:rPr>
              <a:t>TEST - Test</a:t>
            </a:r>
            <a:endParaRPr lang="en-GB" sz="2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8801" y="569502"/>
            <a:ext cx="753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92D050"/>
                </a:solidFill>
              </a:rPr>
              <a:t>Assignments</a:t>
            </a:r>
            <a:endParaRPr lang="en-GB" sz="44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491" y="1551709"/>
            <a:ext cx="69826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en-GB" sz="3200" b="1" dirty="0" smtClean="0">
                <a:solidFill>
                  <a:srgbClr val="002060"/>
                </a:solidFill>
              </a:rPr>
              <a:t>Summative Assessment:</a:t>
            </a:r>
          </a:p>
          <a:p>
            <a:pPr>
              <a:buClr>
                <a:srgbClr val="92D050"/>
              </a:buClr>
            </a:pPr>
            <a:r>
              <a:rPr lang="en-GB" sz="2400" dirty="0" smtClean="0">
                <a:solidFill>
                  <a:srgbClr val="002060"/>
                </a:solidFill>
              </a:rPr>
              <a:t> 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Where an Assignment mark counts towards the overall Course grade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</a:pPr>
            <a:r>
              <a:rPr lang="en-GB" sz="2800" b="1" dirty="0" smtClean="0">
                <a:solidFill>
                  <a:srgbClr val="002060"/>
                </a:solidFill>
              </a:rPr>
              <a:t>Assignment Weighting</a:t>
            </a: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Not all Assignments need to be equal</a:t>
            </a:r>
          </a:p>
          <a:p>
            <a:pPr lvl="3">
              <a:buClr>
                <a:srgbClr val="92D050"/>
              </a:buClr>
            </a:pPr>
            <a:r>
              <a:rPr lang="en-GB" sz="2400" b="1" dirty="0" smtClean="0">
                <a:solidFill>
                  <a:srgbClr val="002060"/>
                </a:solidFill>
              </a:rPr>
              <a:t>  </a:t>
            </a:r>
            <a:r>
              <a:rPr lang="en-GB" sz="2400" b="1" dirty="0" smtClean="0">
                <a:solidFill>
                  <a:srgbClr val="92D050"/>
                </a:solidFill>
              </a:rPr>
              <a:t>e.g.</a:t>
            </a:r>
          </a:p>
          <a:p>
            <a:pPr lvl="4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b="1" dirty="0" smtClean="0">
                <a:solidFill>
                  <a:srgbClr val="92D050"/>
                </a:solidFill>
              </a:rPr>
              <a:t> Essay		25%	</a:t>
            </a:r>
          </a:p>
          <a:p>
            <a:pPr lvl="4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b="1" dirty="0" smtClean="0">
                <a:solidFill>
                  <a:srgbClr val="92D050"/>
                </a:solidFill>
              </a:rPr>
              <a:t> Report		25%</a:t>
            </a:r>
          </a:p>
          <a:p>
            <a:pPr lvl="4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b="1" dirty="0" smtClean="0">
                <a:solidFill>
                  <a:srgbClr val="92D050"/>
                </a:solidFill>
              </a:rPr>
              <a:t> </a:t>
            </a:r>
            <a:r>
              <a:rPr lang="en-GB" sz="2400" b="1" u="sng" dirty="0" smtClean="0">
                <a:solidFill>
                  <a:srgbClr val="92D050"/>
                </a:solidFill>
              </a:rPr>
              <a:t>Final Exam 50%</a:t>
            </a:r>
            <a:r>
              <a:rPr lang="en-GB" sz="2400" b="1" dirty="0" smtClean="0">
                <a:solidFill>
                  <a:srgbClr val="92D050"/>
                </a:solidFill>
              </a:rPr>
              <a:t>	</a:t>
            </a:r>
          </a:p>
          <a:p>
            <a:pPr lvl="4">
              <a:buClr>
                <a:srgbClr val="92D050"/>
              </a:buClr>
            </a:pPr>
            <a:r>
              <a:rPr lang="en-GB" sz="2400" b="1" dirty="0" smtClean="0">
                <a:solidFill>
                  <a:srgbClr val="92D050"/>
                </a:solidFill>
              </a:rPr>
              <a:t>= Overall Course Grade 100%</a:t>
            </a:r>
          </a:p>
          <a:p>
            <a:pPr lvl="1">
              <a:buClr>
                <a:srgbClr val="92D050"/>
              </a:buClr>
            </a:pPr>
            <a:endParaRPr lang="en-GB" sz="2400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6401" y="671370"/>
            <a:ext cx="753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92D050"/>
                </a:solidFill>
              </a:rPr>
              <a:t>Recording Assignment Submission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1821" y="1588655"/>
            <a:ext cx="724130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So, to be able to record when an Assignment was submitted we need to be able to use:</a:t>
            </a:r>
          </a:p>
          <a:p>
            <a:endParaRPr lang="en-GB" sz="1600" dirty="0" smtClean="0">
              <a:solidFill>
                <a:srgbClr val="002060"/>
              </a:solidFill>
            </a:endParaRP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3600" dirty="0" smtClean="0">
                <a:solidFill>
                  <a:srgbClr val="002060"/>
                </a:solidFill>
              </a:rPr>
              <a:t>Gradebook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Assignments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0800" y="4963180"/>
            <a:ext cx="662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AND maybe most importantly…</a:t>
            </a:r>
            <a:endParaRPr lang="en-GB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6401" y="671370"/>
            <a:ext cx="753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92D050"/>
                </a:solidFill>
              </a:rPr>
              <a:t>Recording Assignment Submission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2182" y="2225964"/>
            <a:ext cx="6622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Students need to be </a:t>
            </a:r>
            <a:r>
              <a:rPr lang="en-GB" sz="2800" b="1" u="sng" dirty="0" smtClean="0">
                <a:solidFill>
                  <a:srgbClr val="002060"/>
                </a:solidFill>
              </a:rPr>
              <a:t>ENROLLED</a:t>
            </a:r>
            <a:r>
              <a:rPr lang="en-GB" sz="2800" dirty="0" smtClean="0">
                <a:solidFill>
                  <a:srgbClr val="002060"/>
                </a:solidFill>
              </a:rPr>
              <a:t> onto Classes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582" y="3737966"/>
            <a:ext cx="66224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In fact students need to be </a:t>
            </a:r>
            <a:r>
              <a:rPr lang="en-GB" sz="2800" b="1" u="sng" dirty="0" smtClean="0">
                <a:solidFill>
                  <a:srgbClr val="002060"/>
                </a:solidFill>
              </a:rPr>
              <a:t>ENROLLED</a:t>
            </a:r>
            <a:r>
              <a:rPr lang="en-GB" sz="2800" dirty="0" smtClean="0">
                <a:solidFill>
                  <a:srgbClr val="002060"/>
                </a:solidFill>
              </a:rPr>
              <a:t> onto Classes at the beginning of term. </a:t>
            </a: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Not at the end of Term!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6401" y="671370"/>
            <a:ext cx="753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92D050"/>
                </a:solidFill>
              </a:rPr>
              <a:t>Recording Assignment Submission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571" y="1810327"/>
            <a:ext cx="685470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In essence, we just need to: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Open Gradebook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Select the correct Assignment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Locate the student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Record the date of Submission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3527" y="4525818"/>
            <a:ext cx="4932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i="1" dirty="0" smtClean="0">
                <a:solidFill>
                  <a:srgbClr val="92D050"/>
                </a:solidFill>
              </a:rPr>
              <a:t>Easy as Pie…</a:t>
            </a:r>
            <a:endParaRPr lang="en-GB" sz="5400" i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6401" y="671370"/>
            <a:ext cx="753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92D050"/>
                </a:solidFill>
              </a:rPr>
              <a:t>Recording Assignment Submission</a:t>
            </a:r>
            <a:endParaRPr lang="en-GB" sz="3200" b="1" dirty="0">
              <a:solidFill>
                <a:srgbClr val="92D05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29616" t="39759" r="41134" b="21206"/>
          <a:stretch>
            <a:fillRect/>
          </a:stretch>
        </p:blipFill>
        <p:spPr bwMode="auto">
          <a:xfrm>
            <a:off x="406401" y="1537652"/>
            <a:ext cx="2019300" cy="215709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 t="50624" r="36648" b="8742"/>
          <a:stretch>
            <a:fillRect/>
          </a:stretch>
        </p:blipFill>
        <p:spPr bwMode="auto">
          <a:xfrm>
            <a:off x="1273088" y="1816966"/>
            <a:ext cx="6938039" cy="387263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6401" y="671370"/>
            <a:ext cx="753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92D050"/>
                </a:solidFill>
              </a:rPr>
              <a:t>Recording Assignment Submission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343" y="1625600"/>
            <a:ext cx="75873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Once entered assignment submission dates can be viewed by: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Student Zone staff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Faculty Admin staff</a:t>
            </a:r>
          </a:p>
          <a:p>
            <a:pPr lvl="2">
              <a:buClr>
                <a:srgbClr val="92D050"/>
              </a:buClr>
            </a:pPr>
            <a:r>
              <a:rPr lang="en-GB" sz="2400" dirty="0" smtClean="0">
                <a:solidFill>
                  <a:srgbClr val="92D050"/>
                </a:solidFill>
              </a:rPr>
              <a:t>though Admin Gradebook or Discoverer Reports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Academic Staff</a:t>
            </a:r>
          </a:p>
          <a:p>
            <a:pPr lvl="2">
              <a:buClr>
                <a:srgbClr val="92D050"/>
              </a:buClr>
            </a:pPr>
            <a:r>
              <a:rPr lang="en-GB" sz="2400" dirty="0" smtClean="0">
                <a:solidFill>
                  <a:srgbClr val="92D050"/>
                </a:solidFill>
              </a:rPr>
              <a:t>through Faculty Self Service</a:t>
            </a:r>
          </a:p>
          <a:p>
            <a:pPr lvl="1">
              <a:buClr>
                <a:srgbClr val="92D050"/>
              </a:buClr>
            </a:pPr>
            <a:r>
              <a:rPr lang="en-GB" sz="2800" dirty="0" smtClean="0">
                <a:solidFill>
                  <a:srgbClr val="002060"/>
                </a:solidFill>
              </a:rPr>
              <a:t>and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Students</a:t>
            </a:r>
          </a:p>
          <a:p>
            <a:pPr marL="457200" lvl="2">
              <a:buClr>
                <a:srgbClr val="92D050"/>
              </a:buClr>
            </a:pPr>
            <a:r>
              <a:rPr lang="en-GB" sz="2400" dirty="0" smtClean="0">
                <a:solidFill>
                  <a:srgbClr val="92D050"/>
                </a:solidFill>
              </a:rPr>
              <a:t>	</a:t>
            </a:r>
            <a:r>
              <a:rPr lang="en-GB" sz="3200" b="1" u="sng" dirty="0" smtClean="0">
                <a:solidFill>
                  <a:srgbClr val="92D050"/>
                </a:solidFill>
              </a:rPr>
              <a:t>through Student Self Service</a:t>
            </a:r>
            <a:endParaRPr lang="en-GB" sz="2400" b="1" u="sng" dirty="0" smtClean="0">
              <a:solidFill>
                <a:srgbClr val="92D050"/>
              </a:solidFill>
            </a:endParaRPr>
          </a:p>
          <a:p>
            <a:pPr>
              <a:buClr>
                <a:srgbClr val="92D050"/>
              </a:buClr>
            </a:pPr>
            <a:endParaRPr lang="en-GB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6401" y="671370"/>
            <a:ext cx="753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7714" y="486697"/>
            <a:ext cx="7024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Information System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t="7069" r="37932" b="17256"/>
          <a:stretch>
            <a:fillRect/>
          </a:stretch>
        </p:blipFill>
        <p:spPr bwMode="auto">
          <a:xfrm>
            <a:off x="568238" y="1256145"/>
            <a:ext cx="5324475" cy="51892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 l="1828" t="74013" r="37600" b="13721"/>
          <a:stretch>
            <a:fillRect/>
          </a:stretch>
        </p:blipFill>
        <p:spPr bwMode="auto">
          <a:xfrm>
            <a:off x="2891183" y="5772727"/>
            <a:ext cx="5361305" cy="8667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4" name="AutoShape 2"/>
          <p:cNvSpPr>
            <a:spLocks noChangeArrowheads="1"/>
          </p:cNvSpPr>
          <p:nvPr/>
        </p:nvSpPr>
        <p:spPr bwMode="auto">
          <a:xfrm rot="16200000">
            <a:off x="2333625" y="6064365"/>
            <a:ext cx="333375" cy="428625"/>
          </a:xfrm>
          <a:prstGeom prst="downArrow">
            <a:avLst>
              <a:gd name="adj1" fmla="val 50000"/>
              <a:gd name="adj2" fmla="val 32143"/>
            </a:avLst>
          </a:prstGeom>
          <a:solidFill>
            <a:srgbClr val="365F9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4298749" y="6111989"/>
            <a:ext cx="2057400" cy="419100"/>
          </a:xfrm>
          <a:prstGeom prst="ellipse">
            <a:avLst/>
          </a:prstGeom>
          <a:noFill/>
          <a:ln w="28575">
            <a:solidFill>
              <a:srgbClr val="365F9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60159" y="594441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The Person Lifecycle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00488" y="1396999"/>
            <a:ext cx="4986337" cy="1746251"/>
            <a:chOff x="3900488" y="1396999"/>
            <a:chExt cx="4986337" cy="1746251"/>
          </a:xfrm>
        </p:grpSpPr>
        <p:sp>
          <p:nvSpPr>
            <p:cNvPr id="22" name="Rounded Rectangle 21"/>
            <p:cNvSpPr/>
            <p:nvPr/>
          </p:nvSpPr>
          <p:spPr>
            <a:xfrm>
              <a:off x="3900488" y="1396999"/>
              <a:ext cx="4986337" cy="17462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43625" y="1396999"/>
              <a:ext cx="27432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600" b="1" dirty="0" smtClean="0">
                  <a:solidFill>
                    <a:srgbClr val="002060"/>
                  </a:solidFill>
                </a:rPr>
                <a:t>Recruitment &amp; Admissions</a:t>
              </a:r>
              <a:endParaRPr lang="en-GB" sz="2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14925" y="4000500"/>
            <a:ext cx="3771900" cy="2371724"/>
            <a:chOff x="5114925" y="4000500"/>
            <a:chExt cx="3771900" cy="2371724"/>
          </a:xfrm>
        </p:grpSpPr>
        <p:sp>
          <p:nvSpPr>
            <p:cNvPr id="25" name="Rounded Rectangle 24"/>
            <p:cNvSpPr/>
            <p:nvPr/>
          </p:nvSpPr>
          <p:spPr>
            <a:xfrm>
              <a:off x="5114925" y="4000500"/>
              <a:ext cx="3771900" cy="23717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57975" y="5357813"/>
              <a:ext cx="205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800" b="1" dirty="0" smtClean="0">
                  <a:solidFill>
                    <a:srgbClr val="002060"/>
                  </a:solidFill>
                </a:rPr>
                <a:t>Enrolment</a:t>
              </a:r>
              <a:endParaRPr lang="en-GB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1000" y="4000500"/>
            <a:ext cx="3771900" cy="2371724"/>
            <a:chOff x="381000" y="4000500"/>
            <a:chExt cx="3771900" cy="2371724"/>
          </a:xfrm>
        </p:grpSpPr>
        <p:sp>
          <p:nvSpPr>
            <p:cNvPr id="28" name="Rounded Rectangle 27"/>
            <p:cNvSpPr/>
            <p:nvPr/>
          </p:nvSpPr>
          <p:spPr>
            <a:xfrm>
              <a:off x="381000" y="4000500"/>
              <a:ext cx="3771900" cy="23717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1000" y="5357813"/>
              <a:ext cx="217646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00" b="1" dirty="0" smtClean="0">
                  <a:solidFill>
                    <a:srgbClr val="002060"/>
                  </a:solidFill>
                </a:rPr>
                <a:t>Learning &amp; Progression</a:t>
              </a:r>
              <a:endParaRPr lang="en-GB" sz="2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1450" y="1396999"/>
            <a:ext cx="3729038" cy="1746251"/>
            <a:chOff x="171450" y="1396999"/>
            <a:chExt cx="3729038" cy="1746251"/>
          </a:xfrm>
        </p:grpSpPr>
        <p:sp>
          <p:nvSpPr>
            <p:cNvPr id="31" name="Rounded Rectangle 30"/>
            <p:cNvSpPr/>
            <p:nvPr/>
          </p:nvSpPr>
          <p:spPr>
            <a:xfrm>
              <a:off x="171450" y="1396999"/>
              <a:ext cx="3729038" cy="17462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1000" y="1571625"/>
              <a:ext cx="21764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00" b="1" dirty="0" smtClean="0">
                  <a:solidFill>
                    <a:srgbClr val="002060"/>
                  </a:solidFill>
                </a:rPr>
                <a:t>Completion</a:t>
              </a:r>
              <a:endParaRPr lang="en-GB" sz="2600" b="1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33" name="Diagram 32"/>
          <p:cNvGraphicFramePr/>
          <p:nvPr/>
        </p:nvGraphicFramePr>
        <p:xfrm>
          <a:off x="1309688" y="1396999"/>
          <a:ext cx="6505575" cy="497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6401" y="671370"/>
            <a:ext cx="753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714" y="2256485"/>
            <a:ext cx="766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More Any More Questions?</a:t>
            </a:r>
          </a:p>
        </p:txBody>
      </p:sp>
      <p:sp>
        <p:nvSpPr>
          <p:cNvPr id="6" name="Rectangle 5"/>
          <p:cNvSpPr/>
          <p:nvPr/>
        </p:nvSpPr>
        <p:spPr>
          <a:xfrm>
            <a:off x="917714" y="486697"/>
            <a:ext cx="7024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Information System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6401" y="671370"/>
            <a:ext cx="753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7714" y="486697"/>
            <a:ext cx="7024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Information System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5309" y="1741714"/>
            <a:ext cx="650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</a:pPr>
            <a:r>
              <a:rPr lang="en-GB" sz="4000" b="1" dirty="0" smtClean="0">
                <a:solidFill>
                  <a:srgbClr val="002060"/>
                </a:solidFill>
              </a:rPr>
              <a:t>Today you will find out…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0738" y="2721429"/>
            <a:ext cx="6502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How to record the receipt of an Extenuating Circumstance Form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How to record the Submission of an Assignment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73018" y="563418"/>
            <a:ext cx="66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Services Centre</a:t>
            </a:r>
            <a:endParaRPr lang="en-GB" sz="40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145" y="1611086"/>
            <a:ext cx="766618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Is where both of today’s processes begin.</a:t>
            </a:r>
          </a:p>
          <a:p>
            <a:pPr>
              <a:buClr>
                <a:srgbClr val="92D050"/>
              </a:buClr>
            </a:pPr>
            <a:endParaRPr lang="en-GB" sz="28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</a:pPr>
            <a:r>
              <a:rPr lang="en-GB" sz="3200" b="1" dirty="0" smtClean="0">
                <a:solidFill>
                  <a:srgbClr val="002060"/>
                </a:solidFill>
              </a:rPr>
              <a:t>What is the Student Services </a:t>
            </a:r>
            <a:r>
              <a:rPr lang="en-GB" sz="3200" b="1" dirty="0" err="1" smtClean="0">
                <a:solidFill>
                  <a:srgbClr val="002060"/>
                </a:solidFill>
              </a:rPr>
              <a:t>Center</a:t>
            </a:r>
            <a:r>
              <a:rPr lang="en-GB" sz="3200" b="1" dirty="0" smtClean="0">
                <a:solidFill>
                  <a:srgbClr val="002060"/>
                </a:solidFill>
              </a:rPr>
              <a:t>?</a:t>
            </a:r>
          </a:p>
          <a:p>
            <a:pPr>
              <a:buClr>
                <a:srgbClr val="92D050"/>
              </a:buClr>
            </a:pPr>
            <a:r>
              <a:rPr lang="en-GB" sz="2800" dirty="0" smtClean="0"/>
              <a:t> 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Provides an Administrative ‘360</a:t>
            </a:r>
            <a:r>
              <a:rPr lang="en-GB" sz="2800" dirty="0" smtClean="0">
                <a:solidFill>
                  <a:srgbClr val="002060"/>
                </a:solidFill>
                <a:latin typeface="Arial"/>
                <a:cs typeface="Arial"/>
              </a:rPr>
              <a:t>°’ view of the Student Record</a:t>
            </a:r>
          </a:p>
          <a:p>
            <a:pPr>
              <a:buClr>
                <a:srgbClr val="92D050"/>
              </a:buClr>
            </a:pPr>
            <a:endParaRPr lang="en-GB" sz="28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  <a:latin typeface="Arial"/>
                <a:cs typeface="Arial"/>
              </a:rPr>
              <a:t> Also provides Zone and Faculty Admin staff with a view of what the student can see in Student Self Service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73018" y="563418"/>
            <a:ext cx="66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Services Centre</a:t>
            </a:r>
            <a:endParaRPr lang="en-GB" sz="4000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145" y="1496291"/>
            <a:ext cx="766618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en-GB" sz="2800" dirty="0" smtClean="0">
                <a:solidFill>
                  <a:srgbClr val="002060"/>
                </a:solidFill>
              </a:rPr>
              <a:t>Information that can be viewed includes:</a:t>
            </a:r>
            <a:endParaRPr lang="en-GB" sz="28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92D050"/>
              </a:buClr>
            </a:pPr>
            <a:endParaRPr lang="en-GB" sz="24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latin typeface="Arial"/>
                <a:cs typeface="Arial"/>
              </a:rPr>
              <a:t>Summary information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Academic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Financial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Personal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Admissions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endParaRPr lang="en-GB" sz="24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latin typeface="Arial"/>
                <a:cs typeface="Arial"/>
              </a:rPr>
              <a:t>Detailed information </a:t>
            </a:r>
            <a:endParaRPr lang="en-GB" sz="24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General Info (Campus Community) 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Admissions (active Applications)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Transfer Credit (Advance Standing)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Academics (Student Records)</a:t>
            </a:r>
          </a:p>
          <a:p>
            <a:pPr lvl="1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Finances and Financial Aid (Student Finance)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73018" y="563418"/>
            <a:ext cx="66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Services Centre</a:t>
            </a:r>
            <a:endParaRPr lang="en-GB" sz="4000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-123" t="22445" r="41696" b="3235"/>
          <a:stretch>
            <a:fillRect/>
          </a:stretch>
        </p:blipFill>
        <p:spPr bwMode="auto">
          <a:xfrm>
            <a:off x="-1" y="1271304"/>
            <a:ext cx="5595257" cy="55493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071" t="21529" r="50536" b="2891"/>
          <a:stretch>
            <a:fillRect/>
          </a:stretch>
        </p:blipFill>
        <p:spPr bwMode="auto">
          <a:xfrm>
            <a:off x="4419600" y="1271304"/>
            <a:ext cx="4578302" cy="55750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73018" y="563418"/>
            <a:ext cx="66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Services Centre</a:t>
            </a:r>
            <a:endParaRPr lang="en-GB" sz="4000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582" y="1828800"/>
            <a:ext cx="73521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Another use for the Student Services Centre is to act as a ‘jump in’ point to other places within SIS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582" y="3526971"/>
            <a:ext cx="6816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This means that navigation around the system is easier as menus and pages don’t have to be remembered</a:t>
            </a:r>
            <a:endParaRPr lang="en-GB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1618" r="41546" b="2933"/>
          <a:stretch>
            <a:fillRect/>
          </a:stretch>
        </p:blipFill>
        <p:spPr bwMode="auto">
          <a:xfrm>
            <a:off x="147782" y="0"/>
            <a:ext cx="6677891" cy="672045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Left Arrow 3"/>
          <p:cNvSpPr/>
          <p:nvPr/>
        </p:nvSpPr>
        <p:spPr>
          <a:xfrm>
            <a:off x="6677891" y="628073"/>
            <a:ext cx="1293091" cy="51723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121236" y="1145309"/>
            <a:ext cx="17179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Clicking this button will let you ‘jump’ to the Programme/Plan Stack</a:t>
            </a:r>
            <a:endParaRPr lang="en-GB" sz="1400" dirty="0"/>
          </a:p>
        </p:txBody>
      </p:sp>
      <p:sp>
        <p:nvSpPr>
          <p:cNvPr id="6" name="Left Arrow 5"/>
          <p:cNvSpPr/>
          <p:nvPr/>
        </p:nvSpPr>
        <p:spPr>
          <a:xfrm>
            <a:off x="2849418" y="4456546"/>
            <a:ext cx="5010727" cy="51723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12000" y="4973782"/>
            <a:ext cx="17179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Clicking these links will display what Level the student was at and the Courses they were/are enrolled upon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73018" y="563418"/>
            <a:ext cx="66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Services Centre</a:t>
            </a:r>
            <a:endParaRPr lang="en-GB" sz="4000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4327" y="1568435"/>
            <a:ext cx="7352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We are going to use the                               button to take us straight to the students Programme data page.  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8646" t="30017" r="43648" b="67183"/>
          <a:stretch>
            <a:fillRect/>
          </a:stretch>
        </p:blipFill>
        <p:spPr bwMode="auto">
          <a:xfrm>
            <a:off x="3757756" y="1672996"/>
            <a:ext cx="2022763" cy="24938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 t="21322" r="27342" b="31556"/>
          <a:stretch>
            <a:fillRect/>
          </a:stretch>
        </p:blipFill>
        <p:spPr bwMode="auto">
          <a:xfrm>
            <a:off x="794327" y="2425850"/>
            <a:ext cx="7536873" cy="371633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19DE8683BDB4FB5018AC0F7F93813" ma:contentTypeVersion="0" ma:contentTypeDescription="Create a new document." ma:contentTypeScope="" ma:versionID="0c77f5cccd7fb06f367d708184ccf49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EE8E9CF-4772-48FC-9DE7-35ECF44DB8D9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52DCC70-52D5-4291-8784-8DEBB6C6A1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BA503F-63FC-419D-BCE7-2D16CE7146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</TotalTime>
  <Words>730</Words>
  <Application>Microsoft Office PowerPoint</Application>
  <PresentationFormat>On-screen Show (4:3)</PresentationFormat>
  <Paragraphs>162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Liverpool John Moores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Philpotts, Lee</dc:creator>
  <cp:lastModifiedBy>Liverpool John Moores University</cp:lastModifiedBy>
  <cp:revision>103</cp:revision>
  <dcterms:created xsi:type="dcterms:W3CDTF">2009-10-29T15:56:45Z</dcterms:created>
  <dcterms:modified xsi:type="dcterms:W3CDTF">2011-07-21T09:51:05Z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0x01010011E19DE8683BDB4FB5018AC0F7F93813</vt:lpwstr>
  </property>
</Properties>
</file>