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handoutMasterIdLst>
    <p:handoutMasterId r:id="rId35"/>
  </p:handoutMasterIdLst>
  <p:sldIdLst>
    <p:sldId id="257" r:id="rId5"/>
    <p:sldId id="259" r:id="rId6"/>
    <p:sldId id="263" r:id="rId7"/>
    <p:sldId id="260" r:id="rId8"/>
    <p:sldId id="261" r:id="rId9"/>
    <p:sldId id="262" r:id="rId10"/>
    <p:sldId id="287" r:id="rId11"/>
    <p:sldId id="264" r:id="rId12"/>
    <p:sldId id="288" r:id="rId13"/>
    <p:sldId id="289" r:id="rId14"/>
    <p:sldId id="266" r:id="rId15"/>
    <p:sldId id="267" r:id="rId16"/>
    <p:sldId id="268" r:id="rId17"/>
    <p:sldId id="269" r:id="rId18"/>
    <p:sldId id="271" r:id="rId19"/>
    <p:sldId id="272" r:id="rId20"/>
    <p:sldId id="273" r:id="rId21"/>
    <p:sldId id="274" r:id="rId22"/>
    <p:sldId id="275" r:id="rId23"/>
    <p:sldId id="276" r:id="rId24"/>
    <p:sldId id="278" r:id="rId25"/>
    <p:sldId id="277" r:id="rId26"/>
    <p:sldId id="279" r:id="rId27"/>
    <p:sldId id="280" r:id="rId28"/>
    <p:sldId id="281" r:id="rId29"/>
    <p:sldId id="282" r:id="rId30"/>
    <p:sldId id="285" r:id="rId31"/>
    <p:sldId id="283" r:id="rId32"/>
    <p:sldId id="284" r:id="rId33"/>
    <p:sldId id="286" r:id="rId34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78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B6B9D9-D1A7-416E-9ADC-2C2ECFFE908C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7F11526B-93F8-4CD8-A12E-6AFB8F727385}">
      <dgm:prSet phldrT="[Text]"/>
      <dgm:spPr/>
      <dgm:t>
        <a:bodyPr/>
        <a:lstStyle/>
        <a:p>
          <a:r>
            <a:rPr lang="en-GB" dirty="0" smtClean="0"/>
            <a:t>Enquire</a:t>
          </a:r>
          <a:endParaRPr lang="en-GB" dirty="0"/>
        </a:p>
      </dgm:t>
    </dgm:pt>
    <dgm:pt modelId="{5A378BB1-0A6C-45BE-8D74-DDD232024AF9}" type="parTrans" cxnId="{945B4C38-3FDC-4FF2-94FD-888CF349039A}">
      <dgm:prSet/>
      <dgm:spPr/>
      <dgm:t>
        <a:bodyPr/>
        <a:lstStyle/>
        <a:p>
          <a:endParaRPr lang="en-GB"/>
        </a:p>
      </dgm:t>
    </dgm:pt>
    <dgm:pt modelId="{DD0E5E41-AB3E-4E62-A22E-89A0FC51621A}" type="sibTrans" cxnId="{945B4C38-3FDC-4FF2-94FD-888CF349039A}">
      <dgm:prSet/>
      <dgm:spPr/>
      <dgm:t>
        <a:bodyPr/>
        <a:lstStyle/>
        <a:p>
          <a:endParaRPr lang="en-GB">
            <a:ln w="19050">
              <a:solidFill>
                <a:schemeClr val="tx1"/>
              </a:solidFill>
            </a:ln>
          </a:endParaRPr>
        </a:p>
      </dgm:t>
    </dgm:pt>
    <dgm:pt modelId="{7ECF8680-E1CC-4086-A099-5200E9052237}">
      <dgm:prSet phldrT="[Text]"/>
      <dgm:spPr/>
      <dgm:t>
        <a:bodyPr/>
        <a:lstStyle/>
        <a:p>
          <a:r>
            <a:rPr lang="en-GB" dirty="0" smtClean="0"/>
            <a:t>Apply</a:t>
          </a:r>
          <a:endParaRPr lang="en-GB" dirty="0"/>
        </a:p>
      </dgm:t>
    </dgm:pt>
    <dgm:pt modelId="{B63FB835-6952-457E-93BB-1888858CEEFD}" type="parTrans" cxnId="{E06F1142-0B58-46F6-9165-C9046B705312}">
      <dgm:prSet/>
      <dgm:spPr/>
      <dgm:t>
        <a:bodyPr/>
        <a:lstStyle/>
        <a:p>
          <a:endParaRPr lang="en-GB"/>
        </a:p>
      </dgm:t>
    </dgm:pt>
    <dgm:pt modelId="{43F4C9E7-BCED-4D1D-A7B8-063E7E9D9CA0}" type="sibTrans" cxnId="{E06F1142-0B58-46F6-9165-C9046B705312}">
      <dgm:prSet/>
      <dgm:spPr/>
      <dgm:t>
        <a:bodyPr/>
        <a:lstStyle/>
        <a:p>
          <a:endParaRPr lang="en-GB"/>
        </a:p>
      </dgm:t>
    </dgm:pt>
    <dgm:pt modelId="{B051037C-2FDE-4A9E-8932-C68E3E818A1B}">
      <dgm:prSet phldrT="[Text]"/>
      <dgm:spPr/>
      <dgm:t>
        <a:bodyPr/>
        <a:lstStyle/>
        <a:p>
          <a:r>
            <a:rPr lang="en-GB" dirty="0" smtClean="0"/>
            <a:t>Active</a:t>
          </a:r>
          <a:endParaRPr lang="en-GB" dirty="0"/>
        </a:p>
      </dgm:t>
    </dgm:pt>
    <dgm:pt modelId="{78A5D743-AADC-4B1E-A053-0225CC476C20}" type="parTrans" cxnId="{364C4EFE-3FBA-41FB-8B53-176F366C28E3}">
      <dgm:prSet/>
      <dgm:spPr/>
      <dgm:t>
        <a:bodyPr/>
        <a:lstStyle/>
        <a:p>
          <a:endParaRPr lang="en-GB"/>
        </a:p>
      </dgm:t>
    </dgm:pt>
    <dgm:pt modelId="{5C2470ED-9954-49CE-A951-E034848CB8B9}" type="sibTrans" cxnId="{364C4EFE-3FBA-41FB-8B53-176F366C28E3}">
      <dgm:prSet/>
      <dgm:spPr/>
      <dgm:t>
        <a:bodyPr/>
        <a:lstStyle/>
        <a:p>
          <a:endParaRPr lang="en-GB"/>
        </a:p>
      </dgm:t>
    </dgm:pt>
    <dgm:pt modelId="{89850CFA-88CC-46B0-B61C-0E690BEFABF3}">
      <dgm:prSet phldrT="[Text]"/>
      <dgm:spPr/>
      <dgm:t>
        <a:bodyPr/>
        <a:lstStyle/>
        <a:p>
          <a:r>
            <a:rPr lang="en-GB" dirty="0" smtClean="0"/>
            <a:t>Enrol</a:t>
          </a:r>
          <a:endParaRPr lang="en-GB" dirty="0"/>
        </a:p>
      </dgm:t>
    </dgm:pt>
    <dgm:pt modelId="{CB714A37-FE54-485B-ABC2-61FB4C4A8481}" type="parTrans" cxnId="{F92B22EA-64CD-4C26-9F3B-90630731A284}">
      <dgm:prSet/>
      <dgm:spPr/>
      <dgm:t>
        <a:bodyPr/>
        <a:lstStyle/>
        <a:p>
          <a:endParaRPr lang="en-GB"/>
        </a:p>
      </dgm:t>
    </dgm:pt>
    <dgm:pt modelId="{0758C1D5-EBDF-4A5B-8F67-0B3BCD59F60F}" type="sibTrans" cxnId="{F92B22EA-64CD-4C26-9F3B-90630731A284}">
      <dgm:prSet/>
      <dgm:spPr/>
      <dgm:t>
        <a:bodyPr/>
        <a:lstStyle/>
        <a:p>
          <a:endParaRPr lang="en-GB"/>
        </a:p>
      </dgm:t>
    </dgm:pt>
    <dgm:pt modelId="{5F49A413-AD11-4899-93CD-4C5435E7A6AB}">
      <dgm:prSet phldrT="[Text]"/>
      <dgm:spPr/>
      <dgm:t>
        <a:bodyPr/>
        <a:lstStyle/>
        <a:p>
          <a:r>
            <a:rPr lang="en-GB" dirty="0" smtClean="0"/>
            <a:t>Study</a:t>
          </a:r>
          <a:endParaRPr lang="en-GB" dirty="0"/>
        </a:p>
      </dgm:t>
    </dgm:pt>
    <dgm:pt modelId="{ECC3E391-BFEB-4EFD-A181-F67F11D85DAA}" type="parTrans" cxnId="{2CA267BC-C9E4-4166-9660-75FA9C70363F}">
      <dgm:prSet/>
      <dgm:spPr/>
      <dgm:t>
        <a:bodyPr/>
        <a:lstStyle/>
        <a:p>
          <a:endParaRPr lang="en-GB"/>
        </a:p>
      </dgm:t>
    </dgm:pt>
    <dgm:pt modelId="{8953A3F8-EB70-48A5-8081-659ACD878036}" type="sibTrans" cxnId="{2CA267BC-C9E4-4166-9660-75FA9C70363F}">
      <dgm:prSet/>
      <dgm:spPr/>
      <dgm:t>
        <a:bodyPr/>
        <a:lstStyle/>
        <a:p>
          <a:endParaRPr lang="en-GB"/>
        </a:p>
      </dgm:t>
    </dgm:pt>
    <dgm:pt modelId="{9F704ABB-4C9F-435A-8EC0-E8025A6AE62D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GB" dirty="0" smtClean="0"/>
            <a:t>Progress</a:t>
          </a:r>
          <a:endParaRPr lang="en-GB" dirty="0"/>
        </a:p>
      </dgm:t>
    </dgm:pt>
    <dgm:pt modelId="{67F9D433-B110-4918-AA6F-BE576D558DAD}" type="parTrans" cxnId="{738CB95F-D92D-442C-89FD-56992612108B}">
      <dgm:prSet/>
      <dgm:spPr/>
      <dgm:t>
        <a:bodyPr/>
        <a:lstStyle/>
        <a:p>
          <a:endParaRPr lang="en-GB"/>
        </a:p>
      </dgm:t>
    </dgm:pt>
    <dgm:pt modelId="{D2ACAF18-C52C-494E-B633-553CEF956BB1}" type="sibTrans" cxnId="{738CB95F-D92D-442C-89FD-56992612108B}">
      <dgm:prSet/>
      <dgm:spPr/>
      <dgm:t>
        <a:bodyPr/>
        <a:lstStyle/>
        <a:p>
          <a:endParaRPr lang="en-GB"/>
        </a:p>
      </dgm:t>
    </dgm:pt>
    <dgm:pt modelId="{D3236447-6289-4649-9BEE-8884F0C1D159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GB" dirty="0" smtClean="0"/>
            <a:t>Graduate</a:t>
          </a:r>
          <a:endParaRPr lang="en-GB" dirty="0"/>
        </a:p>
      </dgm:t>
    </dgm:pt>
    <dgm:pt modelId="{5CBC5A6C-E1F2-41F5-B6D9-B866DF93483B}" type="parTrans" cxnId="{C61BF148-988D-4976-B406-98BB6F29666E}">
      <dgm:prSet/>
      <dgm:spPr/>
      <dgm:t>
        <a:bodyPr/>
        <a:lstStyle/>
        <a:p>
          <a:endParaRPr lang="en-GB"/>
        </a:p>
      </dgm:t>
    </dgm:pt>
    <dgm:pt modelId="{52E7B90D-2D90-4FC9-AECF-032BABDEA29A}" type="sibTrans" cxnId="{C61BF148-988D-4976-B406-98BB6F29666E}">
      <dgm:prSet/>
      <dgm:spPr/>
      <dgm:t>
        <a:bodyPr/>
        <a:lstStyle/>
        <a:p>
          <a:endParaRPr lang="en-GB"/>
        </a:p>
      </dgm:t>
    </dgm:pt>
    <dgm:pt modelId="{4E25927D-0D7B-4227-9CC2-75C48404A39E}" type="pres">
      <dgm:prSet presAssocID="{0EB6B9D9-D1A7-416E-9ADC-2C2ECFFE908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C386555-B16B-4BEE-9128-41FEFE269625}" type="pres">
      <dgm:prSet presAssocID="{7F11526B-93F8-4CD8-A12E-6AFB8F72738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D8B5AF-84E7-4EC3-98CA-6A5BF3FD5032}" type="pres">
      <dgm:prSet presAssocID="{7F11526B-93F8-4CD8-A12E-6AFB8F727385}" presName="spNode" presStyleCnt="0"/>
      <dgm:spPr/>
    </dgm:pt>
    <dgm:pt modelId="{0586C90D-C08A-4313-A0EE-543A6725AB02}" type="pres">
      <dgm:prSet presAssocID="{DD0E5E41-AB3E-4E62-A22E-89A0FC51621A}" presName="sibTrans" presStyleLbl="sibTrans1D1" presStyleIdx="0" presStyleCnt="7"/>
      <dgm:spPr/>
      <dgm:t>
        <a:bodyPr/>
        <a:lstStyle/>
        <a:p>
          <a:endParaRPr lang="en-GB"/>
        </a:p>
      </dgm:t>
    </dgm:pt>
    <dgm:pt modelId="{4F04F796-FBBF-4F6C-AF97-FD6D1973D69C}" type="pres">
      <dgm:prSet presAssocID="{7ECF8680-E1CC-4086-A099-5200E905223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EBB308-1FFF-4416-A86A-87513AFA130E}" type="pres">
      <dgm:prSet presAssocID="{7ECF8680-E1CC-4086-A099-5200E9052237}" presName="spNode" presStyleCnt="0"/>
      <dgm:spPr/>
    </dgm:pt>
    <dgm:pt modelId="{A6B41A50-E905-4205-AB43-DAE0A5952E6A}" type="pres">
      <dgm:prSet presAssocID="{43F4C9E7-BCED-4D1D-A7B8-063E7E9D9CA0}" presName="sibTrans" presStyleLbl="sibTrans1D1" presStyleIdx="1" presStyleCnt="7"/>
      <dgm:spPr/>
      <dgm:t>
        <a:bodyPr/>
        <a:lstStyle/>
        <a:p>
          <a:endParaRPr lang="en-GB"/>
        </a:p>
      </dgm:t>
    </dgm:pt>
    <dgm:pt modelId="{49957CD2-412A-4106-9918-37672B9CCFC9}" type="pres">
      <dgm:prSet presAssocID="{B051037C-2FDE-4A9E-8932-C68E3E818A1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88734D-B979-4C6F-A61A-046EB11CF208}" type="pres">
      <dgm:prSet presAssocID="{B051037C-2FDE-4A9E-8932-C68E3E818A1B}" presName="spNode" presStyleCnt="0"/>
      <dgm:spPr/>
    </dgm:pt>
    <dgm:pt modelId="{9CCC5563-11CC-4A82-9309-0A4F6976BD15}" type="pres">
      <dgm:prSet presAssocID="{5C2470ED-9954-49CE-A951-E034848CB8B9}" presName="sibTrans" presStyleLbl="sibTrans1D1" presStyleIdx="2" presStyleCnt="7"/>
      <dgm:spPr/>
      <dgm:t>
        <a:bodyPr/>
        <a:lstStyle/>
        <a:p>
          <a:endParaRPr lang="en-GB"/>
        </a:p>
      </dgm:t>
    </dgm:pt>
    <dgm:pt modelId="{345C2290-043B-444A-B6AF-DFEBF577CE37}" type="pres">
      <dgm:prSet presAssocID="{89850CFA-88CC-46B0-B61C-0E690BEFABF3}" presName="node" presStyleLbl="node1" presStyleIdx="3" presStyleCnt="7" custRadScaleRad="98750" custRadScaleInc="-4495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5E72E7-332C-4962-9585-12B92EA53696}" type="pres">
      <dgm:prSet presAssocID="{89850CFA-88CC-46B0-B61C-0E690BEFABF3}" presName="spNode" presStyleCnt="0"/>
      <dgm:spPr/>
    </dgm:pt>
    <dgm:pt modelId="{34925FC5-C3F5-42CA-AF19-2CFB5848484B}" type="pres">
      <dgm:prSet presAssocID="{0758C1D5-EBDF-4A5B-8F67-0B3BCD59F60F}" presName="sibTrans" presStyleLbl="sibTrans1D1" presStyleIdx="3" presStyleCnt="7"/>
      <dgm:spPr/>
      <dgm:t>
        <a:bodyPr/>
        <a:lstStyle/>
        <a:p>
          <a:endParaRPr lang="en-GB"/>
        </a:p>
      </dgm:t>
    </dgm:pt>
    <dgm:pt modelId="{BAE20BBA-786F-4446-B4DD-7C0F4C38DD8D}" type="pres">
      <dgm:prSet presAssocID="{5F49A413-AD11-4899-93CD-4C5435E7A6AB}" presName="node" presStyleLbl="node1" presStyleIdx="4" presStyleCnt="7" custRadScaleRad="100189" custRadScaleInc="521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5B9081-3BAB-42C4-BD58-24C43A40B0A0}" type="pres">
      <dgm:prSet presAssocID="{5F49A413-AD11-4899-93CD-4C5435E7A6AB}" presName="spNode" presStyleCnt="0"/>
      <dgm:spPr/>
    </dgm:pt>
    <dgm:pt modelId="{958A18B4-9117-45C7-BB4D-8A103217A927}" type="pres">
      <dgm:prSet presAssocID="{8953A3F8-EB70-48A5-8081-659ACD878036}" presName="sibTrans" presStyleLbl="sibTrans1D1" presStyleIdx="4" presStyleCnt="7"/>
      <dgm:spPr/>
      <dgm:t>
        <a:bodyPr/>
        <a:lstStyle/>
        <a:p>
          <a:endParaRPr lang="en-GB"/>
        </a:p>
      </dgm:t>
    </dgm:pt>
    <dgm:pt modelId="{BC3A9814-FBB7-4D4D-8EDF-8E24D5A965E3}" type="pres">
      <dgm:prSet presAssocID="{9F704ABB-4C9F-435A-8EC0-E8025A6AE62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184FA3-2617-4C7F-AA56-8B3A051DF6E4}" type="pres">
      <dgm:prSet presAssocID="{9F704ABB-4C9F-435A-8EC0-E8025A6AE62D}" presName="spNode" presStyleCnt="0"/>
      <dgm:spPr/>
    </dgm:pt>
    <dgm:pt modelId="{D827EED3-695C-46B6-BC28-BB7DD591EABC}" type="pres">
      <dgm:prSet presAssocID="{D2ACAF18-C52C-494E-B633-553CEF956BB1}" presName="sibTrans" presStyleLbl="sibTrans1D1" presStyleIdx="5" presStyleCnt="7"/>
      <dgm:spPr/>
      <dgm:t>
        <a:bodyPr/>
        <a:lstStyle/>
        <a:p>
          <a:endParaRPr lang="en-GB"/>
        </a:p>
      </dgm:t>
    </dgm:pt>
    <dgm:pt modelId="{36F44FD3-59E9-40A1-B5EF-FAB2593A1D0C}" type="pres">
      <dgm:prSet presAssocID="{D3236447-6289-4649-9BEE-8884F0C1D159}" presName="node" presStyleLbl="node1" presStyleIdx="6" presStyleCnt="7" custRadScaleRad="99495" custRadScaleInc="13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582353-9D84-440E-93A4-284958FCC99D}" type="pres">
      <dgm:prSet presAssocID="{D3236447-6289-4649-9BEE-8884F0C1D159}" presName="spNode" presStyleCnt="0"/>
      <dgm:spPr/>
    </dgm:pt>
    <dgm:pt modelId="{2605865E-15E0-4F68-9263-53C765DBB69D}" type="pres">
      <dgm:prSet presAssocID="{52E7B90D-2D90-4FC9-AECF-032BABDEA29A}" presName="sibTrans" presStyleLbl="sibTrans1D1" presStyleIdx="6" presStyleCnt="7"/>
      <dgm:spPr/>
      <dgm:t>
        <a:bodyPr/>
        <a:lstStyle/>
        <a:p>
          <a:endParaRPr lang="en-GB"/>
        </a:p>
      </dgm:t>
    </dgm:pt>
  </dgm:ptLst>
  <dgm:cxnLst>
    <dgm:cxn modelId="{364C4EFE-3FBA-41FB-8B53-176F366C28E3}" srcId="{0EB6B9D9-D1A7-416E-9ADC-2C2ECFFE908C}" destId="{B051037C-2FDE-4A9E-8932-C68E3E818A1B}" srcOrd="2" destOrd="0" parTransId="{78A5D743-AADC-4B1E-A053-0225CC476C20}" sibTransId="{5C2470ED-9954-49CE-A951-E034848CB8B9}"/>
    <dgm:cxn modelId="{CF4B7587-2EC3-4C65-86C2-AA06128148E3}" type="presOf" srcId="{89850CFA-88CC-46B0-B61C-0E690BEFABF3}" destId="{345C2290-043B-444A-B6AF-DFEBF577CE37}" srcOrd="0" destOrd="0" presId="urn:microsoft.com/office/officeart/2005/8/layout/cycle5"/>
    <dgm:cxn modelId="{0773E26D-1C03-4210-BF6F-D6D439531338}" type="presOf" srcId="{43F4C9E7-BCED-4D1D-A7B8-063E7E9D9CA0}" destId="{A6B41A50-E905-4205-AB43-DAE0A5952E6A}" srcOrd="0" destOrd="0" presId="urn:microsoft.com/office/officeart/2005/8/layout/cycle5"/>
    <dgm:cxn modelId="{E06F1142-0B58-46F6-9165-C9046B705312}" srcId="{0EB6B9D9-D1A7-416E-9ADC-2C2ECFFE908C}" destId="{7ECF8680-E1CC-4086-A099-5200E9052237}" srcOrd="1" destOrd="0" parTransId="{B63FB835-6952-457E-93BB-1888858CEEFD}" sibTransId="{43F4C9E7-BCED-4D1D-A7B8-063E7E9D9CA0}"/>
    <dgm:cxn modelId="{3F21F9A7-68BF-4B66-82B5-2C0898719836}" type="presOf" srcId="{0EB6B9D9-D1A7-416E-9ADC-2C2ECFFE908C}" destId="{4E25927D-0D7B-4227-9CC2-75C48404A39E}" srcOrd="0" destOrd="0" presId="urn:microsoft.com/office/officeart/2005/8/layout/cycle5"/>
    <dgm:cxn modelId="{82496D1A-96D7-4355-8EAF-3835645AD2FE}" type="presOf" srcId="{8953A3F8-EB70-48A5-8081-659ACD878036}" destId="{958A18B4-9117-45C7-BB4D-8A103217A927}" srcOrd="0" destOrd="0" presId="urn:microsoft.com/office/officeart/2005/8/layout/cycle5"/>
    <dgm:cxn modelId="{C61BF148-988D-4976-B406-98BB6F29666E}" srcId="{0EB6B9D9-D1A7-416E-9ADC-2C2ECFFE908C}" destId="{D3236447-6289-4649-9BEE-8884F0C1D159}" srcOrd="6" destOrd="0" parTransId="{5CBC5A6C-E1F2-41F5-B6D9-B866DF93483B}" sibTransId="{52E7B90D-2D90-4FC9-AECF-032BABDEA29A}"/>
    <dgm:cxn modelId="{06BF6DEC-2084-4F5F-88E0-0DF5BF2EDF6F}" type="presOf" srcId="{D2ACAF18-C52C-494E-B633-553CEF956BB1}" destId="{D827EED3-695C-46B6-BC28-BB7DD591EABC}" srcOrd="0" destOrd="0" presId="urn:microsoft.com/office/officeart/2005/8/layout/cycle5"/>
    <dgm:cxn modelId="{945B4C38-3FDC-4FF2-94FD-888CF349039A}" srcId="{0EB6B9D9-D1A7-416E-9ADC-2C2ECFFE908C}" destId="{7F11526B-93F8-4CD8-A12E-6AFB8F727385}" srcOrd="0" destOrd="0" parTransId="{5A378BB1-0A6C-45BE-8D74-DDD232024AF9}" sibTransId="{DD0E5E41-AB3E-4E62-A22E-89A0FC51621A}"/>
    <dgm:cxn modelId="{2CA267BC-C9E4-4166-9660-75FA9C70363F}" srcId="{0EB6B9D9-D1A7-416E-9ADC-2C2ECFFE908C}" destId="{5F49A413-AD11-4899-93CD-4C5435E7A6AB}" srcOrd="4" destOrd="0" parTransId="{ECC3E391-BFEB-4EFD-A181-F67F11D85DAA}" sibTransId="{8953A3F8-EB70-48A5-8081-659ACD878036}"/>
    <dgm:cxn modelId="{CDA1270D-2E53-4DDC-9A9C-88B14584AE4D}" type="presOf" srcId="{7F11526B-93F8-4CD8-A12E-6AFB8F727385}" destId="{FC386555-B16B-4BEE-9128-41FEFE269625}" srcOrd="0" destOrd="0" presId="urn:microsoft.com/office/officeart/2005/8/layout/cycle5"/>
    <dgm:cxn modelId="{61A2C4C3-EAEE-4B76-BD97-F12380CFF1B4}" type="presOf" srcId="{DD0E5E41-AB3E-4E62-A22E-89A0FC51621A}" destId="{0586C90D-C08A-4313-A0EE-543A6725AB02}" srcOrd="0" destOrd="0" presId="urn:microsoft.com/office/officeart/2005/8/layout/cycle5"/>
    <dgm:cxn modelId="{738CB95F-D92D-442C-89FD-56992612108B}" srcId="{0EB6B9D9-D1A7-416E-9ADC-2C2ECFFE908C}" destId="{9F704ABB-4C9F-435A-8EC0-E8025A6AE62D}" srcOrd="5" destOrd="0" parTransId="{67F9D433-B110-4918-AA6F-BE576D558DAD}" sibTransId="{D2ACAF18-C52C-494E-B633-553CEF956BB1}"/>
    <dgm:cxn modelId="{F92B22EA-64CD-4C26-9F3B-90630731A284}" srcId="{0EB6B9D9-D1A7-416E-9ADC-2C2ECFFE908C}" destId="{89850CFA-88CC-46B0-B61C-0E690BEFABF3}" srcOrd="3" destOrd="0" parTransId="{CB714A37-FE54-485B-ABC2-61FB4C4A8481}" sibTransId="{0758C1D5-EBDF-4A5B-8F67-0B3BCD59F60F}"/>
    <dgm:cxn modelId="{6198EBB2-5A9C-4FC2-95D3-DCF0DD5BCA70}" type="presOf" srcId="{7ECF8680-E1CC-4086-A099-5200E9052237}" destId="{4F04F796-FBBF-4F6C-AF97-FD6D1973D69C}" srcOrd="0" destOrd="0" presId="urn:microsoft.com/office/officeart/2005/8/layout/cycle5"/>
    <dgm:cxn modelId="{E3155273-B717-45B1-9F9A-6DE9383BD47B}" type="presOf" srcId="{52E7B90D-2D90-4FC9-AECF-032BABDEA29A}" destId="{2605865E-15E0-4F68-9263-53C765DBB69D}" srcOrd="0" destOrd="0" presId="urn:microsoft.com/office/officeart/2005/8/layout/cycle5"/>
    <dgm:cxn modelId="{A65857F9-8F6D-4E84-BEBB-8299F27E74EC}" type="presOf" srcId="{5C2470ED-9954-49CE-A951-E034848CB8B9}" destId="{9CCC5563-11CC-4A82-9309-0A4F6976BD15}" srcOrd="0" destOrd="0" presId="urn:microsoft.com/office/officeart/2005/8/layout/cycle5"/>
    <dgm:cxn modelId="{D2E7ECBA-723C-4E99-9CC5-47EE2957B5E9}" type="presOf" srcId="{B051037C-2FDE-4A9E-8932-C68E3E818A1B}" destId="{49957CD2-412A-4106-9918-37672B9CCFC9}" srcOrd="0" destOrd="0" presId="urn:microsoft.com/office/officeart/2005/8/layout/cycle5"/>
    <dgm:cxn modelId="{F27B4A87-CEDD-408A-9B21-80A7B0C6C6DE}" type="presOf" srcId="{0758C1D5-EBDF-4A5B-8F67-0B3BCD59F60F}" destId="{34925FC5-C3F5-42CA-AF19-2CFB5848484B}" srcOrd="0" destOrd="0" presId="urn:microsoft.com/office/officeart/2005/8/layout/cycle5"/>
    <dgm:cxn modelId="{3475ADF4-D819-486E-98AE-819CD14AE56B}" type="presOf" srcId="{9F704ABB-4C9F-435A-8EC0-E8025A6AE62D}" destId="{BC3A9814-FBB7-4D4D-8EDF-8E24D5A965E3}" srcOrd="0" destOrd="0" presId="urn:microsoft.com/office/officeart/2005/8/layout/cycle5"/>
    <dgm:cxn modelId="{D124C92B-4F80-4E5B-8B91-D7D53C62DA3B}" type="presOf" srcId="{D3236447-6289-4649-9BEE-8884F0C1D159}" destId="{36F44FD3-59E9-40A1-B5EF-FAB2593A1D0C}" srcOrd="0" destOrd="0" presId="urn:microsoft.com/office/officeart/2005/8/layout/cycle5"/>
    <dgm:cxn modelId="{CEC6986E-38E1-4FB0-A60A-8870437767E0}" type="presOf" srcId="{5F49A413-AD11-4899-93CD-4C5435E7A6AB}" destId="{BAE20BBA-786F-4446-B4DD-7C0F4C38DD8D}" srcOrd="0" destOrd="0" presId="urn:microsoft.com/office/officeart/2005/8/layout/cycle5"/>
    <dgm:cxn modelId="{1994996D-C749-4D67-B331-4EA7C72515F3}" type="presParOf" srcId="{4E25927D-0D7B-4227-9CC2-75C48404A39E}" destId="{FC386555-B16B-4BEE-9128-41FEFE269625}" srcOrd="0" destOrd="0" presId="urn:microsoft.com/office/officeart/2005/8/layout/cycle5"/>
    <dgm:cxn modelId="{19E50378-C1C8-4DA9-A7DB-AAB8832443B6}" type="presParOf" srcId="{4E25927D-0D7B-4227-9CC2-75C48404A39E}" destId="{B7D8B5AF-84E7-4EC3-98CA-6A5BF3FD5032}" srcOrd="1" destOrd="0" presId="urn:microsoft.com/office/officeart/2005/8/layout/cycle5"/>
    <dgm:cxn modelId="{2A7F74A9-490F-4234-8167-D597FA7D70BC}" type="presParOf" srcId="{4E25927D-0D7B-4227-9CC2-75C48404A39E}" destId="{0586C90D-C08A-4313-A0EE-543A6725AB02}" srcOrd="2" destOrd="0" presId="urn:microsoft.com/office/officeart/2005/8/layout/cycle5"/>
    <dgm:cxn modelId="{9222D1B3-8E6A-4713-B4F6-D069555DB794}" type="presParOf" srcId="{4E25927D-0D7B-4227-9CC2-75C48404A39E}" destId="{4F04F796-FBBF-4F6C-AF97-FD6D1973D69C}" srcOrd="3" destOrd="0" presId="urn:microsoft.com/office/officeart/2005/8/layout/cycle5"/>
    <dgm:cxn modelId="{E502C5AA-B896-425D-9AD0-82A40F214F06}" type="presParOf" srcId="{4E25927D-0D7B-4227-9CC2-75C48404A39E}" destId="{4AEBB308-1FFF-4416-A86A-87513AFA130E}" srcOrd="4" destOrd="0" presId="urn:microsoft.com/office/officeart/2005/8/layout/cycle5"/>
    <dgm:cxn modelId="{9BB9784A-02F0-42A2-89DC-8000B73B95D5}" type="presParOf" srcId="{4E25927D-0D7B-4227-9CC2-75C48404A39E}" destId="{A6B41A50-E905-4205-AB43-DAE0A5952E6A}" srcOrd="5" destOrd="0" presId="urn:microsoft.com/office/officeart/2005/8/layout/cycle5"/>
    <dgm:cxn modelId="{68E0811D-BC3C-415B-90BB-1B68E5EC9D5B}" type="presParOf" srcId="{4E25927D-0D7B-4227-9CC2-75C48404A39E}" destId="{49957CD2-412A-4106-9918-37672B9CCFC9}" srcOrd="6" destOrd="0" presId="urn:microsoft.com/office/officeart/2005/8/layout/cycle5"/>
    <dgm:cxn modelId="{67BAFD5C-57EF-4502-B36C-D036AB9C7146}" type="presParOf" srcId="{4E25927D-0D7B-4227-9CC2-75C48404A39E}" destId="{9C88734D-B979-4C6F-A61A-046EB11CF208}" srcOrd="7" destOrd="0" presId="urn:microsoft.com/office/officeart/2005/8/layout/cycle5"/>
    <dgm:cxn modelId="{8BF86866-AFBA-4132-9B5B-0F9F32EAB764}" type="presParOf" srcId="{4E25927D-0D7B-4227-9CC2-75C48404A39E}" destId="{9CCC5563-11CC-4A82-9309-0A4F6976BD15}" srcOrd="8" destOrd="0" presId="urn:microsoft.com/office/officeart/2005/8/layout/cycle5"/>
    <dgm:cxn modelId="{4634F62F-2FDD-431C-8766-E48DCB65B96E}" type="presParOf" srcId="{4E25927D-0D7B-4227-9CC2-75C48404A39E}" destId="{345C2290-043B-444A-B6AF-DFEBF577CE37}" srcOrd="9" destOrd="0" presId="urn:microsoft.com/office/officeart/2005/8/layout/cycle5"/>
    <dgm:cxn modelId="{4D9154D7-8980-405E-BBF7-5F86129BE4FB}" type="presParOf" srcId="{4E25927D-0D7B-4227-9CC2-75C48404A39E}" destId="{715E72E7-332C-4962-9585-12B92EA53696}" srcOrd="10" destOrd="0" presId="urn:microsoft.com/office/officeart/2005/8/layout/cycle5"/>
    <dgm:cxn modelId="{6D872216-3429-49EF-BC29-86F0009C078D}" type="presParOf" srcId="{4E25927D-0D7B-4227-9CC2-75C48404A39E}" destId="{34925FC5-C3F5-42CA-AF19-2CFB5848484B}" srcOrd="11" destOrd="0" presId="urn:microsoft.com/office/officeart/2005/8/layout/cycle5"/>
    <dgm:cxn modelId="{39D83B38-180A-4D5A-A4B3-95136F3E9780}" type="presParOf" srcId="{4E25927D-0D7B-4227-9CC2-75C48404A39E}" destId="{BAE20BBA-786F-4446-B4DD-7C0F4C38DD8D}" srcOrd="12" destOrd="0" presId="urn:microsoft.com/office/officeart/2005/8/layout/cycle5"/>
    <dgm:cxn modelId="{3A0BAABD-4D4A-43D1-8A72-C1CE06A3DA0D}" type="presParOf" srcId="{4E25927D-0D7B-4227-9CC2-75C48404A39E}" destId="{455B9081-3BAB-42C4-BD58-24C43A40B0A0}" srcOrd="13" destOrd="0" presId="urn:microsoft.com/office/officeart/2005/8/layout/cycle5"/>
    <dgm:cxn modelId="{7C777DB1-6F75-4771-8E9F-FB35FF634E34}" type="presParOf" srcId="{4E25927D-0D7B-4227-9CC2-75C48404A39E}" destId="{958A18B4-9117-45C7-BB4D-8A103217A927}" srcOrd="14" destOrd="0" presId="urn:microsoft.com/office/officeart/2005/8/layout/cycle5"/>
    <dgm:cxn modelId="{2093AAD4-A79E-4890-8419-D729A4AE6C29}" type="presParOf" srcId="{4E25927D-0D7B-4227-9CC2-75C48404A39E}" destId="{BC3A9814-FBB7-4D4D-8EDF-8E24D5A965E3}" srcOrd="15" destOrd="0" presId="urn:microsoft.com/office/officeart/2005/8/layout/cycle5"/>
    <dgm:cxn modelId="{12F87272-C383-4712-9124-F630EDEAD321}" type="presParOf" srcId="{4E25927D-0D7B-4227-9CC2-75C48404A39E}" destId="{E8184FA3-2617-4C7F-AA56-8B3A051DF6E4}" srcOrd="16" destOrd="0" presId="urn:microsoft.com/office/officeart/2005/8/layout/cycle5"/>
    <dgm:cxn modelId="{7313C5C1-F145-4191-951F-CC20A7B921F7}" type="presParOf" srcId="{4E25927D-0D7B-4227-9CC2-75C48404A39E}" destId="{D827EED3-695C-46B6-BC28-BB7DD591EABC}" srcOrd="17" destOrd="0" presId="urn:microsoft.com/office/officeart/2005/8/layout/cycle5"/>
    <dgm:cxn modelId="{69591F4F-4FDC-481A-8E49-C07DE37541BF}" type="presParOf" srcId="{4E25927D-0D7B-4227-9CC2-75C48404A39E}" destId="{36F44FD3-59E9-40A1-B5EF-FAB2593A1D0C}" srcOrd="18" destOrd="0" presId="urn:microsoft.com/office/officeart/2005/8/layout/cycle5"/>
    <dgm:cxn modelId="{D309C598-F70E-48D2-B415-F70C56F308FF}" type="presParOf" srcId="{4E25927D-0D7B-4227-9CC2-75C48404A39E}" destId="{5F582353-9D84-440E-93A4-284958FCC99D}" srcOrd="19" destOrd="0" presId="urn:microsoft.com/office/officeart/2005/8/layout/cycle5"/>
    <dgm:cxn modelId="{BBC39DA5-BDF4-4284-A173-228C52FCE3A1}" type="presParOf" srcId="{4E25927D-0D7B-4227-9CC2-75C48404A39E}" destId="{2605865E-15E0-4F68-9263-53C765DBB69D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386555-B16B-4BEE-9128-41FEFE269625}">
      <dsp:nvSpPr>
        <dsp:cNvPr id="0" name=""/>
        <dsp:cNvSpPr/>
      </dsp:nvSpPr>
      <dsp:spPr>
        <a:xfrm>
          <a:off x="2657184" y="1992"/>
          <a:ext cx="1191206" cy="7742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Enquire</a:t>
          </a:r>
          <a:endParaRPr lang="en-GB" sz="2000" kern="1200" dirty="0"/>
        </a:p>
      </dsp:txBody>
      <dsp:txXfrm>
        <a:off x="2657184" y="1992"/>
        <a:ext cx="1191206" cy="774284"/>
      </dsp:txXfrm>
    </dsp:sp>
    <dsp:sp modelId="{0586C90D-C08A-4313-A0EE-543A6725AB02}">
      <dsp:nvSpPr>
        <dsp:cNvPr id="0" name=""/>
        <dsp:cNvSpPr/>
      </dsp:nvSpPr>
      <dsp:spPr>
        <a:xfrm>
          <a:off x="1044989" y="389134"/>
          <a:ext cx="4415596" cy="4415596"/>
        </a:xfrm>
        <a:custGeom>
          <a:avLst/>
          <a:gdLst/>
          <a:ahLst/>
          <a:cxnLst/>
          <a:rect l="0" t="0" r="0" b="0"/>
          <a:pathLst>
            <a:path>
              <a:moveTo>
                <a:pt x="2958999" y="131727"/>
              </a:moveTo>
              <a:arcTo wR="2207798" hR="2207798" stAng="17393524" swAng="77081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4F796-FBBF-4F6C-AF97-FD6D1973D69C}">
      <dsp:nvSpPr>
        <dsp:cNvPr id="0" name=""/>
        <dsp:cNvSpPr/>
      </dsp:nvSpPr>
      <dsp:spPr>
        <a:xfrm>
          <a:off x="4383310" y="833251"/>
          <a:ext cx="1191206" cy="77428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Apply</a:t>
          </a:r>
          <a:endParaRPr lang="en-GB" sz="2000" kern="1200" dirty="0"/>
        </a:p>
      </dsp:txBody>
      <dsp:txXfrm>
        <a:off x="4383310" y="833251"/>
        <a:ext cx="1191206" cy="774284"/>
      </dsp:txXfrm>
    </dsp:sp>
    <dsp:sp modelId="{A6B41A50-E905-4205-AB43-DAE0A5952E6A}">
      <dsp:nvSpPr>
        <dsp:cNvPr id="0" name=""/>
        <dsp:cNvSpPr/>
      </dsp:nvSpPr>
      <dsp:spPr>
        <a:xfrm>
          <a:off x="1044989" y="389134"/>
          <a:ext cx="4415596" cy="4415596"/>
        </a:xfrm>
        <a:custGeom>
          <a:avLst/>
          <a:gdLst/>
          <a:ahLst/>
          <a:cxnLst/>
          <a:rect l="0" t="0" r="0" b="0"/>
          <a:pathLst>
            <a:path>
              <a:moveTo>
                <a:pt x="4271396" y="1422982"/>
              </a:moveTo>
              <a:arcTo wR="2207798" hR="2207798" stAng="20350649" swAng="1063461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957CD2-412A-4106-9918-37672B9CCFC9}">
      <dsp:nvSpPr>
        <dsp:cNvPr id="0" name=""/>
        <dsp:cNvSpPr/>
      </dsp:nvSpPr>
      <dsp:spPr>
        <a:xfrm>
          <a:off x="4809628" y="2701072"/>
          <a:ext cx="1191206" cy="77428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Active</a:t>
          </a:r>
          <a:endParaRPr lang="en-GB" sz="2000" kern="1200" dirty="0"/>
        </a:p>
      </dsp:txBody>
      <dsp:txXfrm>
        <a:off x="4809628" y="2701072"/>
        <a:ext cx="1191206" cy="774284"/>
      </dsp:txXfrm>
    </dsp:sp>
    <dsp:sp modelId="{9CCC5563-11CC-4A82-9309-0A4F6976BD15}">
      <dsp:nvSpPr>
        <dsp:cNvPr id="0" name=""/>
        <dsp:cNvSpPr/>
      </dsp:nvSpPr>
      <dsp:spPr>
        <a:xfrm>
          <a:off x="1083054" y="306110"/>
          <a:ext cx="4415596" cy="4415596"/>
        </a:xfrm>
        <a:custGeom>
          <a:avLst/>
          <a:gdLst/>
          <a:ahLst/>
          <a:cxnLst/>
          <a:rect l="0" t="0" r="0" b="0"/>
          <a:pathLst>
            <a:path>
              <a:moveTo>
                <a:pt x="4132978" y="3288562"/>
              </a:moveTo>
              <a:arcTo wR="2207798" hR="2207798" stAng="1758548" swAng="632919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5C2290-043B-444A-B6AF-DFEBF577CE37}">
      <dsp:nvSpPr>
        <dsp:cNvPr id="0" name=""/>
        <dsp:cNvSpPr/>
      </dsp:nvSpPr>
      <dsp:spPr>
        <a:xfrm>
          <a:off x="3857999" y="4029493"/>
          <a:ext cx="1191206" cy="77428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Enrol</a:t>
          </a:r>
          <a:endParaRPr lang="en-GB" sz="2000" kern="1200" dirty="0"/>
        </a:p>
      </dsp:txBody>
      <dsp:txXfrm>
        <a:off x="3857999" y="4029493"/>
        <a:ext cx="1191206" cy="774284"/>
      </dsp:txXfrm>
    </dsp:sp>
    <dsp:sp modelId="{34925FC5-C3F5-42CA-AF19-2CFB5848484B}">
      <dsp:nvSpPr>
        <dsp:cNvPr id="0" name=""/>
        <dsp:cNvSpPr/>
      </dsp:nvSpPr>
      <dsp:spPr>
        <a:xfrm>
          <a:off x="989776" y="376943"/>
          <a:ext cx="4415596" cy="4415596"/>
        </a:xfrm>
        <a:custGeom>
          <a:avLst/>
          <a:gdLst/>
          <a:ahLst/>
          <a:cxnLst/>
          <a:rect l="0" t="0" r="0" b="0"/>
          <a:pathLst>
            <a:path>
              <a:moveTo>
                <a:pt x="2622553" y="4376288"/>
              </a:moveTo>
              <a:arcTo wR="2207798" hR="2207798" stAng="4750328" swAng="1212128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E20BBA-786F-4446-B4DD-7C0F4C38DD8D}">
      <dsp:nvSpPr>
        <dsp:cNvPr id="0" name=""/>
        <dsp:cNvSpPr/>
      </dsp:nvSpPr>
      <dsp:spPr>
        <a:xfrm>
          <a:off x="1399596" y="4029485"/>
          <a:ext cx="1191206" cy="77428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Study</a:t>
          </a:r>
          <a:endParaRPr lang="en-GB" sz="2000" kern="1200" dirty="0"/>
        </a:p>
      </dsp:txBody>
      <dsp:txXfrm>
        <a:off x="1399596" y="4029485"/>
        <a:ext cx="1191206" cy="774284"/>
      </dsp:txXfrm>
    </dsp:sp>
    <dsp:sp modelId="{958A18B4-9117-45C7-BB4D-8A103217A927}">
      <dsp:nvSpPr>
        <dsp:cNvPr id="0" name=""/>
        <dsp:cNvSpPr/>
      </dsp:nvSpPr>
      <dsp:spPr>
        <a:xfrm>
          <a:off x="1050649" y="402302"/>
          <a:ext cx="4415596" cy="4415596"/>
        </a:xfrm>
        <a:custGeom>
          <a:avLst/>
          <a:gdLst/>
          <a:ahLst/>
          <a:cxnLst/>
          <a:rect l="0" t="0" r="0" b="0"/>
          <a:pathLst>
            <a:path>
              <a:moveTo>
                <a:pt x="436108" y="3525177"/>
              </a:moveTo>
              <a:arcTo wR="2207798" hR="2207798" stAng="8601991" swAng="611130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A9814-FBB7-4D4D-8EDF-8E24D5A965E3}">
      <dsp:nvSpPr>
        <dsp:cNvPr id="0" name=""/>
        <dsp:cNvSpPr/>
      </dsp:nvSpPr>
      <dsp:spPr>
        <a:xfrm>
          <a:off x="504740" y="2701072"/>
          <a:ext cx="1191206" cy="774284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Progress</a:t>
          </a:r>
          <a:endParaRPr lang="en-GB" sz="2000" kern="1200" dirty="0"/>
        </a:p>
      </dsp:txBody>
      <dsp:txXfrm>
        <a:off x="504740" y="2701072"/>
        <a:ext cx="1191206" cy="774284"/>
      </dsp:txXfrm>
    </dsp:sp>
    <dsp:sp modelId="{D827EED3-695C-46B6-BC28-BB7DD591EABC}">
      <dsp:nvSpPr>
        <dsp:cNvPr id="0" name=""/>
        <dsp:cNvSpPr/>
      </dsp:nvSpPr>
      <dsp:spPr>
        <a:xfrm>
          <a:off x="1045943" y="411800"/>
          <a:ext cx="4415596" cy="4415596"/>
        </a:xfrm>
        <a:custGeom>
          <a:avLst/>
          <a:gdLst/>
          <a:ahLst/>
          <a:cxnLst/>
          <a:rect l="0" t="0" r="0" b="0"/>
          <a:pathLst>
            <a:path>
              <a:moveTo>
                <a:pt x="4603" y="2065296"/>
              </a:moveTo>
              <a:arcTo wR="2207798" hR="2207798" stAng="11022042" swAng="106608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F44FD3-59E9-40A1-B5EF-FAB2593A1D0C}">
      <dsp:nvSpPr>
        <dsp:cNvPr id="0" name=""/>
        <dsp:cNvSpPr/>
      </dsp:nvSpPr>
      <dsp:spPr>
        <a:xfrm>
          <a:off x="945345" y="833246"/>
          <a:ext cx="1191206" cy="774284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Graduate</a:t>
          </a:r>
          <a:endParaRPr lang="en-GB" sz="2000" kern="1200" dirty="0"/>
        </a:p>
      </dsp:txBody>
      <dsp:txXfrm>
        <a:off x="945345" y="833246"/>
        <a:ext cx="1191206" cy="774284"/>
      </dsp:txXfrm>
    </dsp:sp>
    <dsp:sp modelId="{2605865E-15E0-4F68-9263-53C765DBB69D}">
      <dsp:nvSpPr>
        <dsp:cNvPr id="0" name=""/>
        <dsp:cNvSpPr/>
      </dsp:nvSpPr>
      <dsp:spPr>
        <a:xfrm>
          <a:off x="1075001" y="380497"/>
          <a:ext cx="4415596" cy="4415596"/>
        </a:xfrm>
        <a:custGeom>
          <a:avLst/>
          <a:gdLst/>
          <a:ahLst/>
          <a:cxnLst/>
          <a:rect l="0" t="0" r="0" b="0"/>
          <a:pathLst>
            <a:path>
              <a:moveTo>
                <a:pt x="999008" y="360313"/>
              </a:moveTo>
              <a:arcTo wR="2207798" hR="2207798" stAng="14208222" swAng="754811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99323-A429-4C62-92E7-EA89E1D375B7}" type="datetimeFigureOut">
              <a:rPr lang="en-GB" smtClean="0"/>
              <a:pPr/>
              <a:t>25/07/2011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0EE1C-3190-4DFB-8FAD-C661201EB07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134641-B61B-4350-A4A0-18C42C7F9955}" type="datetimeFigureOut">
              <a:rPr lang="en-US"/>
              <a:pPr/>
              <a:t>7/25/2011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83F48-1125-44EA-9B1A-EBCFFFA847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F3EDC2-935A-42FF-8142-936D83A068D2}" type="datetimeFigureOut">
              <a:rPr lang="en-US"/>
              <a:pPr/>
              <a:t>7/25/2011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210C4-0D1C-41EE-8B11-87537A0C5D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08433F-2138-4722-A769-8DC13E5AA1A1}" type="datetimeFigureOut">
              <a:rPr lang="en-US"/>
              <a:pPr/>
              <a:t>7/25/2011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761A0-958D-4CD8-B1A1-5EB1AB6FAF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7F6B54-0D6A-4029-A655-39DCFC6DDF4F}" type="datetimeFigureOut">
              <a:rPr lang="en-US"/>
              <a:pPr/>
              <a:t>7/25/2011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E828C-268C-4C06-8740-26F7706033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351F19-E0F2-4BEF-9D17-AB857ABBE7CE}" type="datetimeFigureOut">
              <a:rPr lang="en-US"/>
              <a:pPr/>
              <a:t>7/25/2011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18264-C496-4DDB-8BCF-A7325718DD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E5C46D-5F18-493B-BADC-5C240E9CB619}" type="datetimeFigureOut">
              <a:rPr lang="en-US"/>
              <a:pPr/>
              <a:t>7/25/2011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65319-B99E-44A7-95F5-7B68E2FFDF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BE97CE-3902-4359-AE56-730833B05F25}" type="datetimeFigureOut">
              <a:rPr lang="en-US"/>
              <a:pPr/>
              <a:t>7/25/2011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B7AF7-E2BB-4DBB-A999-D500885B35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50D8FD-85C5-4064-AB59-247A3EC02548}" type="datetimeFigureOut">
              <a:rPr lang="en-US"/>
              <a:pPr/>
              <a:t>7/25/2011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F4E5C-2405-4D4E-90C1-8FFF71BC91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EA323-3472-41E8-B41D-10ABB316F6DC}" type="datetimeFigureOut">
              <a:rPr lang="en-US"/>
              <a:pPr/>
              <a:t>7/25/2011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FF861-F860-414B-A1B0-FFE0DC2859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DE5218-200E-47D4-A910-D2D832180FE1}" type="datetimeFigureOut">
              <a:rPr lang="en-US"/>
              <a:pPr/>
              <a:t>7/25/2011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C565A-EF2B-4C11-B312-9F17063E6E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ACE465-AB76-46EC-8FA5-C643D6E82583}" type="datetimeFigureOut">
              <a:rPr lang="en-US"/>
              <a:pPr/>
              <a:t>7/25/2011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B0355-A797-487B-91C1-57238BE6D0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77BF14F-A513-4781-85C9-8556CAA90DFE}" type="datetimeFigureOut">
              <a:rPr lang="en-US"/>
              <a:pPr/>
              <a:t>7/25/2011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725B653-229D-4A00-BE87-F2C78DCB47B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5763" y="1430594"/>
            <a:ext cx="832961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002060"/>
                </a:solidFill>
              </a:rPr>
              <a:t>Student Information System</a:t>
            </a:r>
          </a:p>
          <a:p>
            <a:pPr algn="ctr"/>
            <a:endParaRPr lang="en-GB" sz="4000" b="1" dirty="0">
              <a:solidFill>
                <a:srgbClr val="002060"/>
              </a:solidFill>
            </a:endParaRPr>
          </a:p>
          <a:p>
            <a:pPr algn="ctr"/>
            <a:r>
              <a:rPr lang="en-GB" sz="3600" b="1" dirty="0" smtClean="0">
                <a:solidFill>
                  <a:srgbClr val="002060"/>
                </a:solidFill>
              </a:rPr>
              <a:t>Module 3:</a:t>
            </a:r>
          </a:p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Enrolling Students</a:t>
            </a:r>
            <a:endParaRPr lang="en-GB" sz="4400" b="1" dirty="0" smtClean="0">
              <a:solidFill>
                <a:srgbClr val="92D050"/>
              </a:solidFill>
            </a:endParaRPr>
          </a:p>
          <a:p>
            <a:pPr algn="ctr"/>
            <a:endParaRPr lang="en-GB" sz="2400" b="1" dirty="0">
              <a:solidFill>
                <a:srgbClr val="002060"/>
              </a:solidFill>
            </a:endParaRPr>
          </a:p>
          <a:p>
            <a:pPr algn="ctr"/>
            <a:endParaRPr lang="en-GB" sz="3600" b="1" dirty="0">
              <a:solidFill>
                <a:srgbClr val="002060"/>
              </a:solidFill>
            </a:endParaRPr>
          </a:p>
          <a:p>
            <a:pPr algn="ctr"/>
            <a:r>
              <a:rPr lang="en-GB" sz="2800" b="1" dirty="0" smtClean="0">
                <a:solidFill>
                  <a:srgbClr val="002060"/>
                </a:solidFill>
              </a:rPr>
              <a:t>Delivered by Tracey Einig-Jones</a:t>
            </a:r>
          </a:p>
          <a:p>
            <a:pPr algn="ctr"/>
            <a:r>
              <a:rPr lang="en-GB" sz="2000" b="1" dirty="0" smtClean="0">
                <a:solidFill>
                  <a:srgbClr val="002060"/>
                </a:solidFill>
              </a:rPr>
              <a:t>Student Records &amp; Academic Advisement</a:t>
            </a:r>
          </a:p>
          <a:p>
            <a:pPr algn="ctr"/>
            <a:r>
              <a:rPr lang="en-GB" sz="2000" b="1" dirty="0" smtClean="0">
                <a:solidFill>
                  <a:srgbClr val="002060"/>
                </a:solidFill>
              </a:rPr>
              <a:t>Campus Solutions Implementation Team</a:t>
            </a:r>
            <a:endParaRPr lang="en-GB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 t="22709" r="39691" b="9637"/>
          <a:stretch>
            <a:fillRect/>
          </a:stretch>
        </p:blipFill>
        <p:spPr bwMode="auto">
          <a:xfrm>
            <a:off x="110836" y="153388"/>
            <a:ext cx="6308649" cy="55177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t="29056" r="39845" b="35775"/>
          <a:stretch>
            <a:fillRect/>
          </a:stretch>
        </p:blipFill>
        <p:spPr bwMode="auto">
          <a:xfrm>
            <a:off x="591128" y="1829181"/>
            <a:ext cx="6645142" cy="302914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 l="1289" t="29200" r="39871" b="36191"/>
          <a:stretch>
            <a:fillRect/>
          </a:stretch>
        </p:blipFill>
        <p:spPr bwMode="auto">
          <a:xfrm>
            <a:off x="240145" y="3072948"/>
            <a:ext cx="6474919" cy="296944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/>
          <a:srcRect t="29200" r="39871" b="36389"/>
          <a:stretch>
            <a:fillRect/>
          </a:stretch>
        </p:blipFill>
        <p:spPr bwMode="auto">
          <a:xfrm>
            <a:off x="2678546" y="3596231"/>
            <a:ext cx="6295709" cy="28091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/>
          <a:srcRect t="29200" r="39794" b="36191"/>
          <a:stretch>
            <a:fillRect/>
          </a:stretch>
        </p:blipFill>
        <p:spPr bwMode="auto">
          <a:xfrm>
            <a:off x="2856949" y="1451729"/>
            <a:ext cx="5951982" cy="266769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148625" y="486697"/>
            <a:ext cx="6737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Academic Advisement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9432" y="1533832"/>
            <a:ext cx="4660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2060"/>
                </a:solidFill>
              </a:rPr>
              <a:t>Academic What?</a:t>
            </a:r>
            <a:endParaRPr lang="en-GB" sz="4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8625" y="2639998"/>
            <a:ext cx="781664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4000" b="1" dirty="0" smtClean="0">
                <a:solidFill>
                  <a:srgbClr val="002060"/>
                </a:solidFill>
              </a:rPr>
              <a:t> AA holds the programme ‘rules’</a:t>
            </a:r>
          </a:p>
          <a:p>
            <a:pPr marL="0" lvl="2">
              <a:buClr>
                <a:srgbClr val="92D050"/>
              </a:buClr>
            </a:pPr>
            <a:endParaRPr lang="en-GB" b="1" dirty="0" smtClean="0">
              <a:solidFill>
                <a:srgbClr val="002060"/>
              </a:solidFill>
            </a:endParaRPr>
          </a:p>
          <a:p>
            <a:pPr marL="0" lvl="2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smtClean="0">
                <a:solidFill>
                  <a:srgbClr val="002060"/>
                </a:solidFill>
              </a:rPr>
              <a:t>Defines what courses need to be studied at each level.</a:t>
            </a:r>
          </a:p>
          <a:p>
            <a:pPr>
              <a:buClr>
                <a:srgbClr val="92D050"/>
              </a:buClr>
            </a:pPr>
            <a:endParaRPr lang="en-GB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148625" y="486697"/>
            <a:ext cx="6737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Academic Advisement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4663" y="1917290"/>
            <a:ext cx="781664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4000" b="1" dirty="0" smtClean="0">
                <a:solidFill>
                  <a:srgbClr val="002060"/>
                </a:solidFill>
              </a:rPr>
              <a:t> Controls both progression and enrolment</a:t>
            </a:r>
          </a:p>
          <a:p>
            <a:pPr marL="0" lvl="2">
              <a:buClr>
                <a:srgbClr val="92D050"/>
              </a:buClr>
            </a:pPr>
            <a:endParaRPr lang="en-GB" b="1" dirty="0" smtClean="0">
              <a:solidFill>
                <a:srgbClr val="002060"/>
              </a:solidFill>
            </a:endParaRPr>
          </a:p>
          <a:p>
            <a:pPr marL="0" lvl="2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smtClean="0">
                <a:solidFill>
                  <a:srgbClr val="002060"/>
                </a:solidFill>
              </a:rPr>
              <a:t>Can be viewed at any time by staff AND students via reports</a:t>
            </a:r>
          </a:p>
          <a:p>
            <a:pPr marL="457200" lvl="3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200" b="1" dirty="0" smtClean="0">
                <a:solidFill>
                  <a:srgbClr val="92D050"/>
                </a:solidFill>
              </a:rPr>
              <a:t> </a:t>
            </a:r>
            <a:r>
              <a:rPr lang="en-GB" sz="3000" b="1" dirty="0" smtClean="0">
                <a:solidFill>
                  <a:srgbClr val="92D050"/>
                </a:solidFill>
              </a:rPr>
              <a:t>AAR (Academic Advisement Report)</a:t>
            </a:r>
          </a:p>
          <a:p>
            <a:pPr marL="457200" lvl="3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000" b="1" dirty="0" smtClean="0">
                <a:solidFill>
                  <a:srgbClr val="92D050"/>
                </a:solidFill>
              </a:rPr>
              <a:t> Plan (Planning Report)</a:t>
            </a:r>
          </a:p>
          <a:p>
            <a:pPr>
              <a:buClr>
                <a:srgbClr val="92D050"/>
              </a:buClr>
            </a:pPr>
            <a:endParaRPr lang="en-GB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148625" y="486697"/>
            <a:ext cx="6737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Academic Advisement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4663" y="1917290"/>
            <a:ext cx="781664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4000" b="1" dirty="0" smtClean="0">
                <a:solidFill>
                  <a:srgbClr val="002060"/>
                </a:solidFill>
              </a:rPr>
              <a:t> Quiz question....</a:t>
            </a:r>
          </a:p>
          <a:p>
            <a:pPr marL="0" lvl="2">
              <a:buClr>
                <a:srgbClr val="92D050"/>
              </a:buClr>
            </a:pPr>
            <a:endParaRPr lang="en-GB" b="1" dirty="0" smtClean="0">
              <a:solidFill>
                <a:srgbClr val="002060"/>
              </a:solidFill>
            </a:endParaRPr>
          </a:p>
          <a:p>
            <a:pPr marL="0" lvl="2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smtClean="0">
                <a:solidFill>
                  <a:srgbClr val="002060"/>
                </a:solidFill>
              </a:rPr>
              <a:t>There is another process that AA is used for.</a:t>
            </a:r>
          </a:p>
          <a:p>
            <a:pPr marL="457200" lvl="3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4000" b="1" dirty="0" smtClean="0">
                <a:solidFill>
                  <a:srgbClr val="92D050"/>
                </a:solidFill>
              </a:rPr>
              <a:t>What is it?</a:t>
            </a:r>
          </a:p>
          <a:p>
            <a:pPr marL="457200" lvl="3">
              <a:buClr>
                <a:srgbClr val="92D050"/>
              </a:buClr>
              <a:buFont typeface="Arial" pitchFamily="34" charset="0"/>
              <a:buChar char="•"/>
            </a:pPr>
            <a:endParaRPr lang="en-GB" sz="4000" b="1" dirty="0">
              <a:solidFill>
                <a:srgbClr val="92D050"/>
              </a:solidFill>
            </a:endParaRPr>
          </a:p>
          <a:p>
            <a:pPr marL="1828800" lvl="6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4000" b="1" dirty="0" smtClean="0">
                <a:solidFill>
                  <a:srgbClr val="92D050"/>
                </a:solidFill>
              </a:rPr>
              <a:t>Answer later...</a:t>
            </a:r>
          </a:p>
          <a:p>
            <a:pPr>
              <a:buClr>
                <a:srgbClr val="92D050"/>
              </a:buClr>
            </a:pPr>
            <a:endParaRPr lang="en-GB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259589" y="486697"/>
            <a:ext cx="25154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Classes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4663" y="1917290"/>
            <a:ext cx="781664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4000" b="1" dirty="0" smtClean="0">
                <a:solidFill>
                  <a:srgbClr val="002060"/>
                </a:solidFill>
              </a:rPr>
              <a:t> A totally new concept for LJMU</a:t>
            </a:r>
          </a:p>
          <a:p>
            <a:pPr marL="0" lvl="2">
              <a:buClr>
                <a:srgbClr val="92D050"/>
              </a:buClr>
            </a:pPr>
            <a:endParaRPr lang="en-GB" b="1" dirty="0" smtClean="0">
              <a:solidFill>
                <a:srgbClr val="002060"/>
              </a:solidFill>
            </a:endParaRPr>
          </a:p>
          <a:p>
            <a:pPr marL="0" lvl="2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smtClean="0">
                <a:solidFill>
                  <a:srgbClr val="002060"/>
                </a:solidFill>
              </a:rPr>
              <a:t>Helps inform the student timetable</a:t>
            </a:r>
          </a:p>
          <a:p>
            <a:pPr marL="457200" lvl="3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4000" b="1" dirty="0" smtClean="0">
                <a:solidFill>
                  <a:srgbClr val="92D050"/>
                </a:solidFill>
              </a:rPr>
              <a:t> </a:t>
            </a:r>
            <a:r>
              <a:rPr lang="en-GB" sz="3600" b="1" dirty="0" smtClean="0">
                <a:solidFill>
                  <a:srgbClr val="92D050"/>
                </a:solidFill>
              </a:rPr>
              <a:t>(future development with S+)</a:t>
            </a:r>
            <a:endParaRPr lang="en-GB" sz="4000" b="1" dirty="0" smtClean="0">
              <a:solidFill>
                <a:srgbClr val="92D050"/>
              </a:solidFill>
            </a:endParaRPr>
          </a:p>
          <a:p>
            <a:pPr>
              <a:buClr>
                <a:srgbClr val="92D050"/>
              </a:buClr>
            </a:pPr>
            <a:endParaRPr lang="en-GB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259589" y="486697"/>
            <a:ext cx="25154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Classes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4684" y="1317694"/>
            <a:ext cx="2949677" cy="96830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Course </a:t>
            </a:r>
          </a:p>
          <a:p>
            <a:pPr algn="ctr"/>
            <a:r>
              <a:rPr lang="en-GB" sz="2800" b="1" dirty="0" smtClean="0"/>
              <a:t>Title and </a:t>
            </a:r>
            <a:r>
              <a:rPr lang="en-GB" sz="2800" b="1" dirty="0" err="1" smtClean="0"/>
              <a:t>Nbr</a:t>
            </a:r>
            <a:endParaRPr lang="en-GB" sz="2800" b="1" dirty="0"/>
          </a:p>
        </p:txBody>
      </p:sp>
      <p:sp>
        <p:nvSpPr>
          <p:cNvPr id="8" name="Cross 7"/>
          <p:cNvSpPr/>
          <p:nvPr/>
        </p:nvSpPr>
        <p:spPr>
          <a:xfrm>
            <a:off x="1828800" y="3347884"/>
            <a:ext cx="471948" cy="383458"/>
          </a:xfrm>
          <a:prstGeom prst="plus">
            <a:avLst>
              <a:gd name="adj" fmla="val 3552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604684" y="3829664"/>
            <a:ext cx="2949677" cy="9783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Academic Term</a:t>
            </a:r>
          </a:p>
          <a:p>
            <a:pPr algn="ctr"/>
            <a:r>
              <a:rPr lang="en-GB" sz="2400" b="1" dirty="0" smtClean="0"/>
              <a:t>e.g. 2010, 2011</a:t>
            </a:r>
            <a:endParaRPr lang="en-GB" sz="2000" b="1" dirty="0"/>
          </a:p>
        </p:txBody>
      </p:sp>
      <p:sp>
        <p:nvSpPr>
          <p:cNvPr id="10" name="Cross 9"/>
          <p:cNvSpPr/>
          <p:nvPr/>
        </p:nvSpPr>
        <p:spPr>
          <a:xfrm>
            <a:off x="1828800" y="4999703"/>
            <a:ext cx="471948" cy="366253"/>
          </a:xfrm>
          <a:prstGeom prst="plus">
            <a:avLst>
              <a:gd name="adj" fmla="val 3552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604684" y="5474109"/>
            <a:ext cx="2949677" cy="9684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Session</a:t>
            </a:r>
          </a:p>
          <a:p>
            <a:pPr algn="ctr"/>
            <a:r>
              <a:rPr lang="en-GB" sz="2400" b="1" dirty="0" smtClean="0"/>
              <a:t>e.g. S1, Yr, Sum</a:t>
            </a:r>
            <a:endParaRPr lang="en-GB" sz="24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604684" y="2286000"/>
            <a:ext cx="2949677" cy="96830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Components</a:t>
            </a:r>
          </a:p>
          <a:p>
            <a:pPr algn="ctr"/>
            <a:r>
              <a:rPr lang="en-GB" sz="2800" b="1" dirty="0" err="1" smtClean="0"/>
              <a:t>Lec</a:t>
            </a:r>
            <a:r>
              <a:rPr lang="en-GB" sz="2800" b="1" dirty="0" smtClean="0"/>
              <a:t>, </a:t>
            </a:r>
            <a:r>
              <a:rPr lang="en-GB" sz="2800" b="1" dirty="0" err="1" smtClean="0"/>
              <a:t>Pra</a:t>
            </a:r>
            <a:r>
              <a:rPr lang="en-GB" sz="2800" b="1" dirty="0" smtClean="0"/>
              <a:t>, </a:t>
            </a:r>
            <a:r>
              <a:rPr lang="en-GB" sz="2800" b="1" dirty="0" err="1" smtClean="0"/>
              <a:t>Sem</a:t>
            </a:r>
            <a:r>
              <a:rPr lang="en-GB" sz="2800" b="1" dirty="0" smtClean="0"/>
              <a:t>, Tut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3967317" y="3254306"/>
            <a:ext cx="1386348" cy="2853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967317" y="3731342"/>
            <a:ext cx="1386348" cy="2853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5775021" y="2379577"/>
            <a:ext cx="2949677" cy="262012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/>
              <a:t>Class</a:t>
            </a:r>
          </a:p>
          <a:p>
            <a:pPr algn="ctr"/>
            <a:r>
              <a:rPr lang="en-GB" sz="2800" b="1" dirty="0" smtClean="0"/>
              <a:t>Offered in 2011, Semester1</a:t>
            </a:r>
          </a:p>
          <a:p>
            <a:pPr algn="ctr"/>
            <a:r>
              <a:rPr lang="en-GB" sz="2800" b="1" dirty="0" smtClean="0"/>
              <a:t>Lecture (L1)</a:t>
            </a:r>
            <a:endParaRPr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300748" y="3347884"/>
            <a:ext cx="787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ADD</a:t>
            </a:r>
            <a:endParaRPr lang="en-GB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300748" y="4999703"/>
            <a:ext cx="787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ADD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259589" y="486697"/>
            <a:ext cx="25154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Classes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4663" y="1480457"/>
            <a:ext cx="781664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4000" b="1" dirty="0" smtClean="0">
                <a:solidFill>
                  <a:srgbClr val="002060"/>
                </a:solidFill>
              </a:rPr>
              <a:t> </a:t>
            </a:r>
            <a:r>
              <a:rPr lang="en-GB" sz="3600" b="1" dirty="0" smtClean="0">
                <a:solidFill>
                  <a:srgbClr val="002060"/>
                </a:solidFill>
              </a:rPr>
              <a:t>1 class per course </a:t>
            </a:r>
            <a:r>
              <a:rPr lang="en-GB" sz="3600" b="1" dirty="0" smtClean="0">
                <a:solidFill>
                  <a:srgbClr val="002060"/>
                </a:solidFill>
              </a:rPr>
              <a:t>component</a:t>
            </a:r>
          </a:p>
          <a:p>
            <a:pPr marL="0" lvl="2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600" b="1" dirty="0" smtClean="0">
                <a:solidFill>
                  <a:srgbClr val="002060"/>
                </a:solidFill>
              </a:rPr>
              <a:t> </a:t>
            </a:r>
            <a:r>
              <a:rPr lang="en-GB" sz="3600" b="1" dirty="0" smtClean="0">
                <a:solidFill>
                  <a:srgbClr val="002060"/>
                </a:solidFill>
              </a:rPr>
              <a:t>Class Section reflects the Class type </a:t>
            </a:r>
          </a:p>
          <a:p>
            <a:pPr marL="457200" lvl="3">
              <a:buClr>
                <a:srgbClr val="92D050"/>
              </a:buClr>
              <a:buFont typeface="Courier New" pitchFamily="49" charset="0"/>
              <a:buChar char="o"/>
            </a:pPr>
            <a:r>
              <a:rPr lang="en-GB" sz="3600" b="1" dirty="0" smtClean="0">
                <a:solidFill>
                  <a:srgbClr val="92D050"/>
                </a:solidFill>
              </a:rPr>
              <a:t> </a:t>
            </a:r>
            <a:r>
              <a:rPr lang="en-GB" sz="3600" b="1" dirty="0" smtClean="0">
                <a:solidFill>
                  <a:srgbClr val="92D050"/>
                </a:solidFill>
              </a:rPr>
              <a:t>	e.g. Lecture = L, Tutorial = T</a:t>
            </a:r>
            <a:endParaRPr lang="en-GB" b="1" dirty="0" smtClean="0">
              <a:solidFill>
                <a:srgbClr val="92D050"/>
              </a:solidFill>
            </a:endParaRPr>
          </a:p>
          <a:p>
            <a:pPr marL="0" lvl="2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3600" b="1" dirty="0" smtClean="0">
                <a:solidFill>
                  <a:srgbClr val="002060"/>
                </a:solidFill>
              </a:rPr>
              <a:t>Tied together in associated groups</a:t>
            </a:r>
            <a:endParaRPr lang="en-GB" sz="4000" b="1" dirty="0" smtClean="0">
              <a:solidFill>
                <a:srgbClr val="002060"/>
              </a:solidFill>
            </a:endParaRPr>
          </a:p>
          <a:p>
            <a:pPr>
              <a:buClr>
                <a:srgbClr val="92D050"/>
              </a:buClr>
            </a:pPr>
            <a:endParaRPr lang="en-GB" sz="3600" b="1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94663" y="5022989"/>
            <a:ext cx="7473948" cy="1374754"/>
            <a:chOff x="878751" y="4395018"/>
            <a:chExt cx="7473948" cy="1527085"/>
          </a:xfrm>
        </p:grpSpPr>
        <p:sp>
          <p:nvSpPr>
            <p:cNvPr id="15" name="Rounded Rectangle 14"/>
            <p:cNvSpPr/>
            <p:nvPr/>
          </p:nvSpPr>
          <p:spPr>
            <a:xfrm>
              <a:off x="878752" y="4395018"/>
              <a:ext cx="2380837" cy="70792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/>
                <a:t>Lecture (</a:t>
              </a:r>
              <a:r>
                <a:rPr lang="en-GB" sz="2800" b="1" dirty="0" smtClean="0"/>
                <a:t>L1)</a:t>
              </a:r>
              <a:endParaRPr lang="en-GB" sz="2800" b="1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971861" y="4395018"/>
              <a:ext cx="2380837" cy="70792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/>
                <a:t>Tutorial (T1)</a:t>
              </a:r>
              <a:endParaRPr lang="en-GB" sz="2800" b="1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411989" y="4395018"/>
              <a:ext cx="2380837" cy="70792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/>
                <a:t>Practical (P1)</a:t>
              </a:r>
              <a:endParaRPr lang="en-GB" sz="2800" b="1" dirty="0"/>
            </a:p>
          </p:txBody>
        </p:sp>
        <p:sp>
          <p:nvSpPr>
            <p:cNvPr id="18" name="Right Brace 17"/>
            <p:cNvSpPr/>
            <p:nvPr/>
          </p:nvSpPr>
          <p:spPr>
            <a:xfrm rot="5400000">
              <a:off x="4342818" y="1542890"/>
              <a:ext cx="545813" cy="7473948"/>
            </a:xfrm>
            <a:prstGeom prst="rightBrace">
              <a:avLst/>
            </a:prstGeom>
            <a:ln w="571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02194" y="5552771"/>
              <a:ext cx="38345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Class Association number: 1</a:t>
              </a:r>
              <a:endParaRPr lang="en-GB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259589" y="486697"/>
            <a:ext cx="25154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Classes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4663" y="1917290"/>
            <a:ext cx="78166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4000" b="1" dirty="0" smtClean="0">
                <a:solidFill>
                  <a:srgbClr val="002060"/>
                </a:solidFill>
              </a:rPr>
              <a:t> 1 class is always the Primary class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860947" y="3240729"/>
            <a:ext cx="7473946" cy="707923"/>
            <a:chOff x="860947" y="3240729"/>
            <a:chExt cx="7473946" cy="707923"/>
          </a:xfrm>
        </p:grpSpPr>
        <p:sp>
          <p:nvSpPr>
            <p:cNvPr id="7" name="Rounded Rectangle 6"/>
            <p:cNvSpPr/>
            <p:nvPr/>
          </p:nvSpPr>
          <p:spPr>
            <a:xfrm>
              <a:off x="860947" y="3240729"/>
              <a:ext cx="2380837" cy="707923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/>
                <a:t>Lecture (L1)</a:t>
              </a:r>
              <a:endParaRPr lang="en-GB" sz="2800" b="1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954056" y="3240729"/>
              <a:ext cx="2380837" cy="70792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/>
                <a:t>Tutorial (T1)</a:t>
              </a:r>
              <a:endParaRPr lang="en-GB" sz="2800" b="1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394184" y="3240729"/>
              <a:ext cx="2380837" cy="70792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/>
                <a:t>Practical (P1)</a:t>
              </a:r>
              <a:endParaRPr lang="en-GB" sz="2800" b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60947" y="4365523"/>
            <a:ext cx="78166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4000" b="1" dirty="0" smtClean="0">
                <a:solidFill>
                  <a:srgbClr val="002060"/>
                </a:solidFill>
              </a:rPr>
              <a:t> This is the class we enrol students onto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259589" y="486697"/>
            <a:ext cx="25154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Classes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4663" y="1917290"/>
            <a:ext cx="78166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4000" b="1" dirty="0" smtClean="0">
                <a:solidFill>
                  <a:srgbClr val="002060"/>
                </a:solidFill>
              </a:rPr>
              <a:t> A Referral class and ESR class are also created </a:t>
            </a:r>
            <a:r>
              <a:rPr lang="en-GB" sz="2800" b="1" dirty="0" smtClean="0">
                <a:solidFill>
                  <a:srgbClr val="92D050"/>
                </a:solidFill>
              </a:rPr>
              <a:t>(Z classes)</a:t>
            </a:r>
            <a:endParaRPr lang="en-GB" sz="4000" b="1" dirty="0" smtClean="0">
              <a:solidFill>
                <a:srgbClr val="92D05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97022" y="3480617"/>
            <a:ext cx="2380837" cy="707923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smtClean="0"/>
              <a:t>Tutorial (T1)</a:t>
            </a:r>
            <a:endParaRPr lang="en-GB" sz="28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27639" y="3834578"/>
            <a:ext cx="2380837" cy="707923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smtClean="0"/>
              <a:t>Practical (P1)</a:t>
            </a:r>
            <a:endParaRPr lang="en-GB" sz="28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905712" y="4188540"/>
            <a:ext cx="2380837" cy="70792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Lecture (L1)</a:t>
            </a:r>
            <a:endParaRPr lang="en-GB" sz="28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6401515" y="4188540"/>
            <a:ext cx="2380837" cy="70792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ESR (ESR)</a:t>
            </a:r>
            <a:endParaRPr lang="en-GB" sz="28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3630873" y="4188540"/>
            <a:ext cx="2439115" cy="70792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Referral (REF)</a:t>
            </a:r>
            <a:endParaRPr lang="en-GB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animBg="1"/>
      <p:bldP spid="9" grpId="0" animBg="1"/>
      <p:bldP spid="7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259589" y="486697"/>
            <a:ext cx="25154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Classes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4663" y="1917290"/>
            <a:ext cx="78166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4000" b="1" dirty="0" smtClean="0">
                <a:solidFill>
                  <a:srgbClr val="002060"/>
                </a:solidFill>
              </a:rPr>
              <a:t> Remember!!</a:t>
            </a:r>
          </a:p>
          <a:p>
            <a:pPr marL="0" lvl="2">
              <a:buClr>
                <a:srgbClr val="92D050"/>
              </a:buClr>
            </a:pPr>
            <a:endParaRPr lang="en-GB" sz="4000" b="1" dirty="0" smtClean="0">
              <a:solidFill>
                <a:srgbClr val="002060"/>
              </a:solidFill>
            </a:endParaRPr>
          </a:p>
          <a:p>
            <a:pPr marL="0" lvl="2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smtClean="0">
                <a:solidFill>
                  <a:srgbClr val="002060"/>
                </a:solidFill>
              </a:rPr>
              <a:t>A Course </a:t>
            </a:r>
          </a:p>
          <a:p>
            <a:pPr marL="457200" lvl="3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200" b="1" dirty="0" smtClean="0">
                <a:solidFill>
                  <a:srgbClr val="92D050"/>
                </a:solidFill>
              </a:rPr>
              <a:t>contains high level module details</a:t>
            </a:r>
          </a:p>
          <a:p>
            <a:pPr marL="0" lvl="2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200" b="1" dirty="0">
                <a:solidFill>
                  <a:srgbClr val="92D050"/>
                </a:solidFill>
              </a:rPr>
              <a:t> </a:t>
            </a:r>
            <a:r>
              <a:rPr lang="en-GB" sz="4000" b="1" dirty="0">
                <a:solidFill>
                  <a:srgbClr val="002060"/>
                </a:solidFill>
              </a:rPr>
              <a:t>A </a:t>
            </a:r>
            <a:r>
              <a:rPr lang="en-GB" sz="4000" b="1" dirty="0" smtClean="0">
                <a:solidFill>
                  <a:srgbClr val="002060"/>
                </a:solidFill>
              </a:rPr>
              <a:t>Class</a:t>
            </a:r>
          </a:p>
          <a:p>
            <a:pPr marL="457200" lvl="3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200" b="1" dirty="0">
                <a:solidFill>
                  <a:srgbClr val="92D050"/>
                </a:solidFill>
              </a:rPr>
              <a:t>Is what a student studies 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405180" y="292239"/>
            <a:ext cx="42242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Introduction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5849" y="1628775"/>
            <a:ext cx="717232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Module 3 - Key Objectives:</a:t>
            </a:r>
          </a:p>
          <a:p>
            <a:pPr lvl="1"/>
            <a:endParaRPr lang="en-GB" sz="2800" dirty="0">
              <a:solidFill>
                <a:srgbClr val="002060"/>
              </a:solidFill>
            </a:endParaRP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smtClean="0">
                <a:solidFill>
                  <a:srgbClr val="002060"/>
                </a:solidFill>
              </a:rPr>
              <a:t>Understanding Courses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Understanding Academic Advisement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Understanding Classes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Understanding Enrolment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UPK Session</a:t>
            </a:r>
            <a:endParaRPr lang="en-GB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902120" y="486697"/>
            <a:ext cx="32303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>
                <a:solidFill>
                  <a:srgbClr val="92D050"/>
                </a:solidFill>
              </a:rPr>
              <a:t>E</a:t>
            </a:r>
            <a:r>
              <a:rPr lang="en-GB" sz="4800" b="1" dirty="0" smtClean="0">
                <a:solidFill>
                  <a:srgbClr val="92D050"/>
                </a:solidFill>
              </a:rPr>
              <a:t>nrolment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4663" y="1917290"/>
            <a:ext cx="78166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4000" b="1" dirty="0" smtClean="0">
                <a:solidFill>
                  <a:srgbClr val="002060"/>
                </a:solidFill>
              </a:rPr>
              <a:t> The Enrolment process combines courses, AA and classes</a:t>
            </a:r>
          </a:p>
          <a:p>
            <a:pPr marL="0" lvl="2">
              <a:buClr>
                <a:srgbClr val="92D050"/>
              </a:buClr>
            </a:pPr>
            <a:endParaRPr lang="en-GB" sz="4000" b="1" dirty="0" smtClean="0">
              <a:solidFill>
                <a:srgbClr val="002060"/>
              </a:solidFill>
            </a:endParaRPr>
          </a:p>
          <a:p>
            <a:pPr marL="0" lvl="2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smtClean="0">
                <a:solidFill>
                  <a:srgbClr val="002060"/>
                </a:solidFill>
              </a:rPr>
              <a:t>2 step process</a:t>
            </a:r>
          </a:p>
          <a:p>
            <a:pPr marL="457200" lvl="3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200" b="1" dirty="0">
                <a:solidFill>
                  <a:srgbClr val="92D050"/>
                </a:solidFill>
              </a:rPr>
              <a:t> </a:t>
            </a:r>
            <a:r>
              <a:rPr lang="en-GB" sz="3200" b="1" dirty="0" smtClean="0">
                <a:solidFill>
                  <a:srgbClr val="92D050"/>
                </a:solidFill>
              </a:rPr>
              <a:t>Planner Filler</a:t>
            </a:r>
          </a:p>
          <a:p>
            <a:pPr marL="457200" lvl="3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200" b="1" dirty="0">
                <a:solidFill>
                  <a:srgbClr val="92D050"/>
                </a:solidFill>
              </a:rPr>
              <a:t> </a:t>
            </a:r>
            <a:r>
              <a:rPr lang="en-GB" sz="3200" b="1" dirty="0" smtClean="0">
                <a:solidFill>
                  <a:srgbClr val="92D050"/>
                </a:solidFill>
              </a:rPr>
              <a:t>Individual Enrolment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472518" y="486697"/>
            <a:ext cx="40895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Planner Filler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  <p:pic>
        <p:nvPicPr>
          <p:cNvPr id="14338" name="Picture 2" descr="U:\Documents and Settings\cisteini\Local Settings\Temporary Internet Files\Content.IE5\2246KJ49\MC900071191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068" y="2110441"/>
            <a:ext cx="3269679" cy="35115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96747" y="1632857"/>
            <a:ext cx="491954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 smtClean="0">
                <a:solidFill>
                  <a:srgbClr val="002060"/>
                </a:solidFill>
              </a:rPr>
              <a:t>The Planner is an area that stores Courses that a student would like to study during their next Level (Options). </a:t>
            </a:r>
          </a:p>
          <a:p>
            <a:r>
              <a:rPr lang="en-GB" sz="3400" dirty="0" smtClean="0">
                <a:solidFill>
                  <a:srgbClr val="002060"/>
                </a:solidFill>
              </a:rPr>
              <a:t>We add the Cores via an automated process – the Planner Filler.</a:t>
            </a:r>
            <a:endParaRPr lang="en-GB" sz="3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976391" y="486697"/>
            <a:ext cx="50818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Enrol by Planner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4663" y="1902542"/>
            <a:ext cx="78166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600" b="1" dirty="0" smtClean="0">
                <a:solidFill>
                  <a:srgbClr val="002060"/>
                </a:solidFill>
              </a:rPr>
              <a:t> Automated Process takes the content of the Planner (cores &amp; options)</a:t>
            </a:r>
          </a:p>
          <a:p>
            <a:pPr marL="0" lvl="2">
              <a:buClr>
                <a:srgbClr val="92D050"/>
              </a:buClr>
            </a:pPr>
            <a:endParaRPr lang="en-GB" sz="3600" b="1" dirty="0" smtClean="0">
              <a:solidFill>
                <a:srgbClr val="002060"/>
              </a:solidFill>
            </a:endParaRPr>
          </a:p>
          <a:p>
            <a:pPr marL="0" lvl="2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smtClean="0">
                <a:solidFill>
                  <a:srgbClr val="002060"/>
                </a:solidFill>
              </a:rPr>
              <a:t>and Enrols the student on the corresponding classes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095817" y="486697"/>
            <a:ext cx="48429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The Good News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4663" y="1902542"/>
            <a:ext cx="78166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600" b="1" dirty="0" smtClean="0">
                <a:solidFill>
                  <a:srgbClr val="002060"/>
                </a:solidFill>
              </a:rPr>
              <a:t> The Student Admin Team will run both the Planner Filler and Enrol by Planner processes.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94663" y="486697"/>
            <a:ext cx="69990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92D050"/>
                </a:solidFill>
              </a:rPr>
              <a:t>The Not So Good News</a:t>
            </a:r>
            <a:endParaRPr lang="en-GB" sz="4400" b="1" dirty="0" smtClean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4663" y="1902542"/>
            <a:ext cx="78166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600" b="1" dirty="0" smtClean="0">
                <a:solidFill>
                  <a:srgbClr val="002060"/>
                </a:solidFill>
              </a:rPr>
              <a:t> Students change their minds!</a:t>
            </a:r>
          </a:p>
          <a:p>
            <a:pPr marL="457200" lvl="3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600" b="1" dirty="0" smtClean="0">
                <a:solidFill>
                  <a:srgbClr val="92D050"/>
                </a:solidFill>
              </a:rPr>
              <a:t> They change programme</a:t>
            </a:r>
          </a:p>
          <a:p>
            <a:pPr marL="457200" lvl="3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600" b="1" dirty="0">
                <a:solidFill>
                  <a:srgbClr val="92D050"/>
                </a:solidFill>
              </a:rPr>
              <a:t> </a:t>
            </a:r>
            <a:r>
              <a:rPr lang="en-GB" sz="3600" b="1" dirty="0" smtClean="0">
                <a:solidFill>
                  <a:srgbClr val="92D050"/>
                </a:solidFill>
              </a:rPr>
              <a:t>They change specialism</a:t>
            </a:r>
          </a:p>
          <a:p>
            <a:pPr marL="457200" lvl="3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600" b="1" dirty="0" smtClean="0">
                <a:solidFill>
                  <a:srgbClr val="92D050"/>
                </a:solidFill>
              </a:rPr>
              <a:t> They change options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4663" y="5073427"/>
            <a:ext cx="7316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2060"/>
                </a:solidFill>
              </a:rPr>
              <a:t>This is where you come in...</a:t>
            </a:r>
            <a:endParaRPr lang="en-GB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910885" y="486697"/>
            <a:ext cx="67665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92D050"/>
                </a:solidFill>
              </a:rPr>
              <a:t>Individual Class Enrolment</a:t>
            </a:r>
            <a:endParaRPr lang="en-GB" sz="3600" b="1" dirty="0" smtClean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4663" y="1902542"/>
            <a:ext cx="781664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4000" b="1" dirty="0" smtClean="0">
                <a:solidFill>
                  <a:srgbClr val="002060"/>
                </a:solidFill>
              </a:rPr>
              <a:t> We use a system function called</a:t>
            </a:r>
          </a:p>
          <a:p>
            <a:pPr marL="1828800" lvl="6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600" b="1" dirty="0" smtClean="0">
                <a:solidFill>
                  <a:srgbClr val="92D050"/>
                </a:solidFill>
              </a:rPr>
              <a:t> </a:t>
            </a:r>
            <a:r>
              <a:rPr lang="en-GB" sz="4400" b="1" dirty="0" smtClean="0">
                <a:solidFill>
                  <a:srgbClr val="92D050"/>
                </a:solidFill>
              </a:rPr>
              <a:t>Quick Enrol</a:t>
            </a:r>
            <a:endParaRPr lang="en-GB" sz="3600" b="1" dirty="0" smtClean="0">
              <a:solidFill>
                <a:srgbClr val="92D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4663" y="4218039"/>
            <a:ext cx="7316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2060"/>
                </a:solidFill>
              </a:rPr>
              <a:t>This allows us to drop and enrol classes individually</a:t>
            </a:r>
            <a:endParaRPr lang="en-GB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102614" y="486697"/>
            <a:ext cx="67665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92D050"/>
                </a:solidFill>
              </a:rPr>
              <a:t>Individual Class Enrolment</a:t>
            </a:r>
            <a:endParaRPr lang="en-GB" sz="3600" b="1" dirty="0" smtClean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4663" y="1902542"/>
            <a:ext cx="781664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4000" b="1" dirty="0" smtClean="0">
                <a:solidFill>
                  <a:srgbClr val="002060"/>
                </a:solidFill>
              </a:rPr>
              <a:t> First run an AA Plan Report</a:t>
            </a:r>
          </a:p>
          <a:p>
            <a:pPr marL="0" lvl="2">
              <a:buClr>
                <a:srgbClr val="92D050"/>
              </a:buClr>
            </a:pPr>
            <a:r>
              <a:rPr lang="en-GB" sz="3600" b="1" dirty="0" smtClean="0">
                <a:solidFill>
                  <a:srgbClr val="92D050"/>
                </a:solidFill>
              </a:rPr>
              <a:t>This tells us:</a:t>
            </a:r>
          </a:p>
          <a:p>
            <a:pPr marL="457200" lvl="3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600" b="1" dirty="0" smtClean="0">
                <a:solidFill>
                  <a:srgbClr val="92D050"/>
                </a:solidFill>
              </a:rPr>
              <a:t> The student’s programme</a:t>
            </a:r>
          </a:p>
          <a:p>
            <a:pPr marL="457200" lvl="3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600" b="1" dirty="0" smtClean="0">
                <a:solidFill>
                  <a:srgbClr val="92D050"/>
                </a:solidFill>
              </a:rPr>
              <a:t> Their current level</a:t>
            </a:r>
          </a:p>
          <a:p>
            <a:pPr marL="457200" lvl="3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600" b="1" dirty="0" smtClean="0">
                <a:solidFill>
                  <a:srgbClr val="92D050"/>
                </a:solidFill>
              </a:rPr>
              <a:t> What classes they are currently enrolled in</a:t>
            </a:r>
          </a:p>
          <a:p>
            <a:pPr marL="457200" lvl="3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600" b="1" dirty="0" smtClean="0">
                <a:solidFill>
                  <a:srgbClr val="92D050"/>
                </a:solidFill>
              </a:rPr>
              <a:t> What classes they can change 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117362" y="486697"/>
            <a:ext cx="67665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92D050"/>
                </a:solidFill>
              </a:rPr>
              <a:t>Individual Class Enrolment</a:t>
            </a:r>
            <a:endParaRPr lang="en-GB" sz="3600" b="1" dirty="0" smtClean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4663" y="1902542"/>
            <a:ext cx="781664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4000" b="1" dirty="0" smtClean="0">
                <a:solidFill>
                  <a:srgbClr val="002060"/>
                </a:solidFill>
              </a:rPr>
              <a:t> Then drop the unwanted classes</a:t>
            </a:r>
          </a:p>
          <a:p>
            <a:pPr marL="0" lvl="2">
              <a:buClr>
                <a:srgbClr val="92D050"/>
              </a:buClr>
            </a:pPr>
            <a:endParaRPr lang="en-GB" sz="4000" b="1" dirty="0" smtClean="0">
              <a:solidFill>
                <a:srgbClr val="002060"/>
              </a:solidFill>
            </a:endParaRPr>
          </a:p>
          <a:p>
            <a:pPr marL="0" lvl="2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smtClean="0">
                <a:solidFill>
                  <a:srgbClr val="002060"/>
                </a:solidFill>
              </a:rPr>
              <a:t>Finally, enrol the student onto the correct classes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917714" y="486697"/>
            <a:ext cx="70246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92D050"/>
                </a:solidFill>
              </a:rPr>
              <a:t>Student Information System</a:t>
            </a:r>
            <a:endParaRPr lang="en-GB" sz="3600" b="1" dirty="0" smtClean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2237" y="2256485"/>
            <a:ext cx="4676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4000" b="1" dirty="0" smtClean="0">
                <a:solidFill>
                  <a:srgbClr val="002060"/>
                </a:solidFill>
              </a:rPr>
              <a:t> A Demonstration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02237" y="2256485"/>
            <a:ext cx="4676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4000" b="1" dirty="0" smtClean="0">
                <a:solidFill>
                  <a:srgbClr val="002060"/>
                </a:solidFill>
              </a:rPr>
              <a:t> Any Questions?</a:t>
            </a:r>
          </a:p>
        </p:txBody>
      </p:sp>
      <p:sp>
        <p:nvSpPr>
          <p:cNvPr id="6" name="Rectangle 5"/>
          <p:cNvSpPr/>
          <p:nvPr/>
        </p:nvSpPr>
        <p:spPr>
          <a:xfrm>
            <a:off x="917714" y="486697"/>
            <a:ext cx="70246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92D050"/>
                </a:solidFill>
              </a:rPr>
              <a:t>Student Information System</a:t>
            </a:r>
            <a:endParaRPr lang="en-GB" sz="3600" b="1" dirty="0" smtClean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405180" y="292239"/>
            <a:ext cx="42242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Introduction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5849" y="1585913"/>
            <a:ext cx="717232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A </a:t>
            </a:r>
            <a:r>
              <a:rPr lang="en-GB" sz="2800" b="1" dirty="0">
                <a:solidFill>
                  <a:srgbClr val="002060"/>
                </a:solidFill>
              </a:rPr>
              <a:t>f</a:t>
            </a:r>
            <a:r>
              <a:rPr lang="en-GB" sz="2800" b="1" dirty="0" smtClean="0">
                <a:solidFill>
                  <a:srgbClr val="002060"/>
                </a:solidFill>
              </a:rPr>
              <a:t>ew comments...</a:t>
            </a:r>
          </a:p>
          <a:p>
            <a:pPr lvl="1"/>
            <a:endParaRPr lang="en-GB" sz="2800" dirty="0">
              <a:solidFill>
                <a:srgbClr val="002060"/>
              </a:solidFill>
            </a:endParaRP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smtClean="0">
                <a:solidFill>
                  <a:srgbClr val="002060"/>
                </a:solidFill>
              </a:rPr>
              <a:t>There is a lot to learn!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New terminology – use the Glossary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If you’re not sure, ask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There </a:t>
            </a:r>
            <a:r>
              <a:rPr lang="en-GB" sz="2800" b="1" u="sng" dirty="0" smtClean="0">
                <a:solidFill>
                  <a:srgbClr val="002060"/>
                </a:solidFill>
              </a:rPr>
              <a:t>is</a:t>
            </a:r>
            <a:r>
              <a:rPr lang="en-GB" sz="2800" dirty="0" smtClean="0">
                <a:solidFill>
                  <a:srgbClr val="002060"/>
                </a:solidFill>
              </a:rPr>
              <a:t> a lot to learn</a:t>
            </a:r>
          </a:p>
          <a:p>
            <a:pPr lvl="1">
              <a:lnSpc>
                <a:spcPct val="15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 Please, don’t be shy in asking for 	clarification. We understand.</a:t>
            </a:r>
            <a:endParaRPr lang="en-GB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5309" y="2256485"/>
            <a:ext cx="650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Clr>
                <a:srgbClr val="92D050"/>
              </a:buClr>
            </a:pPr>
            <a:r>
              <a:rPr lang="en-GB" sz="4000" b="1" dirty="0" smtClean="0">
                <a:solidFill>
                  <a:srgbClr val="002060"/>
                </a:solidFill>
              </a:rPr>
              <a:t>Today you will find out…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5309" y="3140364"/>
            <a:ext cx="6502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 How to Search for a Course and Class</a:t>
            </a: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 How to Run an Academic Advisement Report</a:t>
            </a: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 How to Drop Classes</a:t>
            </a: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 How to Enrol Classes</a:t>
            </a: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7714" y="486697"/>
            <a:ext cx="70246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92D050"/>
                </a:solidFill>
              </a:rPr>
              <a:t>Student Information System</a:t>
            </a:r>
            <a:endParaRPr lang="en-GB" sz="3600" b="1" dirty="0" smtClean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/>
          <p:cNvGrpSpPr/>
          <p:nvPr/>
        </p:nvGrpSpPr>
        <p:grpSpPr>
          <a:xfrm>
            <a:off x="3900488" y="1396999"/>
            <a:ext cx="4986337" cy="1746251"/>
            <a:chOff x="3900488" y="1396999"/>
            <a:chExt cx="4986337" cy="1746251"/>
          </a:xfrm>
        </p:grpSpPr>
        <p:sp>
          <p:nvSpPr>
            <p:cNvPr id="5" name="Rounded Rectangle 4"/>
            <p:cNvSpPr/>
            <p:nvPr/>
          </p:nvSpPr>
          <p:spPr>
            <a:xfrm>
              <a:off x="3900488" y="1396999"/>
              <a:ext cx="4986337" cy="174625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43625" y="1396999"/>
              <a:ext cx="27432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2600" b="1" dirty="0" smtClean="0">
                  <a:solidFill>
                    <a:srgbClr val="002060"/>
                  </a:solidFill>
                </a:rPr>
                <a:t>Recruitment &amp; Admissions</a:t>
              </a:r>
              <a:endParaRPr lang="en-GB" sz="2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14925" y="4000500"/>
            <a:ext cx="3771900" cy="2371724"/>
            <a:chOff x="5114925" y="4000500"/>
            <a:chExt cx="3771900" cy="2371724"/>
          </a:xfrm>
        </p:grpSpPr>
        <p:sp>
          <p:nvSpPr>
            <p:cNvPr id="7" name="Rounded Rectangle 6"/>
            <p:cNvSpPr/>
            <p:nvPr/>
          </p:nvSpPr>
          <p:spPr>
            <a:xfrm>
              <a:off x="5114925" y="4000500"/>
              <a:ext cx="3771900" cy="237172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57975" y="5357813"/>
              <a:ext cx="2057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2800" b="1" dirty="0" smtClean="0">
                  <a:solidFill>
                    <a:srgbClr val="002060"/>
                  </a:solidFill>
                </a:rPr>
                <a:t>Enrolment</a:t>
              </a:r>
              <a:endParaRPr lang="en-GB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1000" y="4000500"/>
            <a:ext cx="3771900" cy="2371724"/>
            <a:chOff x="381000" y="4000500"/>
            <a:chExt cx="3771900" cy="2371724"/>
          </a:xfrm>
        </p:grpSpPr>
        <p:sp>
          <p:nvSpPr>
            <p:cNvPr id="10" name="Rounded Rectangle 9"/>
            <p:cNvSpPr/>
            <p:nvPr/>
          </p:nvSpPr>
          <p:spPr>
            <a:xfrm>
              <a:off x="381000" y="4000500"/>
              <a:ext cx="3771900" cy="237172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1000" y="5357813"/>
              <a:ext cx="2176463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00" b="1" dirty="0" smtClean="0">
                  <a:solidFill>
                    <a:srgbClr val="002060"/>
                  </a:solidFill>
                </a:rPr>
                <a:t>Learning &amp; Progression</a:t>
              </a:r>
              <a:endParaRPr lang="en-GB" sz="2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71450" y="1396999"/>
            <a:ext cx="3729038" cy="1746251"/>
            <a:chOff x="171450" y="1396999"/>
            <a:chExt cx="3729038" cy="1746251"/>
          </a:xfrm>
        </p:grpSpPr>
        <p:sp>
          <p:nvSpPr>
            <p:cNvPr id="12" name="Rounded Rectangle 11"/>
            <p:cNvSpPr/>
            <p:nvPr/>
          </p:nvSpPr>
          <p:spPr>
            <a:xfrm>
              <a:off x="171450" y="1396999"/>
              <a:ext cx="3729038" cy="174625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1000" y="1571625"/>
              <a:ext cx="217646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00" b="1" dirty="0" smtClean="0">
                  <a:solidFill>
                    <a:srgbClr val="002060"/>
                  </a:solidFill>
                </a:rPr>
                <a:t>Completion</a:t>
              </a:r>
              <a:endParaRPr lang="en-GB" sz="2600" b="1" dirty="0">
                <a:solidFill>
                  <a:srgbClr val="002060"/>
                </a:solidFill>
              </a:endParaRPr>
            </a:p>
          </p:txBody>
        </p:sp>
      </p:grpSp>
      <p:graphicFrame>
        <p:nvGraphicFramePr>
          <p:cNvPr id="3" name="Diagram 2"/>
          <p:cNvGraphicFramePr/>
          <p:nvPr/>
        </p:nvGraphicFramePr>
        <p:xfrm>
          <a:off x="1309688" y="1396999"/>
          <a:ext cx="6505575" cy="4975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ectangle 13"/>
          <p:cNvSpPr/>
          <p:nvPr/>
        </p:nvSpPr>
        <p:spPr>
          <a:xfrm>
            <a:off x="1217235" y="545690"/>
            <a:ext cx="69837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92D050"/>
                </a:solidFill>
              </a:rPr>
              <a:t>The Person </a:t>
            </a:r>
            <a:r>
              <a:rPr lang="en-GB" sz="4000" b="1" dirty="0">
                <a:solidFill>
                  <a:srgbClr val="92D050"/>
                </a:solidFill>
              </a:rPr>
              <a:t>L</a:t>
            </a:r>
            <a:r>
              <a:rPr lang="en-GB" sz="4000" b="1" dirty="0" smtClean="0">
                <a:solidFill>
                  <a:srgbClr val="92D050"/>
                </a:solidFill>
              </a:rPr>
              <a:t>ifecycle</a:t>
            </a:r>
            <a:endParaRPr lang="en-GB" sz="3600" b="1" dirty="0" smtClean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039971" y="292239"/>
            <a:ext cx="2954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Courses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4555" y="1533832"/>
            <a:ext cx="5855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2060"/>
                </a:solidFill>
              </a:rPr>
              <a:t>What is a Course?</a:t>
            </a:r>
            <a:endParaRPr lang="en-GB" sz="4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3678" y="2757985"/>
            <a:ext cx="7993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600" b="1" dirty="0" smtClean="0">
                <a:solidFill>
                  <a:srgbClr val="002060"/>
                </a:solidFill>
              </a:rPr>
              <a:t> A Course is the system name for a Module</a:t>
            </a:r>
            <a:endParaRPr lang="en-GB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3678" y="4233824"/>
            <a:ext cx="81460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3600" b="1" dirty="0" smtClean="0">
                <a:solidFill>
                  <a:srgbClr val="002060"/>
                </a:solidFill>
              </a:rPr>
              <a:t> Courses are created in the Module Catalogue (</a:t>
            </a:r>
            <a:r>
              <a:rPr lang="en-GB" sz="3600" b="1" dirty="0" err="1" smtClean="0">
                <a:solidFill>
                  <a:srgbClr val="002060"/>
                </a:solidFill>
              </a:rPr>
              <a:t>ModCat</a:t>
            </a:r>
            <a:r>
              <a:rPr lang="en-GB" sz="3600" b="1" dirty="0" smtClean="0">
                <a:solidFill>
                  <a:srgbClr val="002060"/>
                </a:solidFill>
              </a:rPr>
              <a:t>) and are stored in the Course Catalogue</a:t>
            </a:r>
            <a:endParaRPr lang="en-GB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039971" y="292239"/>
            <a:ext cx="2954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Courses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9432" y="1533832"/>
            <a:ext cx="8111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2060"/>
                </a:solidFill>
              </a:rPr>
              <a:t>How is a Course constructed?</a:t>
            </a:r>
            <a:endParaRPr lang="en-GB" sz="4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9368" y="2639998"/>
            <a:ext cx="728570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4000" b="1" dirty="0" smtClean="0">
                <a:solidFill>
                  <a:srgbClr val="002060"/>
                </a:solidFill>
              </a:rPr>
              <a:t> Title</a:t>
            </a:r>
          </a:p>
          <a:p>
            <a:pPr marL="0" lvl="2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4000" b="1" dirty="0" smtClean="0">
                <a:solidFill>
                  <a:srgbClr val="002060"/>
                </a:solidFill>
              </a:rPr>
              <a:t> Subject Area</a:t>
            </a:r>
          </a:p>
          <a:p>
            <a:pPr lvl="2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4000" b="1" dirty="0" smtClean="0">
                <a:solidFill>
                  <a:srgbClr val="92D050"/>
                </a:solidFill>
              </a:rPr>
              <a:t>E.g. SPORDAN </a:t>
            </a: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GB" sz="4000" b="1" dirty="0" smtClean="0">
                <a:solidFill>
                  <a:srgbClr val="002060"/>
                </a:solidFill>
              </a:rPr>
              <a:t> Course Catalogue number</a:t>
            </a:r>
          </a:p>
          <a:p>
            <a:pPr lvl="2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4000" b="1" dirty="0" smtClean="0">
                <a:solidFill>
                  <a:srgbClr val="92D050"/>
                </a:solidFill>
              </a:rPr>
              <a:t>E.g. </a:t>
            </a:r>
            <a:r>
              <a:rPr lang="en-GB" sz="4000" b="1" dirty="0" smtClean="0">
                <a:solidFill>
                  <a:srgbClr val="92D050"/>
                </a:solidFill>
              </a:rPr>
              <a:t>4012COACH</a:t>
            </a:r>
            <a:endParaRPr lang="en-GB" sz="4000" b="1" dirty="0" smtClean="0">
              <a:solidFill>
                <a:srgbClr val="92D050"/>
              </a:solidFill>
            </a:endParaRPr>
          </a:p>
          <a:p>
            <a:pPr lvl="1">
              <a:buClr>
                <a:srgbClr val="92D050"/>
              </a:buClr>
            </a:pPr>
            <a:r>
              <a:rPr lang="en-GB" sz="4000" b="1" dirty="0" smtClean="0">
                <a:solidFill>
                  <a:srgbClr val="92D050"/>
                </a:solidFill>
              </a:rPr>
              <a:t>	 First digit = Level</a:t>
            </a:r>
          </a:p>
          <a:p>
            <a:pPr>
              <a:buClr>
                <a:srgbClr val="92D050"/>
              </a:buClr>
            </a:pPr>
            <a:endParaRPr lang="en-GB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39971" y="292239"/>
            <a:ext cx="2954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Courses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t="21321" r="50831" b="5654"/>
          <a:stretch>
            <a:fillRect/>
          </a:stretch>
        </p:blipFill>
        <p:spPr bwMode="auto">
          <a:xfrm>
            <a:off x="1588655" y="-1"/>
            <a:ext cx="5902036" cy="683452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039971" y="292239"/>
            <a:ext cx="2954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Courses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9432" y="1533832"/>
            <a:ext cx="8111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2060"/>
                </a:solidFill>
              </a:rPr>
              <a:t>How is a Course constructed?</a:t>
            </a:r>
            <a:endParaRPr lang="en-GB" sz="4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1819" y="2639998"/>
            <a:ext cx="60468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4000" b="1" dirty="0" smtClean="0">
                <a:solidFill>
                  <a:srgbClr val="002060"/>
                </a:solidFill>
              </a:rPr>
              <a:t> Owning Details</a:t>
            </a:r>
          </a:p>
          <a:p>
            <a:pPr marL="0" lvl="2">
              <a:buClr>
                <a:srgbClr val="92D050"/>
              </a:buClr>
            </a:pPr>
            <a:endParaRPr lang="en-GB" b="1" dirty="0" smtClean="0">
              <a:solidFill>
                <a:srgbClr val="002060"/>
              </a:solidFill>
            </a:endParaRPr>
          </a:p>
          <a:p>
            <a:pPr marL="0" lvl="2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smtClean="0">
                <a:solidFill>
                  <a:srgbClr val="002060"/>
                </a:solidFill>
              </a:rPr>
              <a:t>Components</a:t>
            </a:r>
          </a:p>
          <a:p>
            <a:pPr lvl="1">
              <a:buClr>
                <a:srgbClr val="92D050"/>
              </a:buClr>
              <a:buFont typeface="Arial" pitchFamily="34" charset="0"/>
              <a:buChar char="•"/>
            </a:pPr>
            <a:r>
              <a:rPr lang="en-GB" sz="4000" b="1" dirty="0" smtClean="0">
                <a:solidFill>
                  <a:srgbClr val="92D050"/>
                </a:solidFill>
              </a:rPr>
              <a:t>E.g. Lecture, Practical, Seminar, Tutorial, On/Off Site </a:t>
            </a:r>
          </a:p>
          <a:p>
            <a:pPr>
              <a:buClr>
                <a:srgbClr val="92D050"/>
              </a:buClr>
            </a:pPr>
            <a:endParaRPr lang="en-GB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lide 2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039971" y="292239"/>
            <a:ext cx="2954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92D050"/>
                </a:solidFill>
              </a:rPr>
              <a:t>Courses</a:t>
            </a:r>
            <a:endParaRPr lang="en-GB" sz="4800" b="1" dirty="0" smtClean="0">
              <a:solidFill>
                <a:srgbClr val="92D05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t="21861" r="42938" b="8860"/>
          <a:stretch>
            <a:fillRect/>
          </a:stretch>
        </p:blipFill>
        <p:spPr bwMode="auto">
          <a:xfrm>
            <a:off x="709221" y="1215569"/>
            <a:ext cx="5883563" cy="556942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 t="22258" r="39794" b="12292"/>
          <a:stretch>
            <a:fillRect/>
          </a:stretch>
        </p:blipFill>
        <p:spPr bwMode="auto">
          <a:xfrm>
            <a:off x="1617997" y="1215569"/>
            <a:ext cx="6570794" cy="556942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E19DE8683BDB4FB5018AC0F7F93813" ma:contentTypeVersion="0" ma:contentTypeDescription="Create a new document." ma:contentTypeScope="" ma:versionID="0c77f5cccd7fb06f367d708184ccf49b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0BA503F-63FC-419D-BCE7-2D16CE7146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552DCC70-52D5-4291-8784-8DEBB6C6A1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E8E9CF-4772-48FC-9DE7-35ECF44DB8D9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710</Words>
  <Application>Microsoft Office PowerPoint</Application>
  <PresentationFormat>On-screen Show (4:3)</PresentationFormat>
  <Paragraphs>169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Liverpool John Moores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Philpotts, Lee</dc:creator>
  <cp:lastModifiedBy>Liverpool John Moores University</cp:lastModifiedBy>
  <cp:revision>58</cp:revision>
  <dcterms:created xsi:type="dcterms:W3CDTF">2009-10-29T15:56:45Z</dcterms:created>
  <dcterms:modified xsi:type="dcterms:W3CDTF">2011-07-25T10:30:18Z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0x01010011E19DE8683BDB4FB5018AC0F7F93813</vt:lpwstr>
  </property>
</Properties>
</file>