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handoutMasterIdLst>
    <p:handoutMasterId r:id="rId11"/>
  </p:handoutMasterIdLst>
  <p:sldIdLst>
    <p:sldId id="257" r:id="rId5"/>
    <p:sldId id="259" r:id="rId6"/>
    <p:sldId id="264" r:id="rId7"/>
    <p:sldId id="265" r:id="rId8"/>
    <p:sldId id="263" r:id="rId9"/>
    <p:sldId id="266" r:id="rId10"/>
  </p:sldIdLst>
  <p:sldSz cx="9144000" cy="6858000" type="screen4x3"/>
  <p:notesSz cx="6797675" cy="9926638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3" d="100"/>
          <a:sy n="103" d="100"/>
        </p:scale>
        <p:origin x="-18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F99323-A429-4C62-92E7-EA89E1D375B7}" type="datetimeFigureOut">
              <a:rPr lang="en-GB" smtClean="0"/>
              <a:pPr/>
              <a:t>18/07/2011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80EE1C-3190-4DFB-8FAD-C661201EB073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4134641-B61B-4350-A4A0-18C42C7F9955}" type="datetimeFigureOut">
              <a:rPr lang="en-US"/>
              <a:pPr/>
              <a:t>7/18/2011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583F48-1125-44EA-9B1A-EBCFFFA8477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9F3EDC2-935A-42FF-8142-936D83A068D2}" type="datetimeFigureOut">
              <a:rPr lang="en-US"/>
              <a:pPr/>
              <a:t>7/18/2011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8210C4-0D1C-41EE-8B11-87537A0C5D6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008433F-2138-4722-A769-8DC13E5AA1A1}" type="datetimeFigureOut">
              <a:rPr lang="en-US"/>
              <a:pPr/>
              <a:t>7/18/2011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6761A0-958D-4CD8-B1A1-5EB1AB6FAFC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67F6B54-0D6A-4029-A655-39DCFC6DDF4F}" type="datetimeFigureOut">
              <a:rPr lang="en-US"/>
              <a:pPr/>
              <a:t>7/18/2011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6E828C-268C-4C06-8740-26F77060333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6351F19-E0F2-4BEF-9D17-AB857ABBE7CE}" type="datetimeFigureOut">
              <a:rPr lang="en-US"/>
              <a:pPr/>
              <a:t>7/18/2011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818264-C496-4DDB-8BCF-A7325718DDF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AE5C46D-5F18-493B-BADC-5C240E9CB619}" type="datetimeFigureOut">
              <a:rPr lang="en-US"/>
              <a:pPr/>
              <a:t>7/18/2011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065319-B99E-44A7-95F5-7B68E2FFDFC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7BE97CE-3902-4359-AE56-730833B05F25}" type="datetimeFigureOut">
              <a:rPr lang="en-US"/>
              <a:pPr/>
              <a:t>7/18/2011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6B7AF7-E2BB-4DBB-A999-D500885B35C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E50D8FD-85C5-4064-AB59-247A3EC02548}" type="datetimeFigureOut">
              <a:rPr lang="en-US"/>
              <a:pPr/>
              <a:t>7/18/2011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8F4E5C-2405-4D4E-90C1-8FFF71BC916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8AEA323-3472-41E8-B41D-10ABB316F6DC}" type="datetimeFigureOut">
              <a:rPr lang="en-US"/>
              <a:pPr/>
              <a:t>7/18/2011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5FF861-F860-414B-A1B0-FFE0DC2859B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6DE5218-200E-47D4-A910-D2D832180FE1}" type="datetimeFigureOut">
              <a:rPr lang="en-US"/>
              <a:pPr/>
              <a:t>7/18/2011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BC565A-EF2B-4C11-B312-9F17063E6E2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CACE465-AB76-46EC-8FA5-C643D6E82583}" type="datetimeFigureOut">
              <a:rPr lang="en-US"/>
              <a:pPr/>
              <a:t>7/18/2011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FB0355-A797-487B-91C1-57238BE6D0C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  <a:endParaRPr 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677BF14F-A513-4781-85C9-8556CAA90DFE}" type="datetimeFigureOut">
              <a:rPr lang="en-US"/>
              <a:pPr/>
              <a:t>7/18/2011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1725B653-229D-4A00-BE87-F2C78DCB47B3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3" descr="slide 281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385763" y="1430594"/>
            <a:ext cx="8329612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b="1" dirty="0" smtClean="0">
                <a:solidFill>
                  <a:srgbClr val="002060"/>
                </a:solidFill>
              </a:rPr>
              <a:t>Student Information System</a:t>
            </a:r>
          </a:p>
          <a:p>
            <a:pPr algn="ctr"/>
            <a:endParaRPr lang="en-GB" sz="4000" b="1" dirty="0" smtClean="0">
              <a:solidFill>
                <a:srgbClr val="002060"/>
              </a:solidFill>
            </a:endParaRPr>
          </a:p>
          <a:p>
            <a:pPr algn="ctr"/>
            <a:endParaRPr lang="en-GB" sz="4000" b="1" dirty="0">
              <a:solidFill>
                <a:srgbClr val="002060"/>
              </a:solidFill>
            </a:endParaRPr>
          </a:p>
          <a:p>
            <a:pPr algn="ctr"/>
            <a:r>
              <a:rPr lang="en-GB" sz="4800" b="1" dirty="0" smtClean="0">
                <a:solidFill>
                  <a:srgbClr val="92D050"/>
                </a:solidFill>
              </a:rPr>
              <a:t>Additional Information</a:t>
            </a:r>
            <a:endParaRPr lang="en-GB" sz="4400" b="1" dirty="0" smtClean="0">
              <a:solidFill>
                <a:srgbClr val="92D050"/>
              </a:solidFill>
            </a:endParaRPr>
          </a:p>
          <a:p>
            <a:pPr algn="ctr"/>
            <a:endParaRPr lang="en-GB" sz="2400" b="1" dirty="0">
              <a:solidFill>
                <a:srgbClr val="002060"/>
              </a:solidFill>
            </a:endParaRPr>
          </a:p>
          <a:p>
            <a:pPr algn="ctr"/>
            <a:endParaRPr lang="en-GB" sz="3600" b="1" dirty="0" smtClean="0">
              <a:solidFill>
                <a:srgbClr val="002060"/>
              </a:solidFill>
            </a:endParaRPr>
          </a:p>
          <a:p>
            <a:pPr algn="ctr"/>
            <a:endParaRPr lang="en-GB" sz="3600" b="1" dirty="0">
              <a:solidFill>
                <a:srgbClr val="002060"/>
              </a:solidFill>
            </a:endParaRPr>
          </a:p>
          <a:p>
            <a:pPr algn="ctr"/>
            <a:r>
              <a:rPr lang="en-GB" sz="2000" b="1" dirty="0" smtClean="0">
                <a:solidFill>
                  <a:srgbClr val="002060"/>
                </a:solidFill>
              </a:rPr>
              <a:t>Campus Solutions Implementation Team</a:t>
            </a:r>
            <a:endParaRPr lang="en-GB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3" descr="slide 281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"/>
          <p:cNvSpPr/>
          <p:nvPr/>
        </p:nvSpPr>
        <p:spPr>
          <a:xfrm>
            <a:off x="2405180" y="292239"/>
            <a:ext cx="4224234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5400" b="1" dirty="0" smtClean="0">
                <a:solidFill>
                  <a:srgbClr val="92D050"/>
                </a:solidFill>
              </a:rPr>
              <a:t>Introduction</a:t>
            </a:r>
            <a:endParaRPr lang="en-GB" sz="4800" b="1" dirty="0" smtClean="0">
              <a:solidFill>
                <a:srgbClr val="92D05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85849" y="1628775"/>
            <a:ext cx="7172325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smtClean="0">
                <a:solidFill>
                  <a:srgbClr val="002060"/>
                </a:solidFill>
              </a:rPr>
              <a:t>Key Objectives:</a:t>
            </a:r>
          </a:p>
          <a:p>
            <a:pPr lvl="1"/>
            <a:endParaRPr lang="en-GB" sz="2800" dirty="0">
              <a:solidFill>
                <a:srgbClr val="002060"/>
              </a:solidFill>
            </a:endParaRPr>
          </a:p>
          <a:p>
            <a:pPr lvl="1">
              <a:lnSpc>
                <a:spcPct val="150000"/>
              </a:lnSpc>
              <a:buClr>
                <a:srgbClr val="92D050"/>
              </a:buClr>
              <a:buFont typeface="Arial" pitchFamily="34" charset="0"/>
              <a:buChar char="•"/>
            </a:pPr>
            <a:r>
              <a:rPr lang="en-GB" sz="2800" dirty="0">
                <a:solidFill>
                  <a:srgbClr val="002060"/>
                </a:solidFill>
              </a:rPr>
              <a:t> </a:t>
            </a:r>
            <a:r>
              <a:rPr lang="en-GB" sz="2800" dirty="0" smtClean="0">
                <a:solidFill>
                  <a:srgbClr val="002060"/>
                </a:solidFill>
              </a:rPr>
              <a:t>Understanding the Calendar Structure</a:t>
            </a:r>
          </a:p>
          <a:p>
            <a:pPr lvl="1">
              <a:lnSpc>
                <a:spcPct val="150000"/>
              </a:lnSpc>
              <a:buClr>
                <a:srgbClr val="92D050"/>
              </a:buClr>
              <a:buFont typeface="Arial" pitchFamily="34" charset="0"/>
              <a:buChar char="•"/>
            </a:pPr>
            <a:r>
              <a:rPr lang="en-GB" sz="2800" dirty="0" smtClean="0">
                <a:solidFill>
                  <a:srgbClr val="002060"/>
                </a:solidFill>
              </a:rPr>
              <a:t> Understanding the Programme and Course Structure</a:t>
            </a:r>
          </a:p>
          <a:p>
            <a:pPr lvl="1">
              <a:lnSpc>
                <a:spcPct val="150000"/>
              </a:lnSpc>
              <a:buClr>
                <a:srgbClr val="92D050"/>
              </a:buClr>
              <a:buFont typeface="Arial" pitchFamily="34" charset="0"/>
              <a:buChar char="•"/>
            </a:pPr>
            <a:r>
              <a:rPr lang="en-GB" sz="2800" dirty="0" smtClean="0">
                <a:solidFill>
                  <a:srgbClr val="002060"/>
                </a:solidFill>
              </a:rPr>
              <a:t> Understanding Careers and Academic Levels</a:t>
            </a:r>
            <a:endParaRPr lang="en-GB" sz="28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3" descr="slide 281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"/>
          <p:cNvSpPr/>
          <p:nvPr/>
        </p:nvSpPr>
        <p:spPr>
          <a:xfrm>
            <a:off x="1308730" y="415943"/>
            <a:ext cx="6417141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5400" b="1" dirty="0" smtClean="0">
                <a:solidFill>
                  <a:srgbClr val="92D050"/>
                </a:solidFill>
              </a:rPr>
              <a:t>Calendar Structure</a:t>
            </a:r>
            <a:endParaRPr lang="en-GB" sz="4800" b="1" dirty="0" smtClean="0">
              <a:solidFill>
                <a:srgbClr val="92D050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397165" y="1477879"/>
            <a:ext cx="28817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University Calendar</a:t>
            </a:r>
            <a:endParaRPr lang="en-GB" dirty="0"/>
          </a:p>
        </p:txBody>
      </p:sp>
      <p:sp>
        <p:nvSpPr>
          <p:cNvPr id="34" name="TextBox 33"/>
          <p:cNvSpPr txBox="1"/>
          <p:nvPr/>
        </p:nvSpPr>
        <p:spPr>
          <a:xfrm>
            <a:off x="397164" y="3075831"/>
            <a:ext cx="28817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OSS Calendar</a:t>
            </a:r>
            <a:endParaRPr lang="en-GB" dirty="0"/>
          </a:p>
        </p:txBody>
      </p:sp>
      <p:grpSp>
        <p:nvGrpSpPr>
          <p:cNvPr id="54" name="Group 53"/>
          <p:cNvGrpSpPr/>
          <p:nvPr/>
        </p:nvGrpSpPr>
        <p:grpSpPr>
          <a:xfrm>
            <a:off x="397163" y="1873061"/>
            <a:ext cx="8155710" cy="1053067"/>
            <a:chOff x="397164" y="2022763"/>
            <a:chExt cx="8155710" cy="1053067"/>
          </a:xfrm>
        </p:grpSpPr>
        <p:grpSp>
          <p:nvGrpSpPr>
            <p:cNvPr id="39" name="Group 38"/>
            <p:cNvGrpSpPr/>
            <p:nvPr/>
          </p:nvGrpSpPr>
          <p:grpSpPr>
            <a:xfrm>
              <a:off x="397164" y="2022763"/>
              <a:ext cx="8155709" cy="1053067"/>
              <a:chOff x="397164" y="2022763"/>
              <a:chExt cx="8155709" cy="1053067"/>
            </a:xfrm>
          </p:grpSpPr>
          <p:sp>
            <p:nvSpPr>
              <p:cNvPr id="5" name="Rounded Rectangle 4"/>
              <p:cNvSpPr/>
              <p:nvPr/>
            </p:nvSpPr>
            <p:spPr>
              <a:xfrm>
                <a:off x="397164" y="2022763"/>
                <a:ext cx="8155709" cy="1053067"/>
              </a:xfrm>
              <a:prstGeom prst="roundRect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/>
              <a:p>
                <a:pPr algn="ctr"/>
                <a:endParaRPr lang="en-GB" sz="2000" dirty="0"/>
              </a:p>
            </p:txBody>
          </p:sp>
          <p:sp>
            <p:nvSpPr>
              <p:cNvPr id="6" name="Rounded Rectangle 5"/>
              <p:cNvSpPr/>
              <p:nvPr/>
            </p:nvSpPr>
            <p:spPr>
              <a:xfrm>
                <a:off x="1838042" y="2824529"/>
                <a:ext cx="720439" cy="251301"/>
              </a:xfrm>
              <a:prstGeom prst="roundRect">
                <a:avLst/>
              </a:prstGeom>
              <a:solidFill>
                <a:srgbClr val="92D05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600" dirty="0" smtClean="0"/>
                  <a:t>Oct</a:t>
                </a:r>
                <a:endParaRPr lang="en-GB" dirty="0"/>
              </a:p>
            </p:txBody>
          </p:sp>
          <p:sp>
            <p:nvSpPr>
              <p:cNvPr id="7" name="Rounded Rectangle 6"/>
              <p:cNvSpPr/>
              <p:nvPr/>
            </p:nvSpPr>
            <p:spPr>
              <a:xfrm>
                <a:off x="3999359" y="2824529"/>
                <a:ext cx="720439" cy="251301"/>
              </a:xfrm>
              <a:prstGeom prst="roundRect">
                <a:avLst/>
              </a:prstGeom>
              <a:solidFill>
                <a:srgbClr val="92D05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 smtClean="0"/>
                  <a:t>Jan</a:t>
                </a:r>
                <a:endParaRPr lang="en-GB" dirty="0"/>
              </a:p>
            </p:txBody>
          </p:sp>
          <p:sp>
            <p:nvSpPr>
              <p:cNvPr id="8" name="Rounded Rectangle 7"/>
              <p:cNvSpPr/>
              <p:nvPr/>
            </p:nvSpPr>
            <p:spPr>
              <a:xfrm>
                <a:off x="2558481" y="2824529"/>
                <a:ext cx="720439" cy="251301"/>
              </a:xfrm>
              <a:prstGeom prst="roundRect">
                <a:avLst/>
              </a:prstGeom>
              <a:solidFill>
                <a:srgbClr val="92D05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600" dirty="0" smtClean="0"/>
                  <a:t>Nov</a:t>
                </a:r>
                <a:endParaRPr lang="en-GB" dirty="0"/>
              </a:p>
            </p:txBody>
          </p:sp>
          <p:sp>
            <p:nvSpPr>
              <p:cNvPr id="9" name="Rounded Rectangle 8"/>
              <p:cNvSpPr/>
              <p:nvPr/>
            </p:nvSpPr>
            <p:spPr>
              <a:xfrm>
                <a:off x="3278920" y="2824529"/>
                <a:ext cx="720439" cy="251301"/>
              </a:xfrm>
              <a:prstGeom prst="roundRect">
                <a:avLst/>
              </a:prstGeom>
              <a:solidFill>
                <a:srgbClr val="92D05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600" dirty="0" smtClean="0"/>
                  <a:t>Dec</a:t>
                </a:r>
                <a:endParaRPr lang="en-GB" dirty="0"/>
              </a:p>
            </p:txBody>
          </p:sp>
          <p:sp>
            <p:nvSpPr>
              <p:cNvPr id="10" name="Rounded Rectangle 9"/>
              <p:cNvSpPr/>
              <p:nvPr/>
            </p:nvSpPr>
            <p:spPr>
              <a:xfrm>
                <a:off x="7832434" y="2824529"/>
                <a:ext cx="720439" cy="251301"/>
              </a:xfrm>
              <a:prstGeom prst="roundRect">
                <a:avLst/>
              </a:prstGeom>
              <a:solidFill>
                <a:srgbClr val="92D05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600" dirty="0" smtClean="0"/>
                  <a:t>Jul</a:t>
                </a:r>
                <a:endParaRPr lang="en-GB" dirty="0"/>
              </a:p>
            </p:txBody>
          </p:sp>
          <p:sp>
            <p:nvSpPr>
              <p:cNvPr id="11" name="Rounded Rectangle 10"/>
              <p:cNvSpPr/>
              <p:nvPr/>
            </p:nvSpPr>
            <p:spPr>
              <a:xfrm>
                <a:off x="7269016" y="2824529"/>
                <a:ext cx="720439" cy="251301"/>
              </a:xfrm>
              <a:prstGeom prst="roundRect">
                <a:avLst/>
              </a:prstGeom>
              <a:solidFill>
                <a:srgbClr val="92D05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600" dirty="0" smtClean="0"/>
                  <a:t>Jun</a:t>
                </a:r>
                <a:endParaRPr lang="en-GB" dirty="0"/>
              </a:p>
            </p:txBody>
          </p:sp>
          <p:sp>
            <p:nvSpPr>
              <p:cNvPr id="12" name="Rounded Rectangle 11"/>
              <p:cNvSpPr/>
              <p:nvPr/>
            </p:nvSpPr>
            <p:spPr>
              <a:xfrm>
                <a:off x="6705598" y="2824529"/>
                <a:ext cx="720439" cy="251301"/>
              </a:xfrm>
              <a:prstGeom prst="roundRect">
                <a:avLst/>
              </a:prstGeom>
              <a:solidFill>
                <a:srgbClr val="92D05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600" dirty="0" smtClean="0"/>
                  <a:t>May</a:t>
                </a:r>
                <a:endParaRPr lang="en-GB" sz="1600" dirty="0"/>
              </a:p>
            </p:txBody>
          </p:sp>
          <p:sp>
            <p:nvSpPr>
              <p:cNvPr id="13" name="Rounded Rectangle 12"/>
              <p:cNvSpPr/>
              <p:nvPr/>
            </p:nvSpPr>
            <p:spPr>
              <a:xfrm>
                <a:off x="6142180" y="2824529"/>
                <a:ext cx="720439" cy="251301"/>
              </a:xfrm>
              <a:prstGeom prst="roundRect">
                <a:avLst/>
              </a:prstGeom>
              <a:solidFill>
                <a:srgbClr val="92D05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600" dirty="0" smtClean="0"/>
                  <a:t>Apr</a:t>
                </a:r>
                <a:endParaRPr lang="en-GB" dirty="0"/>
              </a:p>
            </p:txBody>
          </p:sp>
          <p:sp>
            <p:nvSpPr>
              <p:cNvPr id="14" name="Rounded Rectangle 13"/>
              <p:cNvSpPr/>
              <p:nvPr/>
            </p:nvSpPr>
            <p:spPr>
              <a:xfrm>
                <a:off x="5440237" y="2824529"/>
                <a:ext cx="720439" cy="251301"/>
              </a:xfrm>
              <a:prstGeom prst="roundRect">
                <a:avLst/>
              </a:prstGeom>
              <a:solidFill>
                <a:srgbClr val="92D05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600" dirty="0" smtClean="0"/>
                  <a:t>Mar</a:t>
                </a:r>
                <a:endParaRPr lang="en-GB" sz="1600" dirty="0"/>
              </a:p>
            </p:txBody>
          </p:sp>
          <p:sp>
            <p:nvSpPr>
              <p:cNvPr id="15" name="Rounded Rectangle 14"/>
              <p:cNvSpPr/>
              <p:nvPr/>
            </p:nvSpPr>
            <p:spPr>
              <a:xfrm>
                <a:off x="4719798" y="2824529"/>
                <a:ext cx="720439" cy="251301"/>
              </a:xfrm>
              <a:prstGeom prst="roundRect">
                <a:avLst/>
              </a:prstGeom>
              <a:solidFill>
                <a:srgbClr val="92D05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600" dirty="0" smtClean="0"/>
                  <a:t>Feb</a:t>
                </a:r>
                <a:endParaRPr lang="en-GB" dirty="0"/>
              </a:p>
            </p:txBody>
          </p:sp>
          <p:sp>
            <p:nvSpPr>
              <p:cNvPr id="16" name="Rounded Rectangle 15"/>
              <p:cNvSpPr/>
              <p:nvPr/>
            </p:nvSpPr>
            <p:spPr>
              <a:xfrm>
                <a:off x="1117603" y="2824529"/>
                <a:ext cx="720439" cy="251301"/>
              </a:xfrm>
              <a:prstGeom prst="roundRect">
                <a:avLst/>
              </a:prstGeom>
              <a:solidFill>
                <a:srgbClr val="92D05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600" dirty="0" smtClean="0"/>
                  <a:t>Sep</a:t>
                </a:r>
                <a:endParaRPr lang="en-GB" dirty="0"/>
              </a:p>
            </p:txBody>
          </p:sp>
          <p:sp>
            <p:nvSpPr>
              <p:cNvPr id="17" name="Rounded Rectangle 16"/>
              <p:cNvSpPr/>
              <p:nvPr/>
            </p:nvSpPr>
            <p:spPr>
              <a:xfrm>
                <a:off x="397164" y="2824529"/>
                <a:ext cx="720439" cy="251301"/>
              </a:xfrm>
              <a:prstGeom prst="roundRect">
                <a:avLst/>
              </a:prstGeom>
              <a:solidFill>
                <a:srgbClr val="92D05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600" dirty="0" smtClean="0"/>
                  <a:t>Aug</a:t>
                </a:r>
                <a:endParaRPr lang="en-GB" dirty="0"/>
              </a:p>
            </p:txBody>
          </p:sp>
        </p:grpSp>
        <p:grpSp>
          <p:nvGrpSpPr>
            <p:cNvPr id="38" name="Group 37"/>
            <p:cNvGrpSpPr/>
            <p:nvPr/>
          </p:nvGrpSpPr>
          <p:grpSpPr>
            <a:xfrm>
              <a:off x="397165" y="2325765"/>
              <a:ext cx="8155709" cy="498764"/>
              <a:chOff x="397165" y="2325765"/>
              <a:chExt cx="8155709" cy="498764"/>
            </a:xfrm>
          </p:grpSpPr>
          <p:sp>
            <p:nvSpPr>
              <p:cNvPr id="35" name="Rounded Rectangle 34"/>
              <p:cNvSpPr/>
              <p:nvPr/>
            </p:nvSpPr>
            <p:spPr>
              <a:xfrm>
                <a:off x="397165" y="2575147"/>
                <a:ext cx="3602195" cy="249382"/>
              </a:xfrm>
              <a:prstGeom prst="roundRect">
                <a:avLst/>
              </a:prstGeom>
              <a:solidFill>
                <a:schemeClr val="accent6">
                  <a:lumMod val="75000"/>
                </a:schemeClr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 smtClean="0"/>
                  <a:t>Semester 1</a:t>
                </a:r>
                <a:endParaRPr lang="en-GB" dirty="0"/>
              </a:p>
            </p:txBody>
          </p:sp>
          <p:sp>
            <p:nvSpPr>
              <p:cNvPr id="37" name="Rounded Rectangle 36"/>
              <p:cNvSpPr/>
              <p:nvPr/>
            </p:nvSpPr>
            <p:spPr>
              <a:xfrm>
                <a:off x="5994402" y="2325765"/>
                <a:ext cx="2558472" cy="249382"/>
              </a:xfrm>
              <a:prstGeom prst="roundRect">
                <a:avLst/>
              </a:prstGeom>
              <a:solidFill>
                <a:schemeClr val="accent6">
                  <a:lumMod val="75000"/>
                </a:schemeClr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 smtClean="0"/>
                  <a:t>Summer</a:t>
                </a:r>
                <a:endParaRPr lang="en-GB" dirty="0"/>
              </a:p>
            </p:txBody>
          </p:sp>
          <p:sp>
            <p:nvSpPr>
              <p:cNvPr id="36" name="Rounded Rectangle 35"/>
              <p:cNvSpPr/>
              <p:nvPr/>
            </p:nvSpPr>
            <p:spPr>
              <a:xfrm>
                <a:off x="3999359" y="2575147"/>
                <a:ext cx="3426678" cy="249382"/>
              </a:xfrm>
              <a:prstGeom prst="roundRect">
                <a:avLst/>
              </a:prstGeom>
              <a:solidFill>
                <a:schemeClr val="accent6">
                  <a:lumMod val="75000"/>
                </a:schemeClr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 smtClean="0"/>
                  <a:t>Semester 2</a:t>
                </a:r>
                <a:endParaRPr lang="en-GB" dirty="0"/>
              </a:p>
            </p:txBody>
          </p:sp>
        </p:grpSp>
      </p:grpSp>
      <p:grpSp>
        <p:nvGrpSpPr>
          <p:cNvPr id="81" name="Group 80"/>
          <p:cNvGrpSpPr/>
          <p:nvPr/>
        </p:nvGrpSpPr>
        <p:grpSpPr>
          <a:xfrm>
            <a:off x="372602" y="3445163"/>
            <a:ext cx="8567176" cy="2262908"/>
            <a:chOff x="397165" y="3445163"/>
            <a:chExt cx="8567176" cy="2262908"/>
          </a:xfrm>
        </p:grpSpPr>
        <p:grpSp>
          <p:nvGrpSpPr>
            <p:cNvPr id="55" name="Group 54"/>
            <p:cNvGrpSpPr/>
            <p:nvPr/>
          </p:nvGrpSpPr>
          <p:grpSpPr>
            <a:xfrm>
              <a:off x="397165" y="3445163"/>
              <a:ext cx="8164585" cy="2262908"/>
              <a:chOff x="397164" y="2022763"/>
              <a:chExt cx="8164585" cy="1053067"/>
            </a:xfrm>
          </p:grpSpPr>
          <p:grpSp>
            <p:nvGrpSpPr>
              <p:cNvPr id="56" name="Group 38"/>
              <p:cNvGrpSpPr/>
              <p:nvPr/>
            </p:nvGrpSpPr>
            <p:grpSpPr>
              <a:xfrm>
                <a:off x="397164" y="2022763"/>
                <a:ext cx="8155709" cy="1053067"/>
                <a:chOff x="397164" y="2022763"/>
                <a:chExt cx="8155709" cy="1053067"/>
              </a:xfrm>
            </p:grpSpPr>
            <p:sp>
              <p:nvSpPr>
                <p:cNvPr id="61" name="Rounded Rectangle 60"/>
                <p:cNvSpPr/>
                <p:nvPr/>
              </p:nvSpPr>
              <p:spPr>
                <a:xfrm>
                  <a:off x="397164" y="2022763"/>
                  <a:ext cx="8155709" cy="1053067"/>
                </a:xfrm>
                <a:prstGeom prst="roundRect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t"/>
                <a:lstStyle/>
                <a:p>
                  <a:pPr algn="ctr"/>
                  <a:endParaRPr lang="en-GB" sz="2000" dirty="0"/>
                </a:p>
              </p:txBody>
            </p:sp>
            <p:sp>
              <p:nvSpPr>
                <p:cNvPr id="62" name="Rounded Rectangle 61"/>
                <p:cNvSpPr/>
                <p:nvPr/>
              </p:nvSpPr>
              <p:spPr>
                <a:xfrm>
                  <a:off x="1943554" y="2876705"/>
                  <a:ext cx="711560" cy="141401"/>
                </a:xfrm>
                <a:prstGeom prst="roundRect">
                  <a:avLst/>
                </a:prstGeom>
                <a:solidFill>
                  <a:srgbClr val="92D050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sz="1600" dirty="0" smtClean="0"/>
                    <a:t>Oct</a:t>
                  </a:r>
                  <a:endParaRPr lang="en-GB" dirty="0"/>
                </a:p>
              </p:txBody>
            </p:sp>
            <p:sp>
              <p:nvSpPr>
                <p:cNvPr id="63" name="Rounded Rectangle 62"/>
                <p:cNvSpPr/>
                <p:nvPr/>
              </p:nvSpPr>
              <p:spPr>
                <a:xfrm>
                  <a:off x="4104871" y="2876705"/>
                  <a:ext cx="711560" cy="141401"/>
                </a:xfrm>
                <a:prstGeom prst="roundRect">
                  <a:avLst/>
                </a:prstGeom>
                <a:solidFill>
                  <a:srgbClr val="92D050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dirty="0" smtClean="0"/>
                    <a:t>Jan</a:t>
                  </a:r>
                  <a:endParaRPr lang="en-GB" dirty="0"/>
                </a:p>
              </p:txBody>
            </p:sp>
            <p:sp>
              <p:nvSpPr>
                <p:cNvPr id="64" name="Rounded Rectangle 63"/>
                <p:cNvSpPr/>
                <p:nvPr/>
              </p:nvSpPr>
              <p:spPr>
                <a:xfrm>
                  <a:off x="2663993" y="2876705"/>
                  <a:ext cx="711560" cy="141401"/>
                </a:xfrm>
                <a:prstGeom prst="roundRect">
                  <a:avLst/>
                </a:prstGeom>
                <a:solidFill>
                  <a:srgbClr val="92D050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sz="1600" dirty="0" smtClean="0"/>
                    <a:t>Nov</a:t>
                  </a:r>
                  <a:endParaRPr lang="en-GB" dirty="0"/>
                </a:p>
              </p:txBody>
            </p:sp>
            <p:sp>
              <p:nvSpPr>
                <p:cNvPr id="65" name="Rounded Rectangle 64"/>
                <p:cNvSpPr/>
                <p:nvPr/>
              </p:nvSpPr>
              <p:spPr>
                <a:xfrm>
                  <a:off x="3384432" y="2876705"/>
                  <a:ext cx="711560" cy="141401"/>
                </a:xfrm>
                <a:prstGeom prst="roundRect">
                  <a:avLst/>
                </a:prstGeom>
                <a:solidFill>
                  <a:srgbClr val="92D050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sz="1600" dirty="0" smtClean="0"/>
                    <a:t>Dec</a:t>
                  </a:r>
                  <a:endParaRPr lang="en-GB" dirty="0"/>
                </a:p>
              </p:txBody>
            </p:sp>
            <p:sp>
              <p:nvSpPr>
                <p:cNvPr id="66" name="Rounded Rectangle 65"/>
                <p:cNvSpPr/>
                <p:nvPr/>
              </p:nvSpPr>
              <p:spPr>
                <a:xfrm>
                  <a:off x="7841311" y="2878492"/>
                  <a:ext cx="711560" cy="141401"/>
                </a:xfrm>
                <a:prstGeom prst="roundRect">
                  <a:avLst/>
                </a:prstGeom>
                <a:solidFill>
                  <a:srgbClr val="92D050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sz="1600" dirty="0" smtClean="0"/>
                    <a:t>Jul</a:t>
                  </a:r>
                  <a:endParaRPr lang="en-GB" dirty="0"/>
                </a:p>
              </p:txBody>
            </p:sp>
            <p:sp>
              <p:nvSpPr>
                <p:cNvPr id="67" name="Rounded Rectangle 66"/>
                <p:cNvSpPr/>
                <p:nvPr/>
              </p:nvSpPr>
              <p:spPr>
                <a:xfrm>
                  <a:off x="7374528" y="2878492"/>
                  <a:ext cx="711560" cy="141401"/>
                </a:xfrm>
                <a:prstGeom prst="roundRect">
                  <a:avLst/>
                </a:prstGeom>
                <a:solidFill>
                  <a:srgbClr val="92D050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sz="1600" dirty="0" smtClean="0"/>
                    <a:t>Jun</a:t>
                  </a:r>
                  <a:endParaRPr lang="en-GB" dirty="0"/>
                </a:p>
              </p:txBody>
            </p:sp>
            <p:sp>
              <p:nvSpPr>
                <p:cNvPr id="68" name="Rounded Rectangle 67"/>
                <p:cNvSpPr/>
                <p:nvPr/>
              </p:nvSpPr>
              <p:spPr>
                <a:xfrm>
                  <a:off x="6811110" y="2878492"/>
                  <a:ext cx="711560" cy="141401"/>
                </a:xfrm>
                <a:prstGeom prst="roundRect">
                  <a:avLst/>
                </a:prstGeom>
                <a:solidFill>
                  <a:srgbClr val="92D050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sz="1600" dirty="0" smtClean="0"/>
                    <a:t>May</a:t>
                  </a:r>
                  <a:endParaRPr lang="en-GB" sz="1600" dirty="0"/>
                </a:p>
              </p:txBody>
            </p:sp>
            <p:sp>
              <p:nvSpPr>
                <p:cNvPr id="69" name="Rounded Rectangle 68"/>
                <p:cNvSpPr/>
                <p:nvPr/>
              </p:nvSpPr>
              <p:spPr>
                <a:xfrm>
                  <a:off x="6247692" y="2878492"/>
                  <a:ext cx="711560" cy="141401"/>
                </a:xfrm>
                <a:prstGeom prst="roundRect">
                  <a:avLst/>
                </a:prstGeom>
                <a:solidFill>
                  <a:srgbClr val="92D050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sz="1600" dirty="0" smtClean="0"/>
                    <a:t>Apr</a:t>
                  </a:r>
                  <a:endParaRPr lang="en-GB" dirty="0"/>
                </a:p>
              </p:txBody>
            </p:sp>
            <p:sp>
              <p:nvSpPr>
                <p:cNvPr id="70" name="Rounded Rectangle 69"/>
                <p:cNvSpPr/>
                <p:nvPr/>
              </p:nvSpPr>
              <p:spPr>
                <a:xfrm>
                  <a:off x="5545749" y="2878492"/>
                  <a:ext cx="711560" cy="141401"/>
                </a:xfrm>
                <a:prstGeom prst="roundRect">
                  <a:avLst/>
                </a:prstGeom>
                <a:solidFill>
                  <a:srgbClr val="92D050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sz="1600" dirty="0" smtClean="0"/>
                    <a:t>Mar</a:t>
                  </a:r>
                  <a:endParaRPr lang="en-GB" sz="1600" dirty="0"/>
                </a:p>
              </p:txBody>
            </p:sp>
            <p:sp>
              <p:nvSpPr>
                <p:cNvPr id="71" name="Rounded Rectangle 70"/>
                <p:cNvSpPr/>
                <p:nvPr/>
              </p:nvSpPr>
              <p:spPr>
                <a:xfrm>
                  <a:off x="4825310" y="2878492"/>
                  <a:ext cx="711560" cy="141401"/>
                </a:xfrm>
                <a:prstGeom prst="roundRect">
                  <a:avLst/>
                </a:prstGeom>
                <a:solidFill>
                  <a:srgbClr val="92D050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sz="1600" dirty="0" smtClean="0"/>
                    <a:t>Feb</a:t>
                  </a:r>
                  <a:endParaRPr lang="en-GB" dirty="0"/>
                </a:p>
              </p:txBody>
            </p:sp>
            <p:sp>
              <p:nvSpPr>
                <p:cNvPr id="72" name="Rounded Rectangle 71"/>
                <p:cNvSpPr/>
                <p:nvPr/>
              </p:nvSpPr>
              <p:spPr>
                <a:xfrm>
                  <a:off x="1223115" y="2876705"/>
                  <a:ext cx="711560" cy="141401"/>
                </a:xfrm>
                <a:prstGeom prst="roundRect">
                  <a:avLst/>
                </a:prstGeom>
                <a:solidFill>
                  <a:srgbClr val="92D050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sz="1600" dirty="0" smtClean="0"/>
                    <a:t>Sep</a:t>
                  </a:r>
                  <a:endParaRPr lang="en-GB" dirty="0"/>
                </a:p>
              </p:txBody>
            </p:sp>
            <p:sp>
              <p:nvSpPr>
                <p:cNvPr id="73" name="Rounded Rectangle 72"/>
                <p:cNvSpPr/>
                <p:nvPr/>
              </p:nvSpPr>
              <p:spPr>
                <a:xfrm>
                  <a:off x="502676" y="2876705"/>
                  <a:ext cx="711560" cy="141401"/>
                </a:xfrm>
                <a:prstGeom prst="roundRect">
                  <a:avLst/>
                </a:prstGeom>
                <a:solidFill>
                  <a:srgbClr val="92D050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sz="1600" dirty="0" smtClean="0"/>
                    <a:t>Aug</a:t>
                  </a:r>
                  <a:endParaRPr lang="en-GB" dirty="0"/>
                </a:p>
              </p:txBody>
            </p:sp>
          </p:grpSp>
          <p:grpSp>
            <p:nvGrpSpPr>
              <p:cNvPr id="57" name="Group 37"/>
              <p:cNvGrpSpPr/>
              <p:nvPr/>
            </p:nvGrpSpPr>
            <p:grpSpPr>
              <a:xfrm>
                <a:off x="502676" y="2566161"/>
                <a:ext cx="8059073" cy="308758"/>
                <a:chOff x="502676" y="2566161"/>
                <a:chExt cx="8059073" cy="308758"/>
              </a:xfrm>
            </p:grpSpPr>
            <p:sp>
              <p:nvSpPr>
                <p:cNvPr id="58" name="Rounded Rectangle 57"/>
                <p:cNvSpPr/>
                <p:nvPr/>
              </p:nvSpPr>
              <p:spPr>
                <a:xfrm>
                  <a:off x="502676" y="2729890"/>
                  <a:ext cx="3602195" cy="145029"/>
                </a:xfrm>
                <a:prstGeom prst="roundRect">
                  <a:avLst/>
                </a:prstGeom>
                <a:solidFill>
                  <a:schemeClr val="accent6">
                    <a:lumMod val="75000"/>
                  </a:schemeClr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dirty="0" smtClean="0"/>
                    <a:t>Semester 1</a:t>
                  </a:r>
                  <a:endParaRPr lang="en-GB" dirty="0"/>
                </a:p>
              </p:txBody>
            </p:sp>
            <p:sp>
              <p:nvSpPr>
                <p:cNvPr id="59" name="Rounded Rectangle 58"/>
                <p:cNvSpPr/>
                <p:nvPr/>
              </p:nvSpPr>
              <p:spPr>
                <a:xfrm>
                  <a:off x="6169552" y="2566161"/>
                  <a:ext cx="2392197" cy="163728"/>
                </a:xfrm>
                <a:prstGeom prst="roundRect">
                  <a:avLst/>
                </a:prstGeom>
                <a:solidFill>
                  <a:schemeClr val="accent6">
                    <a:lumMod val="75000"/>
                  </a:schemeClr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dirty="0" smtClean="0"/>
                    <a:t>Summer</a:t>
                  </a:r>
                  <a:endParaRPr lang="en-GB" dirty="0"/>
                </a:p>
              </p:txBody>
            </p:sp>
            <p:sp>
              <p:nvSpPr>
                <p:cNvPr id="60" name="Rounded Rectangle 59"/>
                <p:cNvSpPr/>
                <p:nvPr/>
              </p:nvSpPr>
              <p:spPr>
                <a:xfrm>
                  <a:off x="4104870" y="2729890"/>
                  <a:ext cx="3426678" cy="145029"/>
                </a:xfrm>
                <a:prstGeom prst="roundRect">
                  <a:avLst/>
                </a:prstGeom>
                <a:solidFill>
                  <a:schemeClr val="accent6">
                    <a:lumMod val="75000"/>
                  </a:schemeClr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dirty="0" smtClean="0"/>
                    <a:t>Semester 2</a:t>
                  </a:r>
                  <a:endParaRPr lang="en-GB" dirty="0"/>
                </a:p>
              </p:txBody>
            </p:sp>
          </p:grpSp>
        </p:grpSp>
        <p:sp>
          <p:nvSpPr>
            <p:cNvPr id="77" name="Right Arrow 76"/>
            <p:cNvSpPr/>
            <p:nvPr/>
          </p:nvSpPr>
          <p:spPr>
            <a:xfrm>
              <a:off x="8552873" y="3703782"/>
              <a:ext cx="402591" cy="606051"/>
            </a:xfrm>
            <a:prstGeom prst="right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76" name="Group 75"/>
            <p:cNvGrpSpPr/>
            <p:nvPr/>
          </p:nvGrpSpPr>
          <p:grpSpPr>
            <a:xfrm>
              <a:off x="397165" y="3445163"/>
              <a:ext cx="8155708" cy="1140114"/>
              <a:chOff x="397165" y="3445163"/>
              <a:chExt cx="8155708" cy="1140114"/>
            </a:xfrm>
          </p:grpSpPr>
          <p:sp>
            <p:nvSpPr>
              <p:cNvPr id="74" name="Rounded Rectangle 73"/>
              <p:cNvSpPr/>
              <p:nvPr/>
            </p:nvSpPr>
            <p:spPr>
              <a:xfrm>
                <a:off x="397165" y="3445163"/>
                <a:ext cx="8155708" cy="380038"/>
              </a:xfrm>
              <a:prstGeom prst="roundRect">
                <a:avLst/>
              </a:prstGeom>
              <a:solidFill>
                <a:srgbClr val="FFFF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 err="1" smtClean="0">
                    <a:solidFill>
                      <a:schemeClr val="tx1"/>
                    </a:solidFill>
                  </a:rPr>
                  <a:t>Acad_STD</a:t>
                </a:r>
                <a:endParaRPr lang="en-GB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75" name="Rounded Rectangle 74"/>
              <p:cNvSpPr/>
              <p:nvPr/>
            </p:nvSpPr>
            <p:spPr>
              <a:xfrm>
                <a:off x="3999360" y="3825201"/>
                <a:ext cx="4553513" cy="380038"/>
              </a:xfrm>
              <a:prstGeom prst="roundRect">
                <a:avLst/>
              </a:prstGeom>
              <a:solidFill>
                <a:srgbClr val="FFFF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 smtClean="0">
                    <a:solidFill>
                      <a:schemeClr val="tx1"/>
                    </a:solidFill>
                  </a:rPr>
                  <a:t>Acad_S2</a:t>
                </a:r>
                <a:endParaRPr lang="en-GB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78" name="Rounded Rectangle 77"/>
              <p:cNvSpPr/>
              <p:nvPr/>
            </p:nvSpPr>
            <p:spPr>
              <a:xfrm>
                <a:off x="6160675" y="4205239"/>
                <a:ext cx="2392197" cy="380038"/>
              </a:xfrm>
              <a:prstGeom prst="roundRect">
                <a:avLst/>
              </a:prstGeom>
              <a:solidFill>
                <a:srgbClr val="FFFF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 err="1" smtClean="0">
                    <a:solidFill>
                      <a:schemeClr val="tx1"/>
                    </a:solidFill>
                  </a:rPr>
                  <a:t>Non_Std</a:t>
                </a:r>
                <a:endParaRPr lang="en-GB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79" name="Right Arrow 78"/>
            <p:cNvSpPr/>
            <p:nvPr/>
          </p:nvSpPr>
          <p:spPr>
            <a:xfrm>
              <a:off x="8561750" y="4083844"/>
              <a:ext cx="402591" cy="606051"/>
            </a:xfrm>
            <a:prstGeom prst="right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80" name="Rounded Rectangle 79"/>
          <p:cNvSpPr/>
          <p:nvPr/>
        </p:nvSpPr>
        <p:spPr>
          <a:xfrm>
            <a:off x="397165" y="1847211"/>
            <a:ext cx="8155707" cy="303002"/>
          </a:xfrm>
          <a:prstGeom prst="roundRect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Academic Year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8" name="Rectangle 87"/>
          <p:cNvSpPr/>
          <p:nvPr/>
        </p:nvSpPr>
        <p:spPr>
          <a:xfrm>
            <a:off x="397165" y="5994400"/>
            <a:ext cx="609599" cy="323273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9" name="Rectangle 88"/>
          <p:cNvSpPr/>
          <p:nvPr/>
        </p:nvSpPr>
        <p:spPr>
          <a:xfrm>
            <a:off x="4511632" y="5994400"/>
            <a:ext cx="609599" cy="323273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0" name="TextBox 89"/>
          <p:cNvSpPr txBox="1"/>
          <p:nvPr/>
        </p:nvSpPr>
        <p:spPr>
          <a:xfrm>
            <a:off x="1214237" y="5994400"/>
            <a:ext cx="24064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Calendars</a:t>
            </a:r>
            <a:endParaRPr lang="en-GB" dirty="0"/>
          </a:p>
        </p:txBody>
      </p:sp>
      <p:sp>
        <p:nvSpPr>
          <p:cNvPr id="91" name="TextBox 90"/>
          <p:cNvSpPr txBox="1"/>
          <p:nvPr/>
        </p:nvSpPr>
        <p:spPr>
          <a:xfrm>
            <a:off x="5319453" y="5962134"/>
            <a:ext cx="24064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Sessions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3" descr="slide 281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"/>
          <p:cNvSpPr/>
          <p:nvPr/>
        </p:nvSpPr>
        <p:spPr>
          <a:xfrm>
            <a:off x="1308730" y="415943"/>
            <a:ext cx="6417141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5400" b="1" dirty="0" smtClean="0">
                <a:solidFill>
                  <a:srgbClr val="92D050"/>
                </a:solidFill>
              </a:rPr>
              <a:t>Calendar Structure</a:t>
            </a:r>
            <a:endParaRPr lang="en-GB" sz="4800" b="1" dirty="0" smtClean="0">
              <a:solidFill>
                <a:srgbClr val="92D050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397165" y="1477879"/>
            <a:ext cx="28817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University Calendar</a:t>
            </a:r>
            <a:endParaRPr lang="en-GB" dirty="0"/>
          </a:p>
        </p:txBody>
      </p:sp>
      <p:sp>
        <p:nvSpPr>
          <p:cNvPr id="34" name="TextBox 33"/>
          <p:cNvSpPr txBox="1"/>
          <p:nvPr/>
        </p:nvSpPr>
        <p:spPr>
          <a:xfrm>
            <a:off x="397163" y="3445163"/>
            <a:ext cx="28817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SIS Calendar</a:t>
            </a:r>
            <a:endParaRPr lang="en-GB" dirty="0"/>
          </a:p>
        </p:txBody>
      </p:sp>
      <p:grpSp>
        <p:nvGrpSpPr>
          <p:cNvPr id="58" name="Group 57"/>
          <p:cNvGrpSpPr/>
          <p:nvPr/>
        </p:nvGrpSpPr>
        <p:grpSpPr>
          <a:xfrm>
            <a:off x="397163" y="1847211"/>
            <a:ext cx="8155709" cy="1078917"/>
            <a:chOff x="397163" y="1847211"/>
            <a:chExt cx="8155709" cy="1078917"/>
          </a:xfrm>
        </p:grpSpPr>
        <p:grpSp>
          <p:nvGrpSpPr>
            <p:cNvPr id="2" name="Group 53"/>
            <p:cNvGrpSpPr/>
            <p:nvPr/>
          </p:nvGrpSpPr>
          <p:grpSpPr>
            <a:xfrm>
              <a:off x="397163" y="1873061"/>
              <a:ext cx="8155709" cy="1053067"/>
              <a:chOff x="397164" y="2022763"/>
              <a:chExt cx="8155709" cy="1053067"/>
            </a:xfrm>
          </p:grpSpPr>
          <p:grpSp>
            <p:nvGrpSpPr>
              <p:cNvPr id="4" name="Group 38"/>
              <p:cNvGrpSpPr/>
              <p:nvPr/>
            </p:nvGrpSpPr>
            <p:grpSpPr>
              <a:xfrm>
                <a:off x="397164" y="2022763"/>
                <a:ext cx="8155709" cy="1053067"/>
                <a:chOff x="397164" y="2022763"/>
                <a:chExt cx="8155709" cy="1053067"/>
              </a:xfrm>
            </p:grpSpPr>
            <p:sp>
              <p:nvSpPr>
                <p:cNvPr id="5" name="Rounded Rectangle 4"/>
                <p:cNvSpPr/>
                <p:nvPr/>
              </p:nvSpPr>
              <p:spPr>
                <a:xfrm>
                  <a:off x="397164" y="2022763"/>
                  <a:ext cx="8155709" cy="1053067"/>
                </a:xfrm>
                <a:prstGeom prst="roundRect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t"/>
                <a:lstStyle/>
                <a:p>
                  <a:pPr algn="ctr"/>
                  <a:endParaRPr lang="en-GB" sz="2000" dirty="0"/>
                </a:p>
              </p:txBody>
            </p:sp>
            <p:sp>
              <p:nvSpPr>
                <p:cNvPr id="6" name="Rounded Rectangle 5"/>
                <p:cNvSpPr/>
                <p:nvPr/>
              </p:nvSpPr>
              <p:spPr>
                <a:xfrm>
                  <a:off x="1838042" y="2824529"/>
                  <a:ext cx="720439" cy="251301"/>
                </a:xfrm>
                <a:prstGeom prst="roundRect">
                  <a:avLst/>
                </a:prstGeom>
                <a:solidFill>
                  <a:srgbClr val="92D050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sz="1600" dirty="0" smtClean="0"/>
                    <a:t>Oct</a:t>
                  </a:r>
                  <a:endParaRPr lang="en-GB" dirty="0"/>
                </a:p>
              </p:txBody>
            </p:sp>
            <p:sp>
              <p:nvSpPr>
                <p:cNvPr id="7" name="Rounded Rectangle 6"/>
                <p:cNvSpPr/>
                <p:nvPr/>
              </p:nvSpPr>
              <p:spPr>
                <a:xfrm>
                  <a:off x="3999359" y="2824529"/>
                  <a:ext cx="720439" cy="251301"/>
                </a:xfrm>
                <a:prstGeom prst="roundRect">
                  <a:avLst/>
                </a:prstGeom>
                <a:solidFill>
                  <a:srgbClr val="92D050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dirty="0" smtClean="0"/>
                    <a:t>Jan</a:t>
                  </a:r>
                  <a:endParaRPr lang="en-GB" dirty="0"/>
                </a:p>
              </p:txBody>
            </p:sp>
            <p:sp>
              <p:nvSpPr>
                <p:cNvPr id="8" name="Rounded Rectangle 7"/>
                <p:cNvSpPr/>
                <p:nvPr/>
              </p:nvSpPr>
              <p:spPr>
                <a:xfrm>
                  <a:off x="2558481" y="2824529"/>
                  <a:ext cx="720439" cy="251301"/>
                </a:xfrm>
                <a:prstGeom prst="roundRect">
                  <a:avLst/>
                </a:prstGeom>
                <a:solidFill>
                  <a:srgbClr val="92D050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sz="1600" dirty="0" smtClean="0"/>
                    <a:t>Nov</a:t>
                  </a:r>
                  <a:endParaRPr lang="en-GB" dirty="0"/>
                </a:p>
              </p:txBody>
            </p:sp>
            <p:sp>
              <p:nvSpPr>
                <p:cNvPr id="9" name="Rounded Rectangle 8"/>
                <p:cNvSpPr/>
                <p:nvPr/>
              </p:nvSpPr>
              <p:spPr>
                <a:xfrm>
                  <a:off x="3278920" y="2824529"/>
                  <a:ext cx="720439" cy="251301"/>
                </a:xfrm>
                <a:prstGeom prst="roundRect">
                  <a:avLst/>
                </a:prstGeom>
                <a:solidFill>
                  <a:srgbClr val="92D050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sz="1600" dirty="0" smtClean="0"/>
                    <a:t>Dec</a:t>
                  </a:r>
                  <a:endParaRPr lang="en-GB" dirty="0"/>
                </a:p>
              </p:txBody>
            </p:sp>
            <p:sp>
              <p:nvSpPr>
                <p:cNvPr id="10" name="Rounded Rectangle 9"/>
                <p:cNvSpPr/>
                <p:nvPr/>
              </p:nvSpPr>
              <p:spPr>
                <a:xfrm>
                  <a:off x="7832434" y="2824529"/>
                  <a:ext cx="720439" cy="251301"/>
                </a:xfrm>
                <a:prstGeom prst="roundRect">
                  <a:avLst/>
                </a:prstGeom>
                <a:solidFill>
                  <a:srgbClr val="92D050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sz="1600" dirty="0" smtClean="0"/>
                    <a:t>Jul</a:t>
                  </a:r>
                  <a:endParaRPr lang="en-GB" dirty="0"/>
                </a:p>
              </p:txBody>
            </p:sp>
            <p:sp>
              <p:nvSpPr>
                <p:cNvPr id="11" name="Rounded Rectangle 10"/>
                <p:cNvSpPr/>
                <p:nvPr/>
              </p:nvSpPr>
              <p:spPr>
                <a:xfrm>
                  <a:off x="7269016" y="2824529"/>
                  <a:ext cx="720439" cy="251301"/>
                </a:xfrm>
                <a:prstGeom prst="roundRect">
                  <a:avLst/>
                </a:prstGeom>
                <a:solidFill>
                  <a:srgbClr val="92D050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sz="1600" dirty="0" smtClean="0"/>
                    <a:t>Jun</a:t>
                  </a:r>
                  <a:endParaRPr lang="en-GB" dirty="0"/>
                </a:p>
              </p:txBody>
            </p:sp>
            <p:sp>
              <p:nvSpPr>
                <p:cNvPr id="12" name="Rounded Rectangle 11"/>
                <p:cNvSpPr/>
                <p:nvPr/>
              </p:nvSpPr>
              <p:spPr>
                <a:xfrm>
                  <a:off x="6705598" y="2824529"/>
                  <a:ext cx="720439" cy="251301"/>
                </a:xfrm>
                <a:prstGeom prst="roundRect">
                  <a:avLst/>
                </a:prstGeom>
                <a:solidFill>
                  <a:srgbClr val="92D050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sz="1600" dirty="0" smtClean="0"/>
                    <a:t>May</a:t>
                  </a:r>
                  <a:endParaRPr lang="en-GB" sz="1600" dirty="0"/>
                </a:p>
              </p:txBody>
            </p:sp>
            <p:sp>
              <p:nvSpPr>
                <p:cNvPr id="13" name="Rounded Rectangle 12"/>
                <p:cNvSpPr/>
                <p:nvPr/>
              </p:nvSpPr>
              <p:spPr>
                <a:xfrm>
                  <a:off x="6142180" y="2824529"/>
                  <a:ext cx="720439" cy="251301"/>
                </a:xfrm>
                <a:prstGeom prst="roundRect">
                  <a:avLst/>
                </a:prstGeom>
                <a:solidFill>
                  <a:srgbClr val="92D050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sz="1600" dirty="0" smtClean="0"/>
                    <a:t>Apr</a:t>
                  </a:r>
                  <a:endParaRPr lang="en-GB" dirty="0"/>
                </a:p>
              </p:txBody>
            </p:sp>
            <p:sp>
              <p:nvSpPr>
                <p:cNvPr id="14" name="Rounded Rectangle 13"/>
                <p:cNvSpPr/>
                <p:nvPr/>
              </p:nvSpPr>
              <p:spPr>
                <a:xfrm>
                  <a:off x="5440237" y="2824529"/>
                  <a:ext cx="720439" cy="251301"/>
                </a:xfrm>
                <a:prstGeom prst="roundRect">
                  <a:avLst/>
                </a:prstGeom>
                <a:solidFill>
                  <a:srgbClr val="92D050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sz="1600" dirty="0" smtClean="0"/>
                    <a:t>Mar</a:t>
                  </a:r>
                  <a:endParaRPr lang="en-GB" sz="1600" dirty="0"/>
                </a:p>
              </p:txBody>
            </p:sp>
            <p:sp>
              <p:nvSpPr>
                <p:cNvPr id="15" name="Rounded Rectangle 14"/>
                <p:cNvSpPr/>
                <p:nvPr/>
              </p:nvSpPr>
              <p:spPr>
                <a:xfrm>
                  <a:off x="4719798" y="2824529"/>
                  <a:ext cx="720439" cy="251301"/>
                </a:xfrm>
                <a:prstGeom prst="roundRect">
                  <a:avLst/>
                </a:prstGeom>
                <a:solidFill>
                  <a:srgbClr val="92D050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sz="1600" dirty="0" smtClean="0"/>
                    <a:t>Feb</a:t>
                  </a:r>
                  <a:endParaRPr lang="en-GB" dirty="0"/>
                </a:p>
              </p:txBody>
            </p:sp>
            <p:sp>
              <p:nvSpPr>
                <p:cNvPr id="16" name="Rounded Rectangle 15"/>
                <p:cNvSpPr/>
                <p:nvPr/>
              </p:nvSpPr>
              <p:spPr>
                <a:xfrm>
                  <a:off x="1117603" y="2824529"/>
                  <a:ext cx="720439" cy="251301"/>
                </a:xfrm>
                <a:prstGeom prst="roundRect">
                  <a:avLst/>
                </a:prstGeom>
                <a:solidFill>
                  <a:srgbClr val="92D050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sz="1600" dirty="0" smtClean="0"/>
                    <a:t>Sep</a:t>
                  </a:r>
                  <a:endParaRPr lang="en-GB" dirty="0"/>
                </a:p>
              </p:txBody>
            </p:sp>
            <p:sp>
              <p:nvSpPr>
                <p:cNvPr id="17" name="Rounded Rectangle 16"/>
                <p:cNvSpPr/>
                <p:nvPr/>
              </p:nvSpPr>
              <p:spPr>
                <a:xfrm>
                  <a:off x="397164" y="2824529"/>
                  <a:ext cx="720439" cy="251301"/>
                </a:xfrm>
                <a:prstGeom prst="roundRect">
                  <a:avLst/>
                </a:prstGeom>
                <a:solidFill>
                  <a:srgbClr val="92D050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sz="1600" dirty="0" smtClean="0"/>
                    <a:t>Aug</a:t>
                  </a:r>
                  <a:endParaRPr lang="en-GB" dirty="0"/>
                </a:p>
              </p:txBody>
            </p:sp>
          </p:grpSp>
          <p:grpSp>
            <p:nvGrpSpPr>
              <p:cNvPr id="18" name="Group 37"/>
              <p:cNvGrpSpPr/>
              <p:nvPr/>
            </p:nvGrpSpPr>
            <p:grpSpPr>
              <a:xfrm>
                <a:off x="397165" y="2325765"/>
                <a:ext cx="8155708" cy="498764"/>
                <a:chOff x="397165" y="2325765"/>
                <a:chExt cx="8155708" cy="498764"/>
              </a:xfrm>
            </p:grpSpPr>
            <p:sp>
              <p:nvSpPr>
                <p:cNvPr id="35" name="Rounded Rectangle 34"/>
                <p:cNvSpPr/>
                <p:nvPr/>
              </p:nvSpPr>
              <p:spPr>
                <a:xfrm>
                  <a:off x="397165" y="2575147"/>
                  <a:ext cx="3602195" cy="249382"/>
                </a:xfrm>
                <a:prstGeom prst="roundRect">
                  <a:avLst/>
                </a:prstGeom>
                <a:solidFill>
                  <a:schemeClr val="accent6">
                    <a:lumMod val="75000"/>
                  </a:schemeClr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dirty="0" smtClean="0"/>
                    <a:t>Semester 1</a:t>
                  </a:r>
                  <a:endParaRPr lang="en-GB" dirty="0"/>
                </a:p>
              </p:txBody>
            </p:sp>
            <p:sp>
              <p:nvSpPr>
                <p:cNvPr id="37" name="Rounded Rectangle 36"/>
                <p:cNvSpPr/>
                <p:nvPr/>
              </p:nvSpPr>
              <p:spPr>
                <a:xfrm>
                  <a:off x="6160676" y="2325765"/>
                  <a:ext cx="2392197" cy="249382"/>
                </a:xfrm>
                <a:prstGeom prst="roundRect">
                  <a:avLst/>
                </a:prstGeom>
                <a:solidFill>
                  <a:schemeClr val="accent6">
                    <a:lumMod val="75000"/>
                  </a:schemeClr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dirty="0" smtClean="0"/>
                    <a:t>Summer</a:t>
                  </a:r>
                  <a:endParaRPr lang="en-GB" dirty="0"/>
                </a:p>
              </p:txBody>
            </p:sp>
            <p:sp>
              <p:nvSpPr>
                <p:cNvPr id="36" name="Rounded Rectangle 35"/>
                <p:cNvSpPr/>
                <p:nvPr/>
              </p:nvSpPr>
              <p:spPr>
                <a:xfrm>
                  <a:off x="3999359" y="2575147"/>
                  <a:ext cx="3426678" cy="249382"/>
                </a:xfrm>
                <a:prstGeom prst="roundRect">
                  <a:avLst/>
                </a:prstGeom>
                <a:solidFill>
                  <a:schemeClr val="accent6">
                    <a:lumMod val="75000"/>
                  </a:schemeClr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dirty="0" smtClean="0"/>
                    <a:t>Semester 2</a:t>
                  </a:r>
                  <a:endParaRPr lang="en-GB" dirty="0"/>
                </a:p>
              </p:txBody>
            </p:sp>
          </p:grpSp>
        </p:grpSp>
        <p:sp>
          <p:nvSpPr>
            <p:cNvPr id="80" name="Rounded Rectangle 79"/>
            <p:cNvSpPr/>
            <p:nvPr/>
          </p:nvSpPr>
          <p:spPr>
            <a:xfrm>
              <a:off x="397165" y="1847211"/>
              <a:ext cx="8155707" cy="303002"/>
            </a:xfrm>
            <a:prstGeom prst="roundRect">
              <a:avLst/>
            </a:prstGeom>
            <a:solidFill>
              <a:srgbClr val="FFFF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smtClean="0">
                  <a:solidFill>
                    <a:schemeClr val="tx1"/>
                  </a:solidFill>
                </a:rPr>
                <a:t>Academic Year</a:t>
              </a:r>
              <a:endParaRPr lang="en-GB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59" name="Group 58"/>
          <p:cNvGrpSpPr/>
          <p:nvPr/>
        </p:nvGrpSpPr>
        <p:grpSpPr>
          <a:xfrm>
            <a:off x="397157" y="3942010"/>
            <a:ext cx="8155713" cy="1774717"/>
            <a:chOff x="397163" y="3759660"/>
            <a:chExt cx="8155713" cy="1774717"/>
          </a:xfrm>
        </p:grpSpPr>
        <p:grpSp>
          <p:nvGrpSpPr>
            <p:cNvPr id="50" name="Group 53"/>
            <p:cNvGrpSpPr/>
            <p:nvPr/>
          </p:nvGrpSpPr>
          <p:grpSpPr>
            <a:xfrm>
              <a:off x="397167" y="3759660"/>
              <a:ext cx="8155709" cy="1774717"/>
              <a:chOff x="397164" y="1714378"/>
              <a:chExt cx="8155709" cy="1361452"/>
            </a:xfrm>
          </p:grpSpPr>
          <p:grpSp>
            <p:nvGrpSpPr>
              <p:cNvPr id="51" name="Group 38"/>
              <p:cNvGrpSpPr/>
              <p:nvPr/>
            </p:nvGrpSpPr>
            <p:grpSpPr>
              <a:xfrm>
                <a:off x="397164" y="1714378"/>
                <a:ext cx="8155709" cy="1361452"/>
                <a:chOff x="397164" y="1714378"/>
                <a:chExt cx="8155709" cy="1361452"/>
              </a:xfrm>
            </p:grpSpPr>
            <p:sp>
              <p:nvSpPr>
                <p:cNvPr id="56" name="Rounded Rectangle 55"/>
                <p:cNvSpPr/>
                <p:nvPr/>
              </p:nvSpPr>
              <p:spPr>
                <a:xfrm>
                  <a:off x="397164" y="1714378"/>
                  <a:ext cx="8155704" cy="1361450"/>
                </a:xfrm>
                <a:prstGeom prst="roundRect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t"/>
                <a:lstStyle/>
                <a:p>
                  <a:pPr algn="ctr"/>
                  <a:endParaRPr lang="en-GB" sz="2000" dirty="0"/>
                </a:p>
              </p:txBody>
            </p:sp>
            <p:sp>
              <p:nvSpPr>
                <p:cNvPr id="57" name="Rounded Rectangle 56"/>
                <p:cNvSpPr/>
                <p:nvPr/>
              </p:nvSpPr>
              <p:spPr>
                <a:xfrm>
                  <a:off x="1838042" y="2824529"/>
                  <a:ext cx="720439" cy="251301"/>
                </a:xfrm>
                <a:prstGeom prst="roundRect">
                  <a:avLst/>
                </a:prstGeom>
                <a:solidFill>
                  <a:srgbClr val="92D050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sz="1600" dirty="0" smtClean="0"/>
                    <a:t>Oct</a:t>
                  </a:r>
                  <a:endParaRPr lang="en-GB" dirty="0"/>
                </a:p>
              </p:txBody>
            </p:sp>
            <p:sp>
              <p:nvSpPr>
                <p:cNvPr id="76" name="Rounded Rectangle 75"/>
                <p:cNvSpPr/>
                <p:nvPr/>
              </p:nvSpPr>
              <p:spPr>
                <a:xfrm>
                  <a:off x="3999359" y="2824529"/>
                  <a:ext cx="720439" cy="251301"/>
                </a:xfrm>
                <a:prstGeom prst="roundRect">
                  <a:avLst/>
                </a:prstGeom>
                <a:solidFill>
                  <a:srgbClr val="92D050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dirty="0" smtClean="0"/>
                    <a:t>Jan</a:t>
                  </a:r>
                  <a:endParaRPr lang="en-GB" dirty="0"/>
                </a:p>
              </p:txBody>
            </p:sp>
            <p:sp>
              <p:nvSpPr>
                <p:cNvPr id="81" name="Rounded Rectangle 80"/>
                <p:cNvSpPr/>
                <p:nvPr/>
              </p:nvSpPr>
              <p:spPr>
                <a:xfrm>
                  <a:off x="2558481" y="2824529"/>
                  <a:ext cx="720439" cy="251301"/>
                </a:xfrm>
                <a:prstGeom prst="roundRect">
                  <a:avLst/>
                </a:prstGeom>
                <a:solidFill>
                  <a:srgbClr val="92D050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sz="1600" dirty="0" smtClean="0"/>
                    <a:t>Nov</a:t>
                  </a:r>
                  <a:endParaRPr lang="en-GB" dirty="0"/>
                </a:p>
              </p:txBody>
            </p:sp>
            <p:sp>
              <p:nvSpPr>
                <p:cNvPr id="82" name="Rounded Rectangle 81"/>
                <p:cNvSpPr/>
                <p:nvPr/>
              </p:nvSpPr>
              <p:spPr>
                <a:xfrm>
                  <a:off x="3278920" y="2824529"/>
                  <a:ext cx="720439" cy="251301"/>
                </a:xfrm>
                <a:prstGeom prst="roundRect">
                  <a:avLst/>
                </a:prstGeom>
                <a:solidFill>
                  <a:srgbClr val="92D050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sz="1600" dirty="0" smtClean="0"/>
                    <a:t>Dec</a:t>
                  </a:r>
                  <a:endParaRPr lang="en-GB" dirty="0"/>
                </a:p>
              </p:txBody>
            </p:sp>
            <p:sp>
              <p:nvSpPr>
                <p:cNvPr id="83" name="Rounded Rectangle 82"/>
                <p:cNvSpPr/>
                <p:nvPr/>
              </p:nvSpPr>
              <p:spPr>
                <a:xfrm>
                  <a:off x="7832434" y="2824529"/>
                  <a:ext cx="720439" cy="251301"/>
                </a:xfrm>
                <a:prstGeom prst="roundRect">
                  <a:avLst/>
                </a:prstGeom>
                <a:solidFill>
                  <a:srgbClr val="92D050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sz="1600" dirty="0" smtClean="0"/>
                    <a:t>Jul</a:t>
                  </a:r>
                  <a:endParaRPr lang="en-GB" dirty="0"/>
                </a:p>
              </p:txBody>
            </p:sp>
            <p:sp>
              <p:nvSpPr>
                <p:cNvPr id="84" name="Rounded Rectangle 83"/>
                <p:cNvSpPr/>
                <p:nvPr/>
              </p:nvSpPr>
              <p:spPr>
                <a:xfrm>
                  <a:off x="7269016" y="2824529"/>
                  <a:ext cx="720439" cy="251301"/>
                </a:xfrm>
                <a:prstGeom prst="roundRect">
                  <a:avLst/>
                </a:prstGeom>
                <a:solidFill>
                  <a:srgbClr val="92D050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sz="1600" dirty="0" smtClean="0"/>
                    <a:t>Jun</a:t>
                  </a:r>
                  <a:endParaRPr lang="en-GB" dirty="0"/>
                </a:p>
              </p:txBody>
            </p:sp>
            <p:sp>
              <p:nvSpPr>
                <p:cNvPr id="85" name="Rounded Rectangle 84"/>
                <p:cNvSpPr/>
                <p:nvPr/>
              </p:nvSpPr>
              <p:spPr>
                <a:xfrm>
                  <a:off x="6705598" y="2824529"/>
                  <a:ext cx="720439" cy="251301"/>
                </a:xfrm>
                <a:prstGeom prst="roundRect">
                  <a:avLst/>
                </a:prstGeom>
                <a:solidFill>
                  <a:srgbClr val="92D050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sz="1600" dirty="0" smtClean="0"/>
                    <a:t>May</a:t>
                  </a:r>
                  <a:endParaRPr lang="en-GB" sz="1600" dirty="0"/>
                </a:p>
              </p:txBody>
            </p:sp>
            <p:sp>
              <p:nvSpPr>
                <p:cNvPr id="86" name="Rounded Rectangle 85"/>
                <p:cNvSpPr/>
                <p:nvPr/>
              </p:nvSpPr>
              <p:spPr>
                <a:xfrm>
                  <a:off x="6142180" y="2824529"/>
                  <a:ext cx="720439" cy="251301"/>
                </a:xfrm>
                <a:prstGeom prst="roundRect">
                  <a:avLst/>
                </a:prstGeom>
                <a:solidFill>
                  <a:srgbClr val="92D050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sz="1600" dirty="0" smtClean="0"/>
                    <a:t>Apr</a:t>
                  </a:r>
                  <a:endParaRPr lang="en-GB" dirty="0"/>
                </a:p>
              </p:txBody>
            </p:sp>
            <p:sp>
              <p:nvSpPr>
                <p:cNvPr id="87" name="Rounded Rectangle 86"/>
                <p:cNvSpPr/>
                <p:nvPr/>
              </p:nvSpPr>
              <p:spPr>
                <a:xfrm>
                  <a:off x="5440237" y="2824529"/>
                  <a:ext cx="720439" cy="251301"/>
                </a:xfrm>
                <a:prstGeom prst="roundRect">
                  <a:avLst/>
                </a:prstGeom>
                <a:solidFill>
                  <a:srgbClr val="92D050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sz="1600" dirty="0" smtClean="0"/>
                    <a:t>Mar</a:t>
                  </a:r>
                  <a:endParaRPr lang="en-GB" sz="1600" dirty="0"/>
                </a:p>
              </p:txBody>
            </p:sp>
            <p:sp>
              <p:nvSpPr>
                <p:cNvPr id="88" name="Rounded Rectangle 87"/>
                <p:cNvSpPr/>
                <p:nvPr/>
              </p:nvSpPr>
              <p:spPr>
                <a:xfrm>
                  <a:off x="4719798" y="2824529"/>
                  <a:ext cx="720439" cy="251301"/>
                </a:xfrm>
                <a:prstGeom prst="roundRect">
                  <a:avLst/>
                </a:prstGeom>
                <a:solidFill>
                  <a:srgbClr val="92D050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sz="1600" dirty="0" smtClean="0"/>
                    <a:t>Feb</a:t>
                  </a:r>
                  <a:endParaRPr lang="en-GB" dirty="0"/>
                </a:p>
              </p:txBody>
            </p:sp>
            <p:sp>
              <p:nvSpPr>
                <p:cNvPr id="89" name="Rounded Rectangle 88"/>
                <p:cNvSpPr/>
                <p:nvPr/>
              </p:nvSpPr>
              <p:spPr>
                <a:xfrm>
                  <a:off x="1117603" y="2824529"/>
                  <a:ext cx="720439" cy="251301"/>
                </a:xfrm>
                <a:prstGeom prst="roundRect">
                  <a:avLst/>
                </a:prstGeom>
                <a:solidFill>
                  <a:srgbClr val="92D050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sz="1600" dirty="0" smtClean="0"/>
                    <a:t>Sep</a:t>
                  </a:r>
                  <a:endParaRPr lang="en-GB" dirty="0"/>
                </a:p>
              </p:txBody>
            </p:sp>
            <p:sp>
              <p:nvSpPr>
                <p:cNvPr id="90" name="Rounded Rectangle 89"/>
                <p:cNvSpPr/>
                <p:nvPr/>
              </p:nvSpPr>
              <p:spPr>
                <a:xfrm>
                  <a:off x="397164" y="2824529"/>
                  <a:ext cx="720439" cy="251301"/>
                </a:xfrm>
                <a:prstGeom prst="roundRect">
                  <a:avLst/>
                </a:prstGeom>
                <a:solidFill>
                  <a:srgbClr val="92D050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sz="1600" dirty="0" smtClean="0"/>
                    <a:t>Aug</a:t>
                  </a:r>
                  <a:endParaRPr lang="en-GB" dirty="0"/>
                </a:p>
              </p:txBody>
            </p:sp>
          </p:grpSp>
          <p:grpSp>
            <p:nvGrpSpPr>
              <p:cNvPr id="52" name="Group 37"/>
              <p:cNvGrpSpPr/>
              <p:nvPr/>
            </p:nvGrpSpPr>
            <p:grpSpPr>
              <a:xfrm>
                <a:off x="397165" y="1849000"/>
                <a:ext cx="8067945" cy="510641"/>
                <a:chOff x="397165" y="1849000"/>
                <a:chExt cx="8067945" cy="510641"/>
              </a:xfrm>
            </p:grpSpPr>
            <p:sp>
              <p:nvSpPr>
                <p:cNvPr id="53" name="Rounded Rectangle 52"/>
                <p:cNvSpPr/>
                <p:nvPr/>
              </p:nvSpPr>
              <p:spPr>
                <a:xfrm>
                  <a:off x="397165" y="2100782"/>
                  <a:ext cx="3602195" cy="258859"/>
                </a:xfrm>
                <a:prstGeom prst="roundRect">
                  <a:avLst/>
                </a:prstGeom>
                <a:solidFill>
                  <a:schemeClr val="accent6">
                    <a:lumMod val="75000"/>
                  </a:schemeClr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dirty="0" smtClean="0"/>
                    <a:t>Semester 1</a:t>
                  </a:r>
                  <a:endParaRPr lang="en-GB" dirty="0"/>
                </a:p>
              </p:txBody>
            </p:sp>
            <p:sp>
              <p:nvSpPr>
                <p:cNvPr id="54" name="Rounded Rectangle 53"/>
                <p:cNvSpPr/>
                <p:nvPr/>
              </p:nvSpPr>
              <p:spPr>
                <a:xfrm>
                  <a:off x="6072913" y="1849000"/>
                  <a:ext cx="2392197" cy="251781"/>
                </a:xfrm>
                <a:prstGeom prst="roundRect">
                  <a:avLst/>
                </a:prstGeom>
                <a:solidFill>
                  <a:schemeClr val="accent6">
                    <a:lumMod val="75000"/>
                  </a:schemeClr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dirty="0" smtClean="0"/>
                    <a:t>Summer</a:t>
                  </a:r>
                  <a:endParaRPr lang="en-GB" dirty="0"/>
                </a:p>
              </p:txBody>
            </p:sp>
            <p:sp>
              <p:nvSpPr>
                <p:cNvPr id="55" name="Rounded Rectangle 54"/>
                <p:cNvSpPr/>
                <p:nvPr/>
              </p:nvSpPr>
              <p:spPr>
                <a:xfrm>
                  <a:off x="3999359" y="2100782"/>
                  <a:ext cx="3426678" cy="258859"/>
                </a:xfrm>
                <a:prstGeom prst="roundRect">
                  <a:avLst/>
                </a:prstGeom>
                <a:solidFill>
                  <a:schemeClr val="accent6">
                    <a:lumMod val="75000"/>
                  </a:schemeClr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dirty="0" smtClean="0"/>
                    <a:t>Semester 2</a:t>
                  </a:r>
                  <a:endParaRPr lang="en-GB" dirty="0"/>
                </a:p>
              </p:txBody>
            </p:sp>
          </p:grpSp>
        </p:grpSp>
        <p:sp>
          <p:nvSpPr>
            <p:cNvPr id="91" name="Rounded Rectangle 90"/>
            <p:cNvSpPr/>
            <p:nvPr/>
          </p:nvSpPr>
          <p:spPr>
            <a:xfrm>
              <a:off x="397163" y="4600792"/>
              <a:ext cx="8155707" cy="303002"/>
            </a:xfrm>
            <a:prstGeom prst="roundRect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smtClean="0">
                  <a:solidFill>
                    <a:schemeClr val="bg1"/>
                  </a:solidFill>
                </a:rPr>
                <a:t>Year Long</a:t>
              </a:r>
              <a:endParaRPr lang="en-GB" dirty="0">
                <a:solidFill>
                  <a:schemeClr val="bg1"/>
                </a:solidFill>
              </a:endParaRPr>
            </a:p>
          </p:txBody>
        </p:sp>
        <p:sp>
          <p:nvSpPr>
            <p:cNvPr id="93" name="Rounded Rectangle 92"/>
            <p:cNvSpPr/>
            <p:nvPr/>
          </p:nvSpPr>
          <p:spPr>
            <a:xfrm>
              <a:off x="397163" y="4903794"/>
              <a:ext cx="8155707" cy="303002"/>
            </a:xfrm>
            <a:prstGeom prst="roundRect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smtClean="0">
                  <a:solidFill>
                    <a:schemeClr val="bg1"/>
                  </a:solidFill>
                </a:rPr>
                <a:t>2 Yr Long</a:t>
              </a:r>
              <a:endParaRPr lang="en-GB" dirty="0">
                <a:solidFill>
                  <a:schemeClr val="bg1"/>
                </a:solidFill>
              </a:endParaRPr>
            </a:p>
          </p:txBody>
        </p:sp>
      </p:grpSp>
      <p:sp>
        <p:nvSpPr>
          <p:cNvPr id="95" name="Rectangle 94"/>
          <p:cNvSpPr/>
          <p:nvPr/>
        </p:nvSpPr>
        <p:spPr>
          <a:xfrm>
            <a:off x="503727" y="5994400"/>
            <a:ext cx="609599" cy="323273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6" name="Rectangle 95"/>
          <p:cNvSpPr/>
          <p:nvPr/>
        </p:nvSpPr>
        <p:spPr>
          <a:xfrm>
            <a:off x="4618194" y="5994400"/>
            <a:ext cx="609599" cy="323273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7" name="TextBox 96"/>
          <p:cNvSpPr txBox="1"/>
          <p:nvPr/>
        </p:nvSpPr>
        <p:spPr>
          <a:xfrm>
            <a:off x="1320799" y="5994400"/>
            <a:ext cx="24064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Calendars</a:t>
            </a:r>
            <a:endParaRPr lang="en-GB" dirty="0"/>
          </a:p>
        </p:txBody>
      </p:sp>
      <p:sp>
        <p:nvSpPr>
          <p:cNvPr id="98" name="TextBox 97"/>
          <p:cNvSpPr txBox="1"/>
          <p:nvPr/>
        </p:nvSpPr>
        <p:spPr>
          <a:xfrm>
            <a:off x="5426015" y="5962134"/>
            <a:ext cx="24064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Sessions</a:t>
            </a:r>
            <a:endParaRPr lang="en-GB" dirty="0"/>
          </a:p>
        </p:txBody>
      </p:sp>
      <p:sp>
        <p:nvSpPr>
          <p:cNvPr id="60" name="Rounded Rectangle 59"/>
          <p:cNvSpPr/>
          <p:nvPr/>
        </p:nvSpPr>
        <p:spPr>
          <a:xfrm>
            <a:off x="397157" y="3814495"/>
            <a:ext cx="8155707" cy="303002"/>
          </a:xfrm>
          <a:prstGeom prst="roundRect">
            <a:avLst>
              <a:gd name="adj" fmla="val 38005"/>
            </a:avLst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Academic Year</a:t>
            </a:r>
            <a:endParaRPr lang="en-GB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3" descr="slide 281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890" y="6164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"/>
          <p:cNvSpPr/>
          <p:nvPr/>
        </p:nvSpPr>
        <p:spPr>
          <a:xfrm>
            <a:off x="865080" y="449759"/>
            <a:ext cx="6898042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4400" b="1" dirty="0" smtClean="0">
                <a:solidFill>
                  <a:srgbClr val="92D050"/>
                </a:solidFill>
              </a:rPr>
              <a:t>Programme and Courses</a:t>
            </a:r>
            <a:endParaRPr lang="en-GB" sz="4000" b="1" dirty="0" smtClean="0">
              <a:solidFill>
                <a:srgbClr val="92D050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267855" y="2244436"/>
            <a:ext cx="1810327" cy="92363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Module Catalogue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397164" y="1579418"/>
            <a:ext cx="15517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002060"/>
                </a:solidFill>
              </a:rPr>
              <a:t>New Module </a:t>
            </a:r>
            <a:endParaRPr lang="en-GB" dirty="0">
              <a:solidFill>
                <a:srgbClr val="002060"/>
              </a:solidFill>
            </a:endParaRPr>
          </a:p>
        </p:txBody>
      </p:sp>
      <p:sp>
        <p:nvSpPr>
          <p:cNvPr id="7" name="Down Arrow 6"/>
          <p:cNvSpPr/>
          <p:nvPr/>
        </p:nvSpPr>
        <p:spPr>
          <a:xfrm>
            <a:off x="992909" y="1948750"/>
            <a:ext cx="452582" cy="295686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ounded Rectangle 7"/>
          <p:cNvSpPr/>
          <p:nvPr/>
        </p:nvSpPr>
        <p:spPr>
          <a:xfrm>
            <a:off x="267855" y="4294787"/>
            <a:ext cx="1810327" cy="923636"/>
          </a:xfrm>
          <a:prstGeom prst="roundRect">
            <a:avLst/>
          </a:prstGeom>
          <a:solidFill>
            <a:schemeClr val="accent4">
              <a:lumMod val="75000"/>
            </a:schemeClr>
          </a:solidFill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Product Catalogue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397164" y="5514109"/>
            <a:ext cx="15517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002060"/>
                </a:solidFill>
              </a:rPr>
              <a:t>New Programme/Plan</a:t>
            </a:r>
            <a:endParaRPr lang="en-GB" dirty="0">
              <a:solidFill>
                <a:srgbClr val="002060"/>
              </a:solidFill>
            </a:endParaRPr>
          </a:p>
        </p:txBody>
      </p:sp>
      <p:sp>
        <p:nvSpPr>
          <p:cNvPr id="10" name="Down Arrow 9"/>
          <p:cNvSpPr/>
          <p:nvPr/>
        </p:nvSpPr>
        <p:spPr>
          <a:xfrm rot="10800000">
            <a:off x="919018" y="5218423"/>
            <a:ext cx="452582" cy="295686"/>
          </a:xfrm>
          <a:prstGeom prst="downArrow">
            <a:avLst/>
          </a:prstGeom>
          <a:solidFill>
            <a:schemeClr val="accent4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Bent Arrow 10"/>
          <p:cNvSpPr/>
          <p:nvPr/>
        </p:nvSpPr>
        <p:spPr>
          <a:xfrm>
            <a:off x="1110672" y="3897624"/>
            <a:ext cx="1715656" cy="397163"/>
          </a:xfrm>
          <a:prstGeom prst="bentArrow">
            <a:avLst/>
          </a:prstGeom>
          <a:solidFill>
            <a:schemeClr val="accent4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2" name="Bent Arrow 11"/>
          <p:cNvSpPr/>
          <p:nvPr/>
        </p:nvSpPr>
        <p:spPr>
          <a:xfrm flipV="1">
            <a:off x="1110672" y="3168070"/>
            <a:ext cx="1715656" cy="397163"/>
          </a:xfrm>
          <a:prstGeom prst="ben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46547" y="3565233"/>
            <a:ext cx="2179781" cy="33855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solidFill>
                  <a:srgbClr val="002060"/>
                </a:solidFill>
              </a:rPr>
              <a:t>Validated &amp; Approved</a:t>
            </a:r>
            <a:endParaRPr lang="en-GB" sz="1600" dirty="0">
              <a:solidFill>
                <a:srgbClr val="002060"/>
              </a:solidFill>
            </a:endParaRPr>
          </a:p>
        </p:txBody>
      </p:sp>
      <p:grpSp>
        <p:nvGrpSpPr>
          <p:cNvPr id="17" name="Group 16"/>
          <p:cNvGrpSpPr/>
          <p:nvPr/>
        </p:nvGrpSpPr>
        <p:grpSpPr>
          <a:xfrm>
            <a:off x="4525816" y="1219200"/>
            <a:ext cx="1551708" cy="5070671"/>
            <a:chOff x="2715492" y="1302419"/>
            <a:chExt cx="1551708" cy="5070671"/>
          </a:xfrm>
        </p:grpSpPr>
        <p:sp>
          <p:nvSpPr>
            <p:cNvPr id="15" name="Rounded Rectangle 14"/>
            <p:cNvSpPr/>
            <p:nvPr/>
          </p:nvSpPr>
          <p:spPr>
            <a:xfrm>
              <a:off x="2854036" y="1948749"/>
              <a:ext cx="1413164" cy="4424341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Programme</a:t>
              </a:r>
            </a:p>
            <a:p>
              <a:pPr algn="ctr"/>
              <a:r>
                <a:rPr lang="en-GB" dirty="0" smtClean="0"/>
                <a:t>Plan</a:t>
              </a:r>
              <a:endParaRPr lang="en-GB" sz="600" dirty="0" smtClean="0"/>
            </a:p>
            <a:p>
              <a:pPr algn="ctr"/>
              <a:r>
                <a:rPr lang="en-GB" dirty="0" smtClean="0"/>
                <a:t>NQF4</a:t>
              </a:r>
            </a:p>
            <a:p>
              <a:pPr algn="ctr"/>
              <a:r>
                <a:rPr lang="en-GB" sz="1000" dirty="0" smtClean="0"/>
                <a:t>Course 1 Core</a:t>
              </a:r>
            </a:p>
            <a:p>
              <a:pPr algn="ctr"/>
              <a:r>
                <a:rPr lang="en-GB" sz="1000" dirty="0" smtClean="0"/>
                <a:t>Course 2 Core</a:t>
              </a:r>
            </a:p>
            <a:p>
              <a:pPr algn="ctr"/>
              <a:r>
                <a:rPr lang="en-GB" sz="1000" dirty="0" smtClean="0"/>
                <a:t>Course 3 Core</a:t>
              </a:r>
            </a:p>
            <a:p>
              <a:pPr algn="ctr"/>
              <a:r>
                <a:rPr lang="en-GB" sz="1000" dirty="0" smtClean="0"/>
                <a:t>Course 4 Core</a:t>
              </a:r>
            </a:p>
            <a:p>
              <a:pPr algn="ctr"/>
              <a:r>
                <a:rPr lang="en-GB" sz="1000" dirty="0" smtClean="0"/>
                <a:t>Course 5 Core</a:t>
              </a:r>
            </a:p>
            <a:p>
              <a:pPr algn="ctr"/>
              <a:r>
                <a:rPr lang="en-GB" sz="1000" dirty="0" smtClean="0"/>
                <a:t>Course 6 Core</a:t>
              </a:r>
            </a:p>
            <a:p>
              <a:pPr algn="ctr"/>
              <a:r>
                <a:rPr lang="en-GB" dirty="0" smtClean="0"/>
                <a:t>NQF5</a:t>
              </a:r>
            </a:p>
            <a:p>
              <a:pPr algn="ctr"/>
              <a:r>
                <a:rPr lang="en-GB" sz="1000" dirty="0" smtClean="0"/>
                <a:t>Course 1 Core</a:t>
              </a:r>
            </a:p>
            <a:p>
              <a:pPr algn="ctr"/>
              <a:r>
                <a:rPr lang="en-GB" sz="1000" dirty="0" smtClean="0"/>
                <a:t>Course 2 Core</a:t>
              </a:r>
            </a:p>
            <a:p>
              <a:pPr algn="ctr"/>
              <a:r>
                <a:rPr lang="en-GB" sz="1000" dirty="0" smtClean="0"/>
                <a:t>Course 3 Core</a:t>
              </a:r>
            </a:p>
            <a:p>
              <a:pPr algn="ctr"/>
              <a:r>
                <a:rPr lang="en-GB" sz="1000" dirty="0" smtClean="0"/>
                <a:t>Course 4 Core</a:t>
              </a:r>
            </a:p>
            <a:p>
              <a:pPr algn="ctr"/>
              <a:r>
                <a:rPr lang="en-GB" sz="1000" dirty="0" smtClean="0"/>
                <a:t>Course 5 Option</a:t>
              </a:r>
            </a:p>
            <a:p>
              <a:pPr algn="ctr"/>
              <a:r>
                <a:rPr lang="en-GB" sz="1000" dirty="0" smtClean="0"/>
                <a:t>Course 6 Option</a:t>
              </a:r>
            </a:p>
            <a:p>
              <a:pPr algn="ctr"/>
              <a:r>
                <a:rPr lang="en-GB" dirty="0" smtClean="0"/>
                <a:t>NQF6</a:t>
              </a:r>
            </a:p>
            <a:p>
              <a:pPr algn="ctr"/>
              <a:r>
                <a:rPr lang="en-GB" sz="1000" dirty="0" smtClean="0"/>
                <a:t>Course 1 Core</a:t>
              </a:r>
            </a:p>
            <a:p>
              <a:pPr algn="ctr"/>
              <a:r>
                <a:rPr lang="en-GB" sz="1000" dirty="0" smtClean="0"/>
                <a:t>Course 2 Core</a:t>
              </a:r>
            </a:p>
            <a:p>
              <a:pPr algn="ctr"/>
              <a:r>
                <a:rPr lang="en-GB" sz="1000" dirty="0" smtClean="0"/>
                <a:t>Course 3 Option</a:t>
              </a:r>
            </a:p>
            <a:p>
              <a:pPr algn="ctr"/>
              <a:r>
                <a:rPr lang="en-GB" sz="1000" dirty="0" smtClean="0"/>
                <a:t>Course 4 Option</a:t>
              </a:r>
            </a:p>
            <a:p>
              <a:pPr algn="ctr"/>
              <a:r>
                <a:rPr lang="en-GB" sz="1000" dirty="0" smtClean="0"/>
                <a:t>Course 5 Option</a:t>
              </a:r>
            </a:p>
            <a:p>
              <a:pPr algn="ctr"/>
              <a:r>
                <a:rPr lang="en-GB" sz="1000" dirty="0" smtClean="0"/>
                <a:t>Course 6 Option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2715492" y="1302419"/>
              <a:ext cx="155170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dirty="0" smtClean="0">
                  <a:solidFill>
                    <a:srgbClr val="002060"/>
                  </a:solidFill>
                </a:rPr>
                <a:t>Academic Advisement</a:t>
              </a:r>
              <a:endParaRPr lang="en-GB" dirty="0">
                <a:solidFill>
                  <a:srgbClr val="002060"/>
                </a:solidFill>
              </a:endParaRP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2687784" y="1219200"/>
            <a:ext cx="1551708" cy="5070671"/>
            <a:chOff x="2715492" y="1302419"/>
            <a:chExt cx="1551708" cy="5070671"/>
          </a:xfrm>
        </p:grpSpPr>
        <p:sp>
          <p:nvSpPr>
            <p:cNvPr id="19" name="Rounded Rectangle 18"/>
            <p:cNvSpPr/>
            <p:nvPr/>
          </p:nvSpPr>
          <p:spPr>
            <a:xfrm>
              <a:off x="2854036" y="1948749"/>
              <a:ext cx="1413164" cy="4424341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GB" dirty="0" smtClean="0"/>
                <a:t>Institution</a:t>
              </a:r>
            </a:p>
            <a:p>
              <a:endParaRPr lang="en-GB" dirty="0" smtClean="0"/>
            </a:p>
            <a:p>
              <a:r>
                <a:rPr lang="en-GB" dirty="0" smtClean="0"/>
                <a:t>Programme</a:t>
              </a:r>
            </a:p>
            <a:p>
              <a:endParaRPr lang="en-GB" dirty="0" smtClean="0"/>
            </a:p>
            <a:p>
              <a:r>
                <a:rPr lang="en-GB" dirty="0" smtClean="0"/>
                <a:t>Plan</a:t>
              </a:r>
            </a:p>
            <a:p>
              <a:endParaRPr lang="en-GB" dirty="0" smtClean="0"/>
            </a:p>
            <a:p>
              <a:r>
                <a:rPr lang="en-GB" dirty="0" smtClean="0"/>
                <a:t>Course Catalogue</a:t>
              </a:r>
            </a:p>
            <a:p>
              <a:endParaRPr lang="en-GB" dirty="0" smtClean="0"/>
            </a:p>
            <a:p>
              <a:endParaRPr lang="en-GB" dirty="0" smtClean="0"/>
            </a:p>
            <a:p>
              <a:endParaRPr lang="en-GB" sz="600" dirty="0" smtClean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2715492" y="1302419"/>
              <a:ext cx="155170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dirty="0" smtClean="0">
                  <a:solidFill>
                    <a:srgbClr val="002060"/>
                  </a:solidFill>
                </a:rPr>
                <a:t>Academic Structure</a:t>
              </a:r>
              <a:endParaRPr lang="en-GB" dirty="0">
                <a:solidFill>
                  <a:srgbClr val="002060"/>
                </a:solidFill>
              </a:endParaRPr>
            </a:p>
          </p:txBody>
        </p:sp>
      </p:grpSp>
      <p:sp>
        <p:nvSpPr>
          <p:cNvPr id="21" name="Right Arrow 20"/>
          <p:cNvSpPr/>
          <p:nvPr/>
        </p:nvSpPr>
        <p:spPr>
          <a:xfrm>
            <a:off x="4239492" y="3475851"/>
            <a:ext cx="424868" cy="1271548"/>
          </a:xfrm>
          <a:prstGeom prst="rightArrow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TextBox 21"/>
          <p:cNvSpPr txBox="1"/>
          <p:nvPr/>
        </p:nvSpPr>
        <p:spPr>
          <a:xfrm>
            <a:off x="6613237" y="1394752"/>
            <a:ext cx="15517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002060"/>
                </a:solidFill>
              </a:rPr>
              <a:t>Student Data</a:t>
            </a:r>
            <a:endParaRPr lang="en-GB" dirty="0">
              <a:solidFill>
                <a:srgbClr val="002060"/>
              </a:solidFill>
            </a:endParaRPr>
          </a:p>
        </p:txBody>
      </p:sp>
      <p:sp>
        <p:nvSpPr>
          <p:cNvPr id="23" name="Rounded Rectangle 22"/>
          <p:cNvSpPr/>
          <p:nvPr/>
        </p:nvSpPr>
        <p:spPr>
          <a:xfrm>
            <a:off x="6493164" y="1948749"/>
            <a:ext cx="1810327" cy="1219322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accent6">
                    <a:lumMod val="75000"/>
                  </a:schemeClr>
                </a:solidFill>
              </a:rPr>
              <a:t>Active on </a:t>
            </a:r>
            <a:r>
              <a:rPr lang="en-GB" dirty="0" smtClean="0"/>
              <a:t>Career</a:t>
            </a:r>
          </a:p>
          <a:p>
            <a:pPr algn="ctr"/>
            <a:r>
              <a:rPr lang="en-GB" dirty="0" smtClean="0"/>
              <a:t>Programme</a:t>
            </a:r>
          </a:p>
          <a:p>
            <a:pPr algn="ctr"/>
            <a:r>
              <a:rPr lang="en-GB" dirty="0" smtClean="0"/>
              <a:t>Plan</a:t>
            </a:r>
            <a:endParaRPr lang="en-GB" dirty="0"/>
          </a:p>
        </p:txBody>
      </p:sp>
      <p:sp>
        <p:nvSpPr>
          <p:cNvPr id="24" name="Rounded Rectangle 23"/>
          <p:cNvSpPr/>
          <p:nvPr/>
        </p:nvSpPr>
        <p:spPr>
          <a:xfrm>
            <a:off x="6493164" y="4091708"/>
            <a:ext cx="1810327" cy="92363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accent6">
                    <a:lumMod val="75000"/>
                  </a:schemeClr>
                </a:solidFill>
              </a:rPr>
              <a:t>Enrolled on </a:t>
            </a:r>
            <a:r>
              <a:rPr lang="en-GB" dirty="0" smtClean="0"/>
              <a:t>Classes</a:t>
            </a:r>
            <a:endParaRPr lang="en-GB" dirty="0"/>
          </a:p>
        </p:txBody>
      </p:sp>
      <p:sp>
        <p:nvSpPr>
          <p:cNvPr id="25" name="Rounded Rectangle 24"/>
          <p:cNvSpPr/>
          <p:nvPr/>
        </p:nvSpPr>
        <p:spPr>
          <a:xfrm>
            <a:off x="6493164" y="3168072"/>
            <a:ext cx="1810327" cy="92363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Student Advisement Report</a:t>
            </a:r>
            <a:endParaRPr lang="en-GB" dirty="0"/>
          </a:p>
        </p:txBody>
      </p:sp>
      <p:sp>
        <p:nvSpPr>
          <p:cNvPr id="26" name="Rectangle 25"/>
          <p:cNvSpPr/>
          <p:nvPr/>
        </p:nvSpPr>
        <p:spPr>
          <a:xfrm>
            <a:off x="6289964" y="5218423"/>
            <a:ext cx="2927926" cy="133939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TextBox 26"/>
          <p:cNvSpPr txBox="1"/>
          <p:nvPr/>
        </p:nvSpPr>
        <p:spPr>
          <a:xfrm>
            <a:off x="7213600" y="5357091"/>
            <a:ext cx="1764145" cy="3694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Within SIS</a:t>
            </a:r>
            <a:endParaRPr lang="en-GB" dirty="0"/>
          </a:p>
        </p:txBody>
      </p:sp>
      <p:sp>
        <p:nvSpPr>
          <p:cNvPr id="28" name="TextBox 27"/>
          <p:cNvSpPr txBox="1"/>
          <p:nvPr/>
        </p:nvSpPr>
        <p:spPr>
          <a:xfrm>
            <a:off x="7213600" y="5920417"/>
            <a:ext cx="1764145" cy="3694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Outside SIS</a:t>
            </a:r>
            <a:endParaRPr lang="en-GB" dirty="0"/>
          </a:p>
        </p:txBody>
      </p:sp>
      <p:sp>
        <p:nvSpPr>
          <p:cNvPr id="29" name="Rounded Rectangle 28"/>
          <p:cNvSpPr/>
          <p:nvPr/>
        </p:nvSpPr>
        <p:spPr>
          <a:xfrm>
            <a:off x="6493164" y="5357091"/>
            <a:ext cx="581891" cy="369454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Rounded Rectangle 29"/>
          <p:cNvSpPr/>
          <p:nvPr/>
        </p:nvSpPr>
        <p:spPr>
          <a:xfrm>
            <a:off x="6493164" y="5920417"/>
            <a:ext cx="581891" cy="369454"/>
          </a:xfrm>
          <a:prstGeom prst="roundRect">
            <a:avLst/>
          </a:prstGeom>
          <a:solidFill>
            <a:schemeClr val="accent4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3" descr="slide 281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"/>
          <p:cNvSpPr/>
          <p:nvPr/>
        </p:nvSpPr>
        <p:spPr>
          <a:xfrm>
            <a:off x="1616507" y="292239"/>
            <a:ext cx="5801589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5400" b="1" dirty="0" smtClean="0">
                <a:solidFill>
                  <a:srgbClr val="92D050"/>
                </a:solidFill>
              </a:rPr>
              <a:t>Careers &amp; Levels</a:t>
            </a:r>
            <a:endParaRPr lang="en-GB" sz="4800" b="1" dirty="0" smtClean="0">
              <a:solidFill>
                <a:srgbClr val="92D050"/>
              </a:solidFill>
            </a:endParaRPr>
          </a:p>
        </p:txBody>
      </p:sp>
      <p:grpSp>
        <p:nvGrpSpPr>
          <p:cNvPr id="21" name="Group 20"/>
          <p:cNvGrpSpPr/>
          <p:nvPr/>
        </p:nvGrpSpPr>
        <p:grpSpPr>
          <a:xfrm>
            <a:off x="618836" y="1491344"/>
            <a:ext cx="4405745" cy="4049486"/>
            <a:chOff x="1016000" y="1847273"/>
            <a:chExt cx="4405745" cy="3537527"/>
          </a:xfrm>
        </p:grpSpPr>
        <p:sp>
          <p:nvSpPr>
            <p:cNvPr id="5" name="Rounded Rectangle 4"/>
            <p:cNvSpPr/>
            <p:nvPr/>
          </p:nvSpPr>
          <p:spPr>
            <a:xfrm>
              <a:off x="1016000" y="1847273"/>
              <a:ext cx="4405745" cy="618836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b="1" dirty="0" smtClean="0"/>
                <a:t>Career</a:t>
              </a:r>
              <a:endParaRPr lang="en-GB" sz="2400" b="1" dirty="0"/>
            </a:p>
          </p:txBody>
        </p:sp>
        <p:sp>
          <p:nvSpPr>
            <p:cNvPr id="7" name="Rounded Rectangle 6"/>
            <p:cNvSpPr/>
            <p:nvPr/>
          </p:nvSpPr>
          <p:spPr>
            <a:xfrm>
              <a:off x="1016000" y="3048000"/>
              <a:ext cx="2059709" cy="858982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 smtClean="0"/>
                <a:t>Plan </a:t>
              </a:r>
            </a:p>
            <a:p>
              <a:pPr algn="ctr"/>
              <a:r>
                <a:rPr lang="en-GB" sz="1400" dirty="0" smtClean="0"/>
                <a:t>(Award Aim or </a:t>
              </a:r>
              <a:r>
                <a:rPr lang="en-GB" sz="1400" dirty="0" err="1" smtClean="0"/>
                <a:t>Routeway</a:t>
              </a:r>
              <a:r>
                <a:rPr lang="en-GB" sz="1400" dirty="0" smtClean="0"/>
                <a:t>)</a:t>
              </a:r>
              <a:endParaRPr lang="en-GB" sz="1400" dirty="0"/>
            </a:p>
          </p:txBody>
        </p:sp>
        <p:sp>
          <p:nvSpPr>
            <p:cNvPr id="8" name="Rounded Rectangle 7"/>
            <p:cNvSpPr/>
            <p:nvPr/>
          </p:nvSpPr>
          <p:spPr>
            <a:xfrm>
              <a:off x="1016000" y="2466109"/>
              <a:ext cx="2059709" cy="581891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 smtClean="0"/>
                <a:t>Programme</a:t>
              </a:r>
              <a:endParaRPr lang="en-GB" sz="2400" dirty="0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1016000" y="3906982"/>
              <a:ext cx="4405745" cy="406400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 smtClean="0"/>
                <a:t>Term Activation</a:t>
              </a:r>
              <a:endParaRPr lang="en-GB" sz="2400" dirty="0"/>
            </a:p>
          </p:txBody>
        </p:sp>
        <p:sp>
          <p:nvSpPr>
            <p:cNvPr id="12" name="Rounded Rectangle 11"/>
            <p:cNvSpPr/>
            <p:nvPr/>
          </p:nvSpPr>
          <p:spPr>
            <a:xfrm>
              <a:off x="3362036" y="3048000"/>
              <a:ext cx="2059709" cy="858982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 smtClean="0"/>
                <a:t>Plan </a:t>
              </a:r>
            </a:p>
            <a:p>
              <a:pPr algn="ctr"/>
              <a:r>
                <a:rPr lang="en-GB" sz="1400" dirty="0" smtClean="0"/>
                <a:t>(Award Aim or </a:t>
              </a:r>
              <a:r>
                <a:rPr lang="en-GB" sz="1400" dirty="0" err="1" smtClean="0"/>
                <a:t>Routeway</a:t>
              </a:r>
              <a:r>
                <a:rPr lang="en-GB" sz="1400" dirty="0" smtClean="0"/>
                <a:t>)</a:t>
              </a:r>
              <a:endParaRPr lang="en-GB" sz="1400" dirty="0"/>
            </a:p>
          </p:txBody>
        </p:sp>
        <p:sp>
          <p:nvSpPr>
            <p:cNvPr id="13" name="Rounded Rectangle 12"/>
            <p:cNvSpPr/>
            <p:nvPr/>
          </p:nvSpPr>
          <p:spPr>
            <a:xfrm>
              <a:off x="3362036" y="2466109"/>
              <a:ext cx="2059709" cy="581891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 smtClean="0"/>
                <a:t>Programme</a:t>
              </a:r>
              <a:endParaRPr lang="en-GB" sz="2400" dirty="0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1016000" y="4313382"/>
              <a:ext cx="4405745" cy="406400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b="1" dirty="0" smtClean="0">
                  <a:solidFill>
                    <a:sysClr val="windowText" lastClr="000000"/>
                  </a:solidFill>
                </a:rPr>
                <a:t>Level</a:t>
              </a:r>
              <a:endParaRPr lang="en-GB" sz="2400" b="1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1016000" y="4719781"/>
              <a:ext cx="4405745" cy="332509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000" dirty="0" smtClean="0">
                  <a:solidFill>
                    <a:sysClr val="windowText" lastClr="000000"/>
                  </a:solidFill>
                </a:rPr>
                <a:t>Modules</a:t>
              </a:r>
              <a:endParaRPr lang="en-GB" sz="16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1016000" y="5052290"/>
              <a:ext cx="4405745" cy="332510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000" dirty="0" smtClean="0">
                  <a:solidFill>
                    <a:sysClr val="windowText" lastClr="000000"/>
                  </a:solidFill>
                </a:rPr>
                <a:t>Fees</a:t>
              </a:r>
              <a:endParaRPr lang="en-GB" sz="1600" dirty="0">
                <a:solidFill>
                  <a:sysClr val="windowText" lastClr="000000"/>
                </a:solidFill>
              </a:endParaRPr>
            </a:p>
          </p:txBody>
        </p:sp>
      </p:grpSp>
      <p:sp>
        <p:nvSpPr>
          <p:cNvPr id="22" name="TextBox 21"/>
          <p:cNvSpPr txBox="1"/>
          <p:nvPr/>
        </p:nvSpPr>
        <p:spPr>
          <a:xfrm>
            <a:off x="5541738" y="1617759"/>
            <a:ext cx="2752436" cy="22313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>
                <a:solidFill>
                  <a:srgbClr val="002060"/>
                </a:solidFill>
              </a:rPr>
              <a:t>Careers:</a:t>
            </a:r>
          </a:p>
          <a:p>
            <a:endParaRPr lang="en-GB" sz="1100" dirty="0" smtClean="0">
              <a:solidFill>
                <a:srgbClr val="002060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GB" dirty="0" smtClean="0">
                <a:solidFill>
                  <a:srgbClr val="002060"/>
                </a:solidFill>
              </a:rPr>
              <a:t> Undergraduate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>
                <a:solidFill>
                  <a:srgbClr val="002060"/>
                </a:solidFill>
              </a:rPr>
              <a:t> Postgraduate Taught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>
                <a:solidFill>
                  <a:srgbClr val="002060"/>
                </a:solidFill>
              </a:rPr>
              <a:t> Postgraduate Research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>
                <a:solidFill>
                  <a:srgbClr val="002060"/>
                </a:solidFill>
              </a:rPr>
              <a:t> Undergrad Non UMF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>
                <a:solidFill>
                  <a:srgbClr val="002060"/>
                </a:solidFill>
              </a:rPr>
              <a:t> </a:t>
            </a:r>
            <a:r>
              <a:rPr lang="en-GB" dirty="0" err="1" smtClean="0">
                <a:solidFill>
                  <a:srgbClr val="002060"/>
                </a:solidFill>
              </a:rPr>
              <a:t>Postgrad</a:t>
            </a:r>
            <a:r>
              <a:rPr lang="en-GB" dirty="0" smtClean="0">
                <a:solidFill>
                  <a:srgbClr val="002060"/>
                </a:solidFill>
              </a:rPr>
              <a:t> Non UMF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>
                <a:solidFill>
                  <a:srgbClr val="002060"/>
                </a:solidFill>
              </a:rPr>
              <a:t> </a:t>
            </a:r>
            <a:r>
              <a:rPr lang="en-GB" dirty="0" err="1" smtClean="0">
                <a:solidFill>
                  <a:srgbClr val="002060"/>
                </a:solidFill>
              </a:rPr>
              <a:t>WoW</a:t>
            </a:r>
            <a:endParaRPr lang="en-GB" dirty="0" smtClean="0">
              <a:solidFill>
                <a:srgbClr val="00206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541738" y="4314354"/>
            <a:ext cx="2752436" cy="22313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>
                <a:solidFill>
                  <a:srgbClr val="002060"/>
                </a:solidFill>
              </a:rPr>
              <a:t>Academic Levels:</a:t>
            </a:r>
          </a:p>
          <a:p>
            <a:endParaRPr lang="en-GB" sz="1100" dirty="0" smtClean="0">
              <a:solidFill>
                <a:srgbClr val="002060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GB" dirty="0" smtClean="0">
                <a:solidFill>
                  <a:srgbClr val="002060"/>
                </a:solidFill>
              </a:rPr>
              <a:t> NQF3 - Foundation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>
                <a:solidFill>
                  <a:srgbClr val="002060"/>
                </a:solidFill>
              </a:rPr>
              <a:t> NQF4 – Level 1 UG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>
                <a:solidFill>
                  <a:srgbClr val="002060"/>
                </a:solidFill>
              </a:rPr>
              <a:t> NQF5 – Level 2 UG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>
                <a:solidFill>
                  <a:srgbClr val="002060"/>
                </a:solidFill>
              </a:rPr>
              <a:t> NQF6 – Level 3 UG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>
                <a:solidFill>
                  <a:srgbClr val="002060"/>
                </a:solidFill>
              </a:rPr>
              <a:t> NQF7 – Level M PGT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>
                <a:solidFill>
                  <a:srgbClr val="002060"/>
                </a:solidFill>
              </a:rPr>
              <a:t> NQF8 - PGR</a:t>
            </a:r>
          </a:p>
        </p:txBody>
      </p:sp>
      <p:sp>
        <p:nvSpPr>
          <p:cNvPr id="16" name="Right Arrow 15"/>
          <p:cNvSpPr/>
          <p:nvPr/>
        </p:nvSpPr>
        <p:spPr>
          <a:xfrm>
            <a:off x="4550229" y="1617759"/>
            <a:ext cx="991509" cy="446314"/>
          </a:xfrm>
          <a:prstGeom prst="rightArrow">
            <a:avLst/>
          </a:prstGeom>
          <a:solidFill>
            <a:schemeClr val="accent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ight Arrow 17"/>
          <p:cNvSpPr/>
          <p:nvPr/>
        </p:nvSpPr>
        <p:spPr>
          <a:xfrm>
            <a:off x="4550229" y="4314354"/>
            <a:ext cx="991509" cy="446314"/>
          </a:xfrm>
          <a:prstGeom prst="rightArrow">
            <a:avLst/>
          </a:prstGeom>
          <a:solidFill>
            <a:schemeClr val="accent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1E19DE8683BDB4FB5018AC0F7F93813" ma:contentTypeVersion="0" ma:contentTypeDescription="Create a new document." ma:contentTypeScope="" ma:versionID="0c77f5cccd7fb06f367d708184ccf49b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CEE8E9CF-4772-48FC-9DE7-35ECF44DB8D9}">
  <ds:schemaRefs>
    <ds:schemaRef ds:uri="http://schemas.microsoft.com/office/2006/documentManagement/types"/>
    <ds:schemaRef ds:uri="http://purl.org/dc/elements/1.1/"/>
    <ds:schemaRef ds:uri="http://purl.org/dc/terms/"/>
    <ds:schemaRef ds:uri="http://purl.org/dc/dcmitype/"/>
    <ds:schemaRef ds:uri="http://www.w3.org/XML/1998/namespace"/>
    <ds:schemaRef ds:uri="http://schemas.microsoft.com/office/2006/metadata/properties"/>
    <ds:schemaRef ds:uri="http://schemas.openxmlformats.org/package/2006/metadata/core-properties"/>
  </ds:schemaRefs>
</ds:datastoreItem>
</file>

<file path=customXml/itemProps2.xml><?xml version="1.0" encoding="utf-8"?>
<ds:datastoreItem xmlns:ds="http://schemas.openxmlformats.org/officeDocument/2006/customXml" ds:itemID="{552DCC70-52D5-4291-8784-8DEBB6C6A1E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0BA503F-63FC-419D-BCE7-2D16CE71465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590</TotalTime>
  <Words>308</Words>
  <Application>Microsoft Office PowerPoint</Application>
  <PresentationFormat>On-screen Show (4:3)</PresentationFormat>
  <Paragraphs>167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Company>Liverpool John Moores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Philpotts, Lee</dc:creator>
  <cp:lastModifiedBy>Liverpool John Moores University</cp:lastModifiedBy>
  <cp:revision>79</cp:revision>
  <dcterms:created xsi:type="dcterms:W3CDTF">2009-10-29T15:56:45Z</dcterms:created>
  <dcterms:modified xsi:type="dcterms:W3CDTF">2011-07-18T09:04:13Z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0x01010011E19DE8683BDB4FB5018AC0F7F93813</vt:lpwstr>
  </property>
</Properties>
</file>