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31"/>
  </p:handoutMasterIdLst>
  <p:sldIdLst>
    <p:sldId id="257" r:id="rId5"/>
    <p:sldId id="258" r:id="rId6"/>
    <p:sldId id="260" r:id="rId7"/>
    <p:sldId id="261" r:id="rId8"/>
    <p:sldId id="264" r:id="rId9"/>
    <p:sldId id="266" r:id="rId10"/>
    <p:sldId id="277" r:id="rId11"/>
    <p:sldId id="278" r:id="rId12"/>
    <p:sldId id="268" r:id="rId13"/>
    <p:sldId id="262" r:id="rId14"/>
    <p:sldId id="269" r:id="rId15"/>
    <p:sldId id="270" r:id="rId16"/>
    <p:sldId id="279" r:id="rId17"/>
    <p:sldId id="271" r:id="rId18"/>
    <p:sldId id="280" r:id="rId19"/>
    <p:sldId id="272" r:id="rId20"/>
    <p:sldId id="273" r:id="rId21"/>
    <p:sldId id="274" r:id="rId22"/>
    <p:sldId id="301" r:id="rId23"/>
    <p:sldId id="302" r:id="rId24"/>
    <p:sldId id="315" r:id="rId25"/>
    <p:sldId id="303" r:id="rId26"/>
    <p:sldId id="304" r:id="rId27"/>
    <p:sldId id="306" r:id="rId28"/>
    <p:sldId id="316" r:id="rId29"/>
    <p:sldId id="275" r:id="rId3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4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002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430594"/>
            <a:ext cx="87296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endParaRPr lang="en-GB" sz="4800" b="1" dirty="0" smtClean="0">
              <a:solidFill>
                <a:srgbClr val="92D05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Programmes &amp; Plans Overview</a:t>
            </a:r>
          </a:p>
          <a:p>
            <a:pPr algn="ctr"/>
            <a:endParaRPr lang="en-GB" sz="4800" b="1" dirty="0" smtClean="0">
              <a:solidFill>
                <a:srgbClr val="92D050"/>
              </a:solidFill>
            </a:endParaRPr>
          </a:p>
          <a:p>
            <a:pPr algn="ctr"/>
            <a:endParaRPr lang="en-GB" sz="2400" b="1" dirty="0" smtClean="0">
              <a:solidFill>
                <a:srgbClr val="92D050"/>
              </a:solidFill>
            </a:endParaRPr>
          </a:p>
          <a:p>
            <a:pPr algn="ctr"/>
            <a:endParaRPr lang="en-GB" sz="2000" b="1" dirty="0" smtClean="0">
              <a:solidFill>
                <a:srgbClr val="92D05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Business Support Office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941" r="6134" b="19774"/>
          <a:stretch>
            <a:fillRect/>
          </a:stretch>
        </p:blipFill>
        <p:spPr bwMode="auto">
          <a:xfrm>
            <a:off x="0" y="1296225"/>
            <a:ext cx="9012025" cy="50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494" y="2700670"/>
            <a:ext cx="440187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For Example:</a:t>
            </a:r>
          </a:p>
          <a:p>
            <a:endParaRPr lang="en-GB" sz="2400" dirty="0" smtClean="0">
              <a:solidFill>
                <a:srgbClr val="92D050"/>
              </a:solidFill>
            </a:endParaRPr>
          </a:p>
          <a:p>
            <a:r>
              <a:rPr lang="en-GB" sz="2400" dirty="0" smtClean="0">
                <a:solidFill>
                  <a:srgbClr val="92D050"/>
                </a:solidFill>
              </a:rPr>
              <a:t>This (real) student is currently studying on 3 different Programmes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1718" r="36830" b="38884"/>
          <a:stretch>
            <a:fillRect/>
          </a:stretch>
        </p:blipFill>
        <p:spPr bwMode="auto">
          <a:xfrm>
            <a:off x="110838" y="1369841"/>
            <a:ext cx="6086764" cy="295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43958" r="40000" b="39824"/>
          <a:stretch>
            <a:fillRect/>
          </a:stretch>
        </p:blipFill>
        <p:spPr bwMode="auto">
          <a:xfrm>
            <a:off x="350874" y="3503427"/>
            <a:ext cx="6407106" cy="1350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t="22159" r="36667" b="38174"/>
          <a:stretch>
            <a:fillRect/>
          </a:stretch>
        </p:blipFill>
        <p:spPr bwMode="auto">
          <a:xfrm>
            <a:off x="1440875" y="2338907"/>
            <a:ext cx="6143134" cy="2999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t="44240" r="40145" b="38982"/>
          <a:stretch>
            <a:fillRect/>
          </a:stretch>
        </p:blipFill>
        <p:spPr bwMode="auto">
          <a:xfrm>
            <a:off x="2069805" y="4129609"/>
            <a:ext cx="6626803" cy="14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 t="21960" r="36667" b="37778"/>
          <a:stretch>
            <a:fillRect/>
          </a:stretch>
        </p:blipFill>
        <p:spPr bwMode="auto">
          <a:xfrm>
            <a:off x="2642647" y="2928972"/>
            <a:ext cx="6207975" cy="3077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 t="44351" r="40233" b="38871"/>
          <a:stretch>
            <a:fillRect/>
          </a:stretch>
        </p:blipFill>
        <p:spPr bwMode="auto">
          <a:xfrm>
            <a:off x="2575433" y="5124893"/>
            <a:ext cx="6568567" cy="14376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80608" y="507264"/>
            <a:ext cx="673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4019107"/>
            <a:ext cx="841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Some Programme Actions include: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4" y="4726993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DATA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18365">
            <a:off x="1753870" y="4971803"/>
            <a:ext cx="10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841" y="4803678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DISC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14" y="4891805"/>
            <a:ext cx="218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ACTIVATE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273" y="5616567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PLCN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419805">
            <a:off x="5547744" y="4997734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RLOA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994" y="5616567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PRGN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639" y="5560862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COMP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14" y="1722474"/>
            <a:ext cx="841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Programme Actions allow us to build up a history of activity on a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80608" y="507264"/>
            <a:ext cx="673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2671763"/>
            <a:ext cx="8415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Of course History is meaningless unless there is an element of time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Throughout SIS whenever an action is performed, the date the action happened (</a:t>
            </a:r>
            <a:r>
              <a:rPr lang="en-GB" sz="4000" dirty="0" smtClean="0">
                <a:solidFill>
                  <a:srgbClr val="92D050"/>
                </a:solidFill>
              </a:rPr>
              <a:t>or is to happen</a:t>
            </a:r>
            <a:r>
              <a:rPr lang="en-GB" sz="4000" dirty="0" smtClean="0">
                <a:solidFill>
                  <a:srgbClr val="002060"/>
                </a:solidFill>
              </a:rPr>
              <a:t>) is recorded</a:t>
            </a: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r>
              <a:rPr lang="en-GB" sz="4000" dirty="0" smtClean="0">
                <a:solidFill>
                  <a:srgbClr val="002060"/>
                </a:solidFill>
              </a:rPr>
              <a:t>This is an </a:t>
            </a:r>
            <a:r>
              <a:rPr lang="en-GB" sz="4000" b="1" dirty="0" smtClean="0">
                <a:solidFill>
                  <a:srgbClr val="002060"/>
                </a:solidFill>
              </a:rPr>
              <a:t>Effective Date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For each action that is recorded, a new Effected Dated Row is added to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92D05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For Example, we can see when this student went onto Leave of Absence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0312" t="36187" r="26694" b="47313"/>
          <a:stretch>
            <a:fillRect/>
          </a:stretch>
        </p:blipFill>
        <p:spPr bwMode="auto">
          <a:xfrm>
            <a:off x="174234" y="4729163"/>
            <a:ext cx="8727526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29070" y="4880344"/>
            <a:ext cx="2488018" cy="9144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36" y="1857375"/>
            <a:ext cx="8067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So, using a combination of Programme Actions and Effective dates we can understand the story of a students period of study.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99597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195" t="26129" r="26452" b="24437"/>
          <a:stretch>
            <a:fillRect/>
          </a:stretch>
        </p:blipFill>
        <p:spPr bwMode="auto">
          <a:xfrm>
            <a:off x="132709" y="1252128"/>
            <a:ext cx="7925441" cy="38650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202" t="26290" r="25806" b="25516"/>
          <a:stretch>
            <a:fillRect/>
          </a:stretch>
        </p:blipFill>
        <p:spPr bwMode="auto">
          <a:xfrm>
            <a:off x="618836" y="2222396"/>
            <a:ext cx="7801896" cy="36723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0444" t="26290" r="26774" b="25503"/>
          <a:stretch>
            <a:fillRect/>
          </a:stretch>
        </p:blipFill>
        <p:spPr bwMode="auto">
          <a:xfrm>
            <a:off x="1489587" y="3184662"/>
            <a:ext cx="7654413" cy="3673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32786" y="50726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Student Records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9" y="1985963"/>
            <a:ext cx="7958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In summary all the process today involve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Stack, Programme Actions and Effective Dates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9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194" y="1555845"/>
            <a:ext cx="85707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There are two types of Transfer possible in SIS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Plan Change</a:t>
            </a:r>
            <a:r>
              <a:rPr lang="en-GB" sz="3200" dirty="0" smtClean="0">
                <a:solidFill>
                  <a:srgbClr val="002060"/>
                </a:solidFill>
              </a:rPr>
              <a:t>. This allows transfers within the same Programme, so for example an Award Aim change or a change of </a:t>
            </a:r>
            <a:r>
              <a:rPr lang="en-GB" sz="3200" dirty="0" err="1" smtClean="0">
                <a:solidFill>
                  <a:srgbClr val="002060"/>
                </a:solidFill>
              </a:rPr>
              <a:t>Routeway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Programme Change</a:t>
            </a:r>
            <a:r>
              <a:rPr lang="en-GB" sz="3200" dirty="0" smtClean="0">
                <a:solidFill>
                  <a:srgbClr val="002060"/>
                </a:solidFill>
              </a:rPr>
              <a:t>. This occurs when there is a complete change to a new programme of study.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718131"/>
            <a:ext cx="83296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Key </a:t>
            </a:r>
            <a:r>
              <a:rPr lang="en-GB" sz="2800" b="1" dirty="0" smtClean="0">
                <a:solidFill>
                  <a:srgbClr val="002060"/>
                </a:solidFill>
              </a:rPr>
              <a:t>Objectives: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Programmes and Plans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the Programme/Plan Stack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Data Changes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			</a:t>
            </a:r>
          </a:p>
          <a:p>
            <a:pPr algn="ctr"/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8146" y="507264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46" y="1746913"/>
            <a:ext cx="85707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Programme/ Plan changes of any type are only to be completed at either:</a:t>
            </a:r>
          </a:p>
          <a:p>
            <a:endParaRPr lang="en-GB" sz="3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The beginning of Term (before the Module Registration Deadline date) </a:t>
            </a:r>
          </a:p>
          <a:p>
            <a:pPr>
              <a:buClr>
                <a:srgbClr val="92D050"/>
              </a:buClr>
            </a:pPr>
            <a:r>
              <a:rPr lang="en-GB" sz="3200" dirty="0" smtClean="0">
                <a:solidFill>
                  <a:srgbClr val="92D050"/>
                </a:solidFill>
              </a:rPr>
              <a:t>or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At the End of Term (as a result of assessment board decisions) </a:t>
            </a:r>
            <a:endParaRPr lang="en-GB" sz="3200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No mid term changes are permissible.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8146" y="507264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46" y="2039300"/>
            <a:ext cx="8570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Programme Changes </a:t>
            </a:r>
            <a:r>
              <a:rPr lang="en-GB" sz="3200" dirty="0" smtClean="0">
                <a:solidFill>
                  <a:srgbClr val="002060"/>
                </a:solidFill>
              </a:rPr>
              <a:t>are carried out by the Student Zones. This ensures that the Fees are amended correctly.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" y="3906107"/>
            <a:ext cx="8570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Plan Changes </a:t>
            </a:r>
            <a:r>
              <a:rPr lang="en-GB" sz="3200" dirty="0" smtClean="0">
                <a:solidFill>
                  <a:srgbClr val="002060"/>
                </a:solidFill>
              </a:rPr>
              <a:t>are carried out by the Faculties. This is because that a </a:t>
            </a:r>
            <a:r>
              <a:rPr lang="en-GB" sz="3200" dirty="0" err="1" smtClean="0">
                <a:solidFill>
                  <a:srgbClr val="002060"/>
                </a:solidFill>
              </a:rPr>
              <a:t>Routeway</a:t>
            </a:r>
            <a:r>
              <a:rPr lang="en-GB" sz="3200" dirty="0" smtClean="0">
                <a:solidFill>
                  <a:srgbClr val="002060"/>
                </a:solidFill>
              </a:rPr>
              <a:t> or Award Aim change doesn’t involve a Fee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5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12" y="1246327"/>
            <a:ext cx="390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Key Principles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2215824"/>
            <a:ext cx="87209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June/July</a:t>
            </a:r>
            <a:r>
              <a:rPr kumimoji="0" lang="en-GB" altLang="zh-CN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– Programme/Plan Changes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 programme/plan change is performed on the student record with a 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future dated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effective date (e.g. 01/08/2011).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Student is advised that the Programme/Plan Change will be active from the future dated row.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2012" y="4339821"/>
            <a:ext cx="8461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b="1" u="sng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September – Programme/Plan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Programme/plan changes completed once a new Term has started should be entered with the </a:t>
            </a:r>
            <a:r>
              <a:rPr lang="en-GB" altLang="zh-CN" sz="2400" dirty="0" smtClean="0">
                <a:solidFill>
                  <a:srgbClr val="92D050"/>
                </a:solidFill>
                <a:latin typeface="Arial" pitchFamily="34" charset="0"/>
                <a:ea typeface="SimSun"/>
                <a:cs typeface="Times New Roman" pitchFamily="18" charset="0"/>
              </a:rPr>
              <a:t>actual date</a:t>
            </a: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Student is advised that new Programme/plan is now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836604"/>
              </p:ext>
            </p:extLst>
          </p:nvPr>
        </p:nvGraphicFramePr>
        <p:xfrm>
          <a:off x="300252" y="423083"/>
          <a:ext cx="8557146" cy="6739345"/>
        </p:xfrm>
        <a:graphic>
          <a:graphicData uri="http://schemas.openxmlformats.org/drawingml/2006/table">
            <a:tbl>
              <a:tblPr/>
              <a:tblGrid>
                <a:gridCol w="3444363"/>
                <a:gridCol w="2136221"/>
                <a:gridCol w="1598629"/>
                <a:gridCol w="1377933"/>
              </a:tblGrid>
              <a:tr h="1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Scenario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CS process</a:t>
                      </a:r>
                      <a:endParaRPr lang="en-GB" sz="105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Responsibility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Notes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JMU to ANY undergraduate program  at JMU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programme to ANY degree program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to 2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nd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 Year of degree (and vice versa)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Degree or other programme at Partner Institution to degree at LJMU, if the marks are counting towards the degree classification.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Student transfer from joint honours programme to single or major/minor route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course with NUFC award – (no need to complete)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08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different programme codes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Check with Andrew if these are multi-plan programmes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Change of Academic Load – FT, PT, SW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etc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Mphil to Phd 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Research Office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Award Aim and or Routeway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New ‘multi programme’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Change of other data –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exp</a:t>
                      </a: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 Grad Term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etc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Zone/Faculty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partner institution to ANY degree at JMU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other than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to Masters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Masters to Mphil/Phd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Hub, Research Office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?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UG Architecture Students returning to do a placement year as part of a Post Grad qualification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Level X to level 1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</a:t>
                      </a:r>
                      <a:r>
                        <a:rPr lang="en-GB" sz="1050" baseline="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 Zone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same programme code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58665"/>
            <a:ext cx="3541096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0944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R</a:t>
            </a:r>
            <a:r>
              <a:rPr kumimoji="0" lang="en-GB" altLang="zh-CN" sz="2400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esponsibility Matrix</a:t>
            </a:r>
            <a:endParaRPr kumimoji="0" lang="en-GB" altLang="zh-CN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3172" y="50726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Data Changes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877326"/>
            <a:ext cx="87209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There are occasions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that we need to amend data the sits only on the </a:t>
            </a:r>
            <a:r>
              <a:rPr kumimoji="0" lang="en-GB" altLang="zh-CN" sz="2800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Prog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/Plan Stack e.g.</a:t>
            </a: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Expected Graduation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Requirement Term (used in Advisement)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Change in Academic 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oad (FT,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PT, SW...)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endParaRPr lang="en-GB" altLang="zh-CN" sz="2800" baseline="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All we need to do is Add a new Effective Dated row with an action of ‘Data’ (data change).</a:t>
            </a: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3172" y="50726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Data Changes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498836"/>
            <a:ext cx="87209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Examples: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Expected Graduation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Requirement Term (used in Advisement)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GB" altLang="zh-CN" sz="2800" dirty="0" smtClean="0">
                <a:solidFill>
                  <a:srgbClr val="92D050"/>
                </a:solidFill>
                <a:latin typeface="Arial" pitchFamily="34" charset="0"/>
                <a:cs typeface="Times New Roman" pitchFamily="18" charset="0"/>
              </a:rPr>
              <a:t>Can be done by SZ or Faculty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endParaRPr lang="en-GB" altLang="zh-CN" sz="280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Change in Academic 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oad (FT,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PT, SW...)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GB" altLang="zh-CN" sz="2800" dirty="0" smtClean="0">
                <a:solidFill>
                  <a:srgbClr val="92D050"/>
                </a:solidFill>
                <a:latin typeface="Arial" pitchFamily="34" charset="0"/>
                <a:cs typeface="Times New Roman" pitchFamily="18" charset="0"/>
              </a:rPr>
              <a:t>Student Zone only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endParaRPr lang="en-GB" altLang="zh-CN" sz="2800" baseline="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7111" y="507264"/>
            <a:ext cx="7024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508" y="2182743"/>
            <a:ext cx="404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Programmes are…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…Well… Programmes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 There isn’t really anything special to say about them.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Except to mention that SIS Programmes are very fond of…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040" y="2129126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862612"/>
            <a:ext cx="2587335" cy="25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1200" y="4613564"/>
            <a:ext cx="798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This is because in SIS, Programmes are very much like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	</a:t>
            </a:r>
            <a:r>
              <a:rPr lang="en-GB" sz="3200" dirty="0" smtClean="0">
                <a:solidFill>
                  <a:srgbClr val="002060"/>
                </a:solidFill>
              </a:rPr>
              <a:t>		Umbrellas,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eh, eh, eh (sorry!)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1635" y="507264"/>
            <a:ext cx="2031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3" y="1430594"/>
            <a:ext cx="8329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Plans are both…</a:t>
            </a:r>
          </a:p>
          <a:p>
            <a:pPr lvl="1"/>
            <a:endParaRPr lang="en-GB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Award Aims e.g.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BA (</a:t>
            </a:r>
            <a:r>
              <a:rPr lang="en-GB" sz="2400" b="1" dirty="0" err="1" smtClean="0">
                <a:solidFill>
                  <a:srgbClr val="92D050"/>
                </a:solidFill>
              </a:rPr>
              <a:t>Hons</a:t>
            </a:r>
            <a:r>
              <a:rPr lang="en-GB" sz="2400" b="1" dirty="0" smtClean="0">
                <a:solidFill>
                  <a:srgbClr val="92D050"/>
                </a:solidFill>
              </a:rPr>
              <a:t>)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BA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DipHE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CertHE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 </a:t>
            </a:r>
            <a:r>
              <a:rPr lang="en-GB" sz="2800" dirty="0" smtClean="0">
                <a:solidFill>
                  <a:srgbClr val="002060"/>
                </a:solidFill>
              </a:rPr>
              <a:t>Route ways or </a:t>
            </a:r>
            <a:r>
              <a:rPr lang="en-GB" sz="2800" dirty="0" err="1" smtClean="0">
                <a:solidFill>
                  <a:srgbClr val="002060"/>
                </a:solidFill>
              </a:rPr>
              <a:t>Specialisms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Adult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Mental Health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Child Nursing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0735" y="507264"/>
            <a:ext cx="7148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&amp; 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3235" y="2512214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Programme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635" y="3560419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Plans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85998"/>
            <a:ext cx="6326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Programme is the umbrella that holds the Plans together.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43063" y="1985963"/>
            <a:ext cx="4772025" cy="987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152197" y="2219826"/>
            <a:ext cx="175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Nursing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7105" y="3098754"/>
            <a:ext cx="180109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 (</a:t>
            </a:r>
            <a:r>
              <a:rPr lang="en-GB" sz="2400" b="1" dirty="0" err="1" smtClean="0"/>
              <a:t>Hons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8510" y="3098754"/>
            <a:ext cx="6465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39856" y="3098754"/>
            <a:ext cx="10206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Child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67892" y="3738381"/>
            <a:ext cx="10206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Adult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95934" y="3748683"/>
            <a:ext cx="131156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CertHE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14" grpId="0" animBg="1"/>
      <p:bldP spid="16" grpId="0" animBg="1"/>
      <p:bldP spid="17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6436" y="500944"/>
            <a:ext cx="7340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&amp; Plans 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633" y="2228850"/>
            <a:ext cx="42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Any Questions?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07264"/>
            <a:ext cx="790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Programmes, Plans &amp; Students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99" y="1557338"/>
            <a:ext cx="8272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We are starting to understand how SIS is built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But now we need to start to understand the Student Records themselves and how we interact with them 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6326" y="1617759"/>
            <a:ext cx="8474363" cy="4049486"/>
            <a:chOff x="1015999" y="1847273"/>
            <a:chExt cx="9166143" cy="3537527"/>
          </a:xfrm>
        </p:grpSpPr>
        <p:sp>
          <p:nvSpPr>
            <p:cNvPr id="5" name="Rounded Rectangle 4"/>
            <p:cNvSpPr/>
            <p:nvPr/>
          </p:nvSpPr>
          <p:spPr>
            <a:xfrm>
              <a:off x="1016000" y="1847273"/>
              <a:ext cx="4405745" cy="6188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Career </a:t>
              </a:r>
              <a:r>
                <a:rPr lang="en-GB" sz="2400" b="1" dirty="0" err="1" smtClean="0"/>
                <a:t>Nbr</a:t>
              </a:r>
              <a:r>
                <a:rPr lang="en-GB" sz="2400" b="1" dirty="0" smtClean="0"/>
                <a:t> 0</a:t>
              </a:r>
              <a:endParaRPr lang="en-GB" sz="24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6000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16000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5999" y="3906982"/>
              <a:ext cx="9166143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Term Activation</a:t>
              </a:r>
              <a:endParaRPr lang="en-GB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62036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62036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6000" y="4313382"/>
              <a:ext cx="9166142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ysClr val="windowText" lastClr="000000"/>
                  </a:solidFill>
                </a:rPr>
                <a:t>Level</a:t>
              </a:r>
              <a:endParaRPr lang="en-GB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6000" y="4719781"/>
              <a:ext cx="1938128" cy="3325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Modules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6000" y="5052290"/>
              <a:ext cx="9166142" cy="3325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Fees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772660" y="1617759"/>
            <a:ext cx="3988030" cy="7083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Career </a:t>
            </a:r>
            <a:r>
              <a:rPr lang="en-GB" sz="2400" b="1" dirty="0" err="1" smtClean="0"/>
              <a:t>Nbr</a:t>
            </a:r>
            <a:r>
              <a:rPr lang="en-GB" sz="2400" b="1" dirty="0" smtClean="0"/>
              <a:t> 1</a:t>
            </a:r>
            <a:endParaRPr lang="en-GB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772660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772660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896265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96265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05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5230" y="4905983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0787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1009</Words>
  <Application>Microsoft Office PowerPoint</Application>
  <PresentationFormat>On-screen Show (4:3)</PresentationFormat>
  <Paragraphs>220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137</cp:revision>
  <dcterms:created xsi:type="dcterms:W3CDTF">2009-10-29T15:56:45Z</dcterms:created>
  <dcterms:modified xsi:type="dcterms:W3CDTF">2012-03-21T09:55:54Z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