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4"/>
  </p:sldMasterIdLst>
  <p:notesMasterIdLst>
    <p:notesMasterId r:id="rId31"/>
  </p:notesMasterIdLst>
  <p:handoutMasterIdLst>
    <p:handoutMasterId r:id="rId32"/>
  </p:handoutMasterIdLst>
  <p:sldIdLst>
    <p:sldId id="257" r:id="rId5"/>
    <p:sldId id="259" r:id="rId6"/>
    <p:sldId id="260" r:id="rId7"/>
    <p:sldId id="261" r:id="rId8"/>
    <p:sldId id="262" r:id="rId9"/>
    <p:sldId id="263" r:id="rId10"/>
    <p:sldId id="265" r:id="rId11"/>
    <p:sldId id="266" r:id="rId12"/>
    <p:sldId id="267" r:id="rId13"/>
    <p:sldId id="268" r:id="rId14"/>
    <p:sldId id="269" r:id="rId15"/>
    <p:sldId id="270" r:id="rId16"/>
    <p:sldId id="276" r:id="rId17"/>
    <p:sldId id="272" r:id="rId18"/>
    <p:sldId id="273" r:id="rId19"/>
    <p:sldId id="274" r:id="rId20"/>
    <p:sldId id="275" r:id="rId21"/>
    <p:sldId id="278" r:id="rId22"/>
    <p:sldId id="277" r:id="rId23"/>
    <p:sldId id="280" r:id="rId24"/>
    <p:sldId id="283" r:id="rId25"/>
    <p:sldId id="279" r:id="rId26"/>
    <p:sldId id="284" r:id="rId27"/>
    <p:sldId id="281" r:id="rId28"/>
    <p:sldId id="282" r:id="rId29"/>
    <p:sldId id="286" r:id="rId30"/>
  </p:sldIdLst>
  <p:sldSz cx="9144000" cy="6858000" type="screen4x3"/>
  <p:notesSz cx="6797675" cy="9926638"/>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35" autoAdjust="0"/>
    <p:restoredTop sz="94660"/>
  </p:normalViewPr>
  <p:slideViewPr>
    <p:cSldViewPr snapToGrid="0" snapToObjects="1">
      <p:cViewPr>
        <p:scale>
          <a:sx n="100" d="100"/>
          <a:sy n="100" d="100"/>
        </p:scale>
        <p:origin x="-72" y="7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B9F99323-A429-4C62-92E7-EA89E1D375B7}" type="datetimeFigureOut">
              <a:rPr lang="en-GB" smtClean="0"/>
              <a:pPr/>
              <a:t>05/04/2012</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580EE1C-3190-4DFB-8FAD-C661201EB073}" type="slidenum">
              <a:rPr lang="en-GB" smtClean="0"/>
              <a:pPr/>
              <a:t>‹#›</a:t>
            </a:fld>
            <a:endParaRPr lang="en-GB"/>
          </a:p>
        </p:txBody>
      </p:sp>
    </p:spTree>
    <p:extLst>
      <p:ext uri="{BB962C8B-B14F-4D97-AF65-F5344CB8AC3E}">
        <p14:creationId xmlns:p14="http://schemas.microsoft.com/office/powerpoint/2010/main" val="37185521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EB305766-2A3F-4FED-9783-F5C50F3DF51F}" type="datetimeFigureOut">
              <a:rPr lang="en-GB" smtClean="0"/>
              <a:pPr/>
              <a:t>05/04/2012</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173E251A-4D79-4C78-94C0-55B715690247}" type="slidenum">
              <a:rPr lang="en-GB" smtClean="0"/>
              <a:pPr/>
              <a:t>‹#›</a:t>
            </a:fld>
            <a:endParaRPr lang="en-GB"/>
          </a:p>
        </p:txBody>
      </p:sp>
    </p:spTree>
    <p:extLst>
      <p:ext uri="{BB962C8B-B14F-4D97-AF65-F5344CB8AC3E}">
        <p14:creationId xmlns:p14="http://schemas.microsoft.com/office/powerpoint/2010/main" val="3606562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483708 </a:t>
            </a:r>
          </a:p>
        </p:txBody>
      </p:sp>
      <p:sp>
        <p:nvSpPr>
          <p:cNvPr id="4" name="Slide Number Placeholder 3"/>
          <p:cNvSpPr>
            <a:spLocks noGrp="1"/>
          </p:cNvSpPr>
          <p:nvPr>
            <p:ph type="sldNum" sz="quarter" idx="10"/>
          </p:nvPr>
        </p:nvSpPr>
        <p:spPr/>
        <p:txBody>
          <a:bodyPr/>
          <a:lstStyle/>
          <a:p>
            <a:fld id="{173E251A-4D79-4C78-94C0-55B715690247}" type="slidenum">
              <a:rPr lang="en-GB" smtClean="0"/>
              <a:pPr/>
              <a:t>20</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515014  2010</a:t>
            </a:r>
            <a:endParaRPr lang="en-GB" dirty="0" smtClean="0"/>
          </a:p>
        </p:txBody>
      </p:sp>
      <p:sp>
        <p:nvSpPr>
          <p:cNvPr id="4" name="Slide Number Placeholder 3"/>
          <p:cNvSpPr>
            <a:spLocks noGrp="1"/>
          </p:cNvSpPr>
          <p:nvPr>
            <p:ph type="sldNum" sz="quarter" idx="10"/>
          </p:nvPr>
        </p:nvSpPr>
        <p:spPr/>
        <p:txBody>
          <a:bodyPr/>
          <a:lstStyle/>
          <a:p>
            <a:fld id="{173E251A-4D79-4C78-94C0-55B715690247}" type="slidenum">
              <a:rPr lang="en-GB" smtClean="0"/>
              <a:pPr/>
              <a:t>21</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483708 </a:t>
            </a:r>
            <a:endParaRPr lang="en-GB" dirty="0"/>
          </a:p>
        </p:txBody>
      </p:sp>
      <p:sp>
        <p:nvSpPr>
          <p:cNvPr id="4" name="Slide Number Placeholder 3"/>
          <p:cNvSpPr>
            <a:spLocks noGrp="1"/>
          </p:cNvSpPr>
          <p:nvPr>
            <p:ph type="sldNum" sz="quarter" idx="10"/>
          </p:nvPr>
        </p:nvSpPr>
        <p:spPr/>
        <p:txBody>
          <a:bodyPr/>
          <a:lstStyle/>
          <a:p>
            <a:fld id="{173E251A-4D79-4C78-94C0-55B715690247}" type="slidenum">
              <a:rPr lang="en-GB" smtClean="0"/>
              <a:pPr/>
              <a:t>22</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483708 </a:t>
            </a:r>
            <a:endParaRPr lang="en-GB" dirty="0"/>
          </a:p>
        </p:txBody>
      </p:sp>
      <p:sp>
        <p:nvSpPr>
          <p:cNvPr id="4" name="Slide Number Placeholder 3"/>
          <p:cNvSpPr>
            <a:spLocks noGrp="1"/>
          </p:cNvSpPr>
          <p:nvPr>
            <p:ph type="sldNum" sz="quarter" idx="10"/>
          </p:nvPr>
        </p:nvSpPr>
        <p:spPr/>
        <p:txBody>
          <a:bodyPr/>
          <a:lstStyle/>
          <a:p>
            <a:fld id="{173E251A-4D79-4C78-94C0-55B715690247}" type="slidenum">
              <a:rPr lang="en-GB" smtClean="0"/>
              <a:pPr/>
              <a:t>23</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73E251A-4D79-4C78-94C0-55B715690247}" type="slidenum">
              <a:rPr lang="en-GB" smtClean="0"/>
              <a:pPr/>
              <a:t>24</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73E251A-4D79-4C78-94C0-55B715690247}" type="slidenum">
              <a:rPr lang="en-GB" smtClean="0"/>
              <a:pPr/>
              <a:t>25</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GB" smtClean="0"/>
              <a:t>5001BAANUR </a:t>
            </a:r>
          </a:p>
        </p:txBody>
      </p:sp>
      <p:sp>
        <p:nvSpPr>
          <p:cNvPr id="51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1295744-E3FA-4338-8EFB-6D91204C8C24}" type="slidenum">
              <a:rPr lang="en-GB">
                <a:solidFill>
                  <a:srgbClr val="000000"/>
                </a:solidFill>
              </a:rPr>
              <a:pPr/>
              <a:t>26</a:t>
            </a:fld>
            <a:endParaRPr lang="en-GB">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E4134641-B61B-4350-A4A0-18C42C7F9955}" type="datetimeFigureOut">
              <a:rPr lang="en-US"/>
              <a:pPr/>
              <a:t>4/5/2012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3583F48-1125-44EA-9B1A-EBCFFFA8477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fld id="{39F3EDC2-935A-42FF-8142-936D83A068D2}" type="datetimeFigureOut">
              <a:rPr lang="en-US"/>
              <a:pPr/>
              <a:t>4/5/2012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68210C4-0D1C-41EE-8B11-87537A0C5D6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fld id="{5008433F-2138-4722-A769-8DC13E5AA1A1}" type="datetimeFigureOut">
              <a:rPr lang="en-US"/>
              <a:pPr/>
              <a:t>4/5/2012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36761A0-958D-4CD8-B1A1-5EB1AB6FAFC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fld id="{667F6B54-0D6A-4029-A655-39DCFC6DDF4F}" type="datetimeFigureOut">
              <a:rPr lang="en-US"/>
              <a:pPr/>
              <a:t>4/5/2012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6E828C-268C-4C06-8740-26F77060333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fld id="{F6351F19-E0F2-4BEF-9D17-AB857ABBE7CE}" type="datetimeFigureOut">
              <a:rPr lang="en-US"/>
              <a:pPr/>
              <a:t>4/5/2012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D818264-C496-4DDB-8BCF-A7325718DDF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fld id="{5AE5C46D-5F18-493B-BADC-5C240E9CB619}" type="datetimeFigureOut">
              <a:rPr lang="en-US"/>
              <a:pPr/>
              <a:t>4/5/2012</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54065319-B99E-44A7-95F5-7B68E2FFDFC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fld id="{67BE97CE-3902-4359-AE56-730833B05F25}" type="datetimeFigureOut">
              <a:rPr lang="en-US"/>
              <a:pPr/>
              <a:t>4/5/2012</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B46B7AF7-E2BB-4DBB-A999-D500885B35C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8E50D8FD-85C5-4064-AB59-247A3EC02548}" type="datetimeFigureOut">
              <a:rPr lang="en-US"/>
              <a:pPr/>
              <a:t>4/5/2012</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278F4E5C-2405-4D4E-90C1-8FFF71BC916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48AEA323-3472-41E8-B41D-10ABB316F6DC}" type="datetimeFigureOut">
              <a:rPr lang="en-US"/>
              <a:pPr/>
              <a:t>4/5/2012</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8B5FF861-F860-414B-A1B0-FFE0DC2859B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fld id="{26DE5218-200E-47D4-A910-D2D832180FE1}" type="datetimeFigureOut">
              <a:rPr lang="en-US"/>
              <a:pPr/>
              <a:t>4/5/2012</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C0BC565A-EF2B-4C11-B312-9F17063E6E2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fld id="{CCACE465-AB76-46EC-8FA5-C643D6E82583}" type="datetimeFigureOut">
              <a:rPr lang="en-US"/>
              <a:pPr/>
              <a:t>4/5/2012</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FBFB0355-A797-487B-91C1-57238BE6D0C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smtClean="0"/>
          </a:p>
        </p:txBody>
      </p:sp>
      <p:sp>
        <p:nvSpPr>
          <p:cNvPr id="1027" name="Text Placeholder 2"/>
          <p:cNvSpPr>
            <a:spLocks noGrp="1"/>
          </p:cNvSpPr>
          <p:nvPr>
            <p:ph type="body" idx="1"/>
          </p:nvPr>
        </p:nvSpPr>
        <p:spPr bwMode="auto">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smtClean="0"/>
          </a:p>
        </p:txBody>
      </p:sp>
      <p:sp>
        <p:nvSpPr>
          <p:cNvPr id="4" name="Date Placeholder 3"/>
          <p:cNvSpPr>
            <a:spLocks noGrp="1"/>
          </p:cNvSpPr>
          <p:nvPr>
            <p:ph type="dt" sz="half" idx="2"/>
          </p:nvPr>
        </p:nvSpPr>
        <p:spPr>
          <a:xfrm>
            <a:off x="457200" y="6356351"/>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fld id="{677BF14F-A513-4781-85C9-8556CAA90DFE}" type="datetimeFigureOut">
              <a:rPr lang="en-US"/>
              <a:pPr/>
              <a:t>4/5/2012</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fld id="{1725B653-229D-4A00-BE87-F2C78DCB47B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slide 281.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TextBox 2"/>
          <p:cNvSpPr txBox="1"/>
          <p:nvPr/>
        </p:nvSpPr>
        <p:spPr>
          <a:xfrm>
            <a:off x="385763" y="1430594"/>
            <a:ext cx="8329612" cy="4770537"/>
          </a:xfrm>
          <a:prstGeom prst="rect">
            <a:avLst/>
          </a:prstGeom>
          <a:noFill/>
        </p:spPr>
        <p:txBody>
          <a:bodyPr wrap="square" rtlCol="0">
            <a:spAutoFit/>
          </a:bodyPr>
          <a:lstStyle/>
          <a:p>
            <a:pPr algn="ctr"/>
            <a:r>
              <a:rPr lang="en-GB" sz="4800" b="1" dirty="0" smtClean="0">
                <a:solidFill>
                  <a:srgbClr val="002060"/>
                </a:solidFill>
              </a:rPr>
              <a:t>Student Information System</a:t>
            </a:r>
          </a:p>
          <a:p>
            <a:pPr algn="ctr"/>
            <a:endParaRPr lang="en-GB" sz="4000" b="1" dirty="0" smtClean="0">
              <a:solidFill>
                <a:srgbClr val="002060"/>
              </a:solidFill>
            </a:endParaRPr>
          </a:p>
          <a:p>
            <a:pPr algn="ctr"/>
            <a:endParaRPr lang="en-GB" sz="4000" b="1" dirty="0">
              <a:solidFill>
                <a:srgbClr val="002060"/>
              </a:solidFill>
            </a:endParaRPr>
          </a:p>
          <a:p>
            <a:pPr algn="ctr"/>
            <a:r>
              <a:rPr lang="en-GB" sz="4800" b="1" dirty="0" smtClean="0">
                <a:solidFill>
                  <a:srgbClr val="92D050"/>
                </a:solidFill>
              </a:rPr>
              <a:t>Pre-Progression Processing</a:t>
            </a:r>
            <a:endParaRPr lang="en-GB" sz="4400" b="1" dirty="0" smtClean="0">
              <a:solidFill>
                <a:srgbClr val="92D050"/>
              </a:solidFill>
            </a:endParaRPr>
          </a:p>
          <a:p>
            <a:pPr algn="ctr"/>
            <a:endParaRPr lang="en-GB" sz="2400" b="1" dirty="0">
              <a:solidFill>
                <a:srgbClr val="002060"/>
              </a:solidFill>
            </a:endParaRPr>
          </a:p>
          <a:p>
            <a:pPr algn="ctr"/>
            <a:endParaRPr lang="en-GB" sz="3600" b="1" dirty="0">
              <a:solidFill>
                <a:srgbClr val="002060"/>
              </a:solidFill>
            </a:endParaRPr>
          </a:p>
          <a:p>
            <a:pPr algn="ctr"/>
            <a:r>
              <a:rPr lang="en-GB" sz="2000" b="1" dirty="0" smtClean="0">
                <a:solidFill>
                  <a:srgbClr val="002060"/>
                </a:solidFill>
              </a:rPr>
              <a:t>Business Support Office</a:t>
            </a:r>
            <a:endParaRPr lang="en-GB" b="1" dirty="0">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slide 281.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1885684" y="292239"/>
            <a:ext cx="5263237" cy="923330"/>
          </a:xfrm>
          <a:prstGeom prst="rect">
            <a:avLst/>
          </a:prstGeom>
        </p:spPr>
        <p:txBody>
          <a:bodyPr wrap="none">
            <a:spAutoFit/>
          </a:bodyPr>
          <a:lstStyle/>
          <a:p>
            <a:pPr algn="ctr"/>
            <a:r>
              <a:rPr lang="en-GB" sz="5400" b="1" dirty="0" smtClean="0">
                <a:solidFill>
                  <a:srgbClr val="92D050"/>
                </a:solidFill>
              </a:rPr>
              <a:t>Transcript Note</a:t>
            </a:r>
            <a:endParaRPr lang="en-GB" sz="4800" b="1" dirty="0" smtClean="0">
              <a:solidFill>
                <a:srgbClr val="92D050"/>
              </a:solidFill>
            </a:endParaRPr>
          </a:p>
        </p:txBody>
      </p:sp>
      <p:sp>
        <p:nvSpPr>
          <p:cNvPr id="2076" name="Rectangle 2075"/>
          <p:cNvSpPr/>
          <p:nvPr/>
        </p:nvSpPr>
        <p:spPr>
          <a:xfrm>
            <a:off x="358727" y="1409700"/>
            <a:ext cx="8461716" cy="6186309"/>
          </a:xfrm>
          <a:prstGeom prst="rect">
            <a:avLst/>
          </a:prstGeom>
        </p:spPr>
        <p:txBody>
          <a:bodyPr wrap="square">
            <a:spAutoFit/>
          </a:bodyPr>
          <a:lstStyle/>
          <a:p>
            <a:pPr lvl="2">
              <a:lnSpc>
                <a:spcPct val="150000"/>
              </a:lnSpc>
              <a:buClr>
                <a:srgbClr val="92D050"/>
              </a:buClr>
              <a:buFont typeface="Arial" pitchFamily="34" charset="0"/>
              <a:buChar char="•"/>
            </a:pPr>
            <a:r>
              <a:rPr lang="en-GB" sz="2400" dirty="0" smtClean="0">
                <a:solidFill>
                  <a:srgbClr val="002060"/>
                </a:solidFill>
              </a:rPr>
              <a:t> After Posting Grades</a:t>
            </a:r>
            <a:endParaRPr lang="en-GB" sz="2400" b="1" dirty="0" smtClean="0">
              <a:solidFill>
                <a:srgbClr val="002060"/>
              </a:solidFill>
            </a:endParaRPr>
          </a:p>
          <a:p>
            <a:pPr lvl="2">
              <a:lnSpc>
                <a:spcPct val="150000"/>
              </a:lnSpc>
              <a:buClr>
                <a:srgbClr val="92D050"/>
              </a:buClr>
              <a:buFont typeface="Arial" pitchFamily="34" charset="0"/>
              <a:buChar char="•"/>
            </a:pPr>
            <a:r>
              <a:rPr lang="en-GB" sz="2400" dirty="0">
                <a:solidFill>
                  <a:srgbClr val="002060"/>
                </a:solidFill>
              </a:rPr>
              <a:t> </a:t>
            </a:r>
            <a:r>
              <a:rPr lang="en-GB" sz="2800" dirty="0" smtClean="0">
                <a:solidFill>
                  <a:srgbClr val="002060"/>
                </a:solidFill>
              </a:rPr>
              <a:t>Navigate to: </a:t>
            </a:r>
            <a:r>
              <a:rPr lang="en-GB" sz="2000" b="1" dirty="0" smtClean="0">
                <a:solidFill>
                  <a:srgbClr val="002060"/>
                </a:solidFill>
              </a:rPr>
              <a:t>Main Menu&gt;Records &amp; Enrolment&gt;Enrol Students&gt;Quick Enrol</a:t>
            </a:r>
            <a:endParaRPr lang="en-GB" sz="2400" dirty="0" smtClean="0">
              <a:solidFill>
                <a:srgbClr val="002060"/>
              </a:solidFill>
            </a:endParaRPr>
          </a:p>
          <a:p>
            <a:pPr lvl="3">
              <a:lnSpc>
                <a:spcPct val="150000"/>
              </a:lnSpc>
              <a:buClr>
                <a:srgbClr val="92D050"/>
              </a:buClr>
              <a:buFont typeface="Arial" pitchFamily="34" charset="0"/>
              <a:buChar char="•"/>
            </a:pPr>
            <a:r>
              <a:rPr lang="en-GB" sz="2400" dirty="0" smtClean="0">
                <a:solidFill>
                  <a:srgbClr val="002060"/>
                </a:solidFill>
              </a:rPr>
              <a:t> Enrolment Action = Norm Maintenance</a:t>
            </a:r>
          </a:p>
          <a:p>
            <a:pPr lvl="3">
              <a:lnSpc>
                <a:spcPct val="150000"/>
              </a:lnSpc>
              <a:buClr>
                <a:srgbClr val="92D050"/>
              </a:buClr>
              <a:buFont typeface="Arial" pitchFamily="34" charset="0"/>
              <a:buChar char="•"/>
            </a:pPr>
            <a:r>
              <a:rPr lang="en-GB" sz="2400" dirty="0" smtClean="0">
                <a:solidFill>
                  <a:srgbClr val="002060"/>
                </a:solidFill>
              </a:rPr>
              <a:t> Action Reason = TN – Transcript Note update</a:t>
            </a:r>
          </a:p>
          <a:p>
            <a:pPr lvl="3">
              <a:lnSpc>
                <a:spcPct val="150000"/>
              </a:lnSpc>
              <a:buClr>
                <a:srgbClr val="92D050"/>
              </a:buClr>
              <a:buFont typeface="Arial" pitchFamily="34" charset="0"/>
              <a:buChar char="•"/>
            </a:pPr>
            <a:r>
              <a:rPr lang="en-GB" sz="2400" dirty="0" smtClean="0">
                <a:solidFill>
                  <a:srgbClr val="002060"/>
                </a:solidFill>
              </a:rPr>
              <a:t> Select class</a:t>
            </a:r>
          </a:p>
          <a:p>
            <a:pPr lvl="3">
              <a:lnSpc>
                <a:spcPct val="150000"/>
              </a:lnSpc>
              <a:buClr>
                <a:srgbClr val="92D050"/>
              </a:buClr>
              <a:buFont typeface="Arial" pitchFamily="34" charset="0"/>
              <a:buChar char="•"/>
            </a:pPr>
            <a:r>
              <a:rPr lang="en-GB" sz="2400" dirty="0" smtClean="0">
                <a:solidFill>
                  <a:srgbClr val="002060"/>
                </a:solidFill>
              </a:rPr>
              <a:t> Click Note link and enter note ID</a:t>
            </a:r>
          </a:p>
          <a:p>
            <a:pPr lvl="2">
              <a:lnSpc>
                <a:spcPct val="150000"/>
              </a:lnSpc>
              <a:buClr>
                <a:srgbClr val="92D050"/>
              </a:buClr>
              <a:buFont typeface="Arial" pitchFamily="34" charset="0"/>
              <a:buChar char="•"/>
            </a:pPr>
            <a:r>
              <a:rPr lang="en-GB" sz="2400" dirty="0" smtClean="0">
                <a:solidFill>
                  <a:srgbClr val="002060"/>
                </a:solidFill>
              </a:rPr>
              <a:t> Click ok, to save the note</a:t>
            </a:r>
          </a:p>
          <a:p>
            <a:pPr lvl="2">
              <a:lnSpc>
                <a:spcPct val="150000"/>
              </a:lnSpc>
              <a:buClr>
                <a:srgbClr val="92D050"/>
              </a:buClr>
              <a:buFont typeface="Arial" pitchFamily="34" charset="0"/>
              <a:buChar char="•"/>
            </a:pPr>
            <a:r>
              <a:rPr lang="en-GB" sz="2400" dirty="0" smtClean="0">
                <a:solidFill>
                  <a:srgbClr val="002060"/>
                </a:solidFill>
              </a:rPr>
              <a:t> Submit the Enrolment Request</a:t>
            </a:r>
          </a:p>
          <a:p>
            <a:pPr lvl="3">
              <a:lnSpc>
                <a:spcPct val="150000"/>
              </a:lnSpc>
              <a:buClr>
                <a:srgbClr val="92D050"/>
              </a:buClr>
            </a:pPr>
            <a:r>
              <a:rPr lang="en-GB" sz="2400" dirty="0" smtClean="0">
                <a:solidFill>
                  <a:srgbClr val="002060"/>
                </a:solidFill>
              </a:rPr>
              <a:t> </a:t>
            </a:r>
          </a:p>
          <a:p>
            <a:pPr lvl="3">
              <a:lnSpc>
                <a:spcPct val="150000"/>
              </a:lnSpc>
              <a:buClr>
                <a:srgbClr val="92D050"/>
              </a:buClr>
            </a:pPr>
            <a:endParaRPr lang="en-GB" sz="2400" dirty="0" smtClean="0">
              <a:solidFill>
                <a:srgbClr val="002060"/>
              </a:solidFill>
            </a:endParaRPr>
          </a:p>
        </p:txBody>
      </p:sp>
    </p:spTree>
    <p:extLst>
      <p:ext uri="{BB962C8B-B14F-4D97-AF65-F5344CB8AC3E}">
        <p14:creationId xmlns:p14="http://schemas.microsoft.com/office/powerpoint/2010/main" val="15594187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slide 281.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1417774" y="292239"/>
            <a:ext cx="6199069" cy="923330"/>
          </a:xfrm>
          <a:prstGeom prst="rect">
            <a:avLst/>
          </a:prstGeom>
        </p:spPr>
        <p:txBody>
          <a:bodyPr wrap="none">
            <a:spAutoFit/>
          </a:bodyPr>
          <a:lstStyle/>
          <a:p>
            <a:pPr algn="ctr"/>
            <a:r>
              <a:rPr lang="en-GB" sz="5400" b="1" dirty="0" smtClean="0">
                <a:solidFill>
                  <a:srgbClr val="92D050"/>
                </a:solidFill>
              </a:rPr>
              <a:t>Deferred Attempts</a:t>
            </a:r>
            <a:endParaRPr lang="en-GB" sz="4800" b="1" dirty="0" smtClean="0">
              <a:solidFill>
                <a:srgbClr val="92D050"/>
              </a:solidFill>
            </a:endParaRPr>
          </a:p>
        </p:txBody>
      </p:sp>
      <p:sp>
        <p:nvSpPr>
          <p:cNvPr id="2076" name="Rectangle 2075"/>
          <p:cNvSpPr/>
          <p:nvPr/>
        </p:nvSpPr>
        <p:spPr>
          <a:xfrm>
            <a:off x="295274" y="1409700"/>
            <a:ext cx="8420101" cy="4524315"/>
          </a:xfrm>
          <a:prstGeom prst="rect">
            <a:avLst/>
          </a:prstGeom>
        </p:spPr>
        <p:txBody>
          <a:bodyPr wrap="square">
            <a:spAutoFit/>
          </a:bodyPr>
          <a:lstStyle/>
          <a:p>
            <a:pPr lvl="1">
              <a:lnSpc>
                <a:spcPct val="150000"/>
              </a:lnSpc>
              <a:buClr>
                <a:srgbClr val="92D050"/>
              </a:buClr>
              <a:buFont typeface="Arial" pitchFamily="34" charset="0"/>
              <a:buChar char="•"/>
            </a:pPr>
            <a:r>
              <a:rPr lang="en-GB" sz="2400" dirty="0" smtClean="0">
                <a:solidFill>
                  <a:srgbClr val="002060"/>
                </a:solidFill>
              </a:rPr>
              <a:t> The only positive outcome for an EC claim is a Deferral of the attempt – Grade Override value of DEF</a:t>
            </a:r>
          </a:p>
          <a:p>
            <a:pPr lvl="1">
              <a:lnSpc>
                <a:spcPct val="150000"/>
              </a:lnSpc>
              <a:buClr>
                <a:srgbClr val="92D050"/>
              </a:buClr>
            </a:pPr>
            <a:endParaRPr lang="en-GB" sz="2400" b="1" dirty="0" smtClean="0">
              <a:solidFill>
                <a:srgbClr val="002060"/>
              </a:solidFill>
            </a:endParaRPr>
          </a:p>
          <a:p>
            <a:pPr lvl="1">
              <a:lnSpc>
                <a:spcPct val="150000"/>
              </a:lnSpc>
              <a:buClr>
                <a:srgbClr val="92D050"/>
              </a:buClr>
              <a:buFont typeface="Arial" pitchFamily="34" charset="0"/>
              <a:buChar char="•"/>
            </a:pPr>
            <a:r>
              <a:rPr lang="en-GB" sz="2400" dirty="0">
                <a:solidFill>
                  <a:srgbClr val="002060"/>
                </a:solidFill>
              </a:rPr>
              <a:t> </a:t>
            </a:r>
            <a:r>
              <a:rPr lang="en-GB" sz="2400" dirty="0" smtClean="0">
                <a:solidFill>
                  <a:srgbClr val="002060"/>
                </a:solidFill>
              </a:rPr>
              <a:t>As the student is only postponing the generation of an overall Course grade, this same Course attempt should be used to record both the original ‘deferral’ grade and the actual grade achieved at the next attempt sitting as it ensures that:</a:t>
            </a:r>
          </a:p>
        </p:txBody>
      </p:sp>
    </p:spTree>
    <p:extLst>
      <p:ext uri="{BB962C8B-B14F-4D97-AF65-F5344CB8AC3E}">
        <p14:creationId xmlns:p14="http://schemas.microsoft.com/office/powerpoint/2010/main" val="15594187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slide 281.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1417774" y="292239"/>
            <a:ext cx="6199069" cy="923330"/>
          </a:xfrm>
          <a:prstGeom prst="rect">
            <a:avLst/>
          </a:prstGeom>
        </p:spPr>
        <p:txBody>
          <a:bodyPr wrap="none">
            <a:spAutoFit/>
          </a:bodyPr>
          <a:lstStyle/>
          <a:p>
            <a:pPr algn="ctr"/>
            <a:r>
              <a:rPr lang="en-GB" sz="5400" b="1" dirty="0" smtClean="0">
                <a:solidFill>
                  <a:srgbClr val="92D050"/>
                </a:solidFill>
              </a:rPr>
              <a:t>Deferred Attempts</a:t>
            </a:r>
            <a:endParaRPr lang="en-GB" sz="4800" b="1" dirty="0" smtClean="0">
              <a:solidFill>
                <a:srgbClr val="92D050"/>
              </a:solidFill>
            </a:endParaRPr>
          </a:p>
        </p:txBody>
      </p:sp>
      <p:sp>
        <p:nvSpPr>
          <p:cNvPr id="2076" name="Rectangle 2075"/>
          <p:cNvSpPr/>
          <p:nvPr/>
        </p:nvSpPr>
        <p:spPr>
          <a:xfrm>
            <a:off x="358727" y="1066800"/>
            <a:ext cx="8461716" cy="5447645"/>
          </a:xfrm>
          <a:prstGeom prst="rect">
            <a:avLst/>
          </a:prstGeom>
        </p:spPr>
        <p:txBody>
          <a:bodyPr wrap="square">
            <a:spAutoFit/>
          </a:bodyPr>
          <a:lstStyle/>
          <a:p>
            <a:pPr lvl="0"/>
            <a:r>
              <a:rPr lang="en-GB" sz="2400" dirty="0" smtClean="0">
                <a:solidFill>
                  <a:srgbClr val="002060"/>
                </a:solidFill>
              </a:rPr>
              <a:t> </a:t>
            </a:r>
          </a:p>
          <a:p>
            <a:pPr lvl="0">
              <a:lnSpc>
                <a:spcPct val="150000"/>
              </a:lnSpc>
              <a:buClr>
                <a:srgbClr val="92D050"/>
              </a:buClr>
              <a:buFont typeface="Arial" pitchFamily="34" charset="0"/>
              <a:buChar char="•"/>
            </a:pPr>
            <a:r>
              <a:rPr lang="en-GB" sz="2400" dirty="0" smtClean="0">
                <a:solidFill>
                  <a:srgbClr val="002060"/>
                </a:solidFill>
              </a:rPr>
              <a:t> The student is not enrolled on a duplicate class </a:t>
            </a:r>
          </a:p>
          <a:p>
            <a:pPr lvl="0">
              <a:lnSpc>
                <a:spcPct val="150000"/>
              </a:lnSpc>
              <a:buClr>
                <a:srgbClr val="92D050"/>
              </a:buClr>
              <a:buFont typeface="Arial" pitchFamily="34" charset="0"/>
              <a:buChar char="•"/>
            </a:pPr>
            <a:r>
              <a:rPr lang="en-GB" sz="2400" dirty="0" smtClean="0">
                <a:solidFill>
                  <a:srgbClr val="002060"/>
                </a:solidFill>
              </a:rPr>
              <a:t> That his attempts at the Course are not compromised (as he has not failed)</a:t>
            </a:r>
          </a:p>
          <a:p>
            <a:pPr lvl="0">
              <a:lnSpc>
                <a:spcPct val="150000"/>
              </a:lnSpc>
              <a:buClr>
                <a:srgbClr val="92D050"/>
              </a:buClr>
              <a:buFont typeface="Arial" pitchFamily="34" charset="0"/>
              <a:buChar char="•"/>
            </a:pPr>
            <a:r>
              <a:rPr lang="en-GB" sz="2400" dirty="0" smtClean="0">
                <a:solidFill>
                  <a:srgbClr val="002060"/>
                </a:solidFill>
              </a:rPr>
              <a:t> That the students fee can be calculated correctly (as there is no charge for a course that has been deferred)</a:t>
            </a:r>
          </a:p>
          <a:p>
            <a:pPr lvl="0">
              <a:lnSpc>
                <a:spcPct val="150000"/>
              </a:lnSpc>
              <a:buClr>
                <a:srgbClr val="92D050"/>
              </a:buClr>
              <a:buFont typeface="Arial" pitchFamily="34" charset="0"/>
              <a:buChar char="•"/>
            </a:pPr>
            <a:r>
              <a:rPr lang="en-GB" sz="2400" dirty="0" smtClean="0">
                <a:solidFill>
                  <a:srgbClr val="002060"/>
                </a:solidFill>
              </a:rPr>
              <a:t> The Progression process and HESA return are calculated correctly</a:t>
            </a:r>
          </a:p>
          <a:p>
            <a:pPr lvl="0">
              <a:lnSpc>
                <a:spcPct val="150000"/>
              </a:lnSpc>
              <a:buClr>
                <a:srgbClr val="92D050"/>
              </a:buClr>
              <a:buFont typeface="Arial" pitchFamily="34" charset="0"/>
              <a:buChar char="•"/>
            </a:pPr>
            <a:r>
              <a:rPr lang="en-GB" sz="2400" dirty="0" smtClean="0">
                <a:solidFill>
                  <a:srgbClr val="002060"/>
                </a:solidFill>
              </a:rPr>
              <a:t> And the changes in the assignment marks, cumulative grade and official grade can all be recorded correctly</a:t>
            </a:r>
          </a:p>
        </p:txBody>
      </p:sp>
    </p:spTree>
    <p:extLst>
      <p:ext uri="{BB962C8B-B14F-4D97-AF65-F5344CB8AC3E}">
        <p14:creationId xmlns:p14="http://schemas.microsoft.com/office/powerpoint/2010/main" val="15594187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slide 281.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1866586" y="292239"/>
            <a:ext cx="5301452" cy="923330"/>
          </a:xfrm>
          <a:prstGeom prst="rect">
            <a:avLst/>
          </a:prstGeom>
        </p:spPr>
        <p:txBody>
          <a:bodyPr wrap="none">
            <a:spAutoFit/>
          </a:bodyPr>
          <a:lstStyle/>
          <a:p>
            <a:pPr algn="ctr"/>
            <a:r>
              <a:rPr lang="en-GB" sz="5400" b="1" dirty="0" smtClean="0">
                <a:solidFill>
                  <a:srgbClr val="92D050"/>
                </a:solidFill>
              </a:rPr>
              <a:t>Posting Grades</a:t>
            </a:r>
            <a:endParaRPr lang="en-GB" sz="4800" b="1" dirty="0" smtClean="0">
              <a:solidFill>
                <a:srgbClr val="92D050"/>
              </a:solidFill>
            </a:endParaRPr>
          </a:p>
        </p:txBody>
      </p:sp>
      <p:sp>
        <p:nvSpPr>
          <p:cNvPr id="2076" name="Rectangle 2075"/>
          <p:cNvSpPr/>
          <p:nvPr/>
        </p:nvSpPr>
        <p:spPr>
          <a:xfrm>
            <a:off x="358727" y="1215569"/>
            <a:ext cx="8461716" cy="3785652"/>
          </a:xfrm>
          <a:prstGeom prst="rect">
            <a:avLst/>
          </a:prstGeom>
        </p:spPr>
        <p:txBody>
          <a:bodyPr wrap="square">
            <a:spAutoFit/>
          </a:bodyPr>
          <a:lstStyle/>
          <a:p>
            <a:pPr lvl="0"/>
            <a:r>
              <a:rPr lang="en-GB" sz="2400" dirty="0" smtClean="0">
                <a:solidFill>
                  <a:srgbClr val="002060"/>
                </a:solidFill>
              </a:rPr>
              <a:t> </a:t>
            </a:r>
          </a:p>
          <a:p>
            <a:pPr lvl="0">
              <a:lnSpc>
                <a:spcPct val="150000"/>
              </a:lnSpc>
              <a:buClr>
                <a:srgbClr val="92D050"/>
              </a:buClr>
              <a:buFont typeface="Arial" pitchFamily="34" charset="0"/>
              <a:buChar char="•"/>
            </a:pPr>
            <a:r>
              <a:rPr lang="en-GB" sz="2400" dirty="0" smtClean="0">
                <a:solidFill>
                  <a:srgbClr val="002060"/>
                </a:solidFill>
              </a:rPr>
              <a:t> The Posting process ‘finalises’ the overall module grade</a:t>
            </a:r>
          </a:p>
          <a:p>
            <a:pPr lvl="0">
              <a:lnSpc>
                <a:spcPct val="150000"/>
              </a:lnSpc>
              <a:buClr>
                <a:srgbClr val="92D050"/>
              </a:buClr>
              <a:buFont typeface="Arial" pitchFamily="34" charset="0"/>
              <a:buChar char="•"/>
            </a:pPr>
            <a:r>
              <a:rPr lang="en-GB" sz="2400" dirty="0" smtClean="0">
                <a:solidFill>
                  <a:srgbClr val="002060"/>
                </a:solidFill>
              </a:rPr>
              <a:t> Takes place on the Grade Roster</a:t>
            </a:r>
          </a:p>
          <a:p>
            <a:pPr lvl="0">
              <a:lnSpc>
                <a:spcPct val="150000"/>
              </a:lnSpc>
              <a:buClr>
                <a:srgbClr val="92D050"/>
              </a:buClr>
              <a:buFont typeface="Arial" pitchFamily="34" charset="0"/>
              <a:buChar char="•"/>
            </a:pPr>
            <a:r>
              <a:rPr lang="en-GB" sz="2400" dirty="0" smtClean="0">
                <a:solidFill>
                  <a:srgbClr val="002060"/>
                </a:solidFill>
              </a:rPr>
              <a:t> Always ‘partial post’ – this will only post students with grades and not the whole class.</a:t>
            </a:r>
          </a:p>
          <a:p>
            <a:pPr lvl="0">
              <a:lnSpc>
                <a:spcPct val="150000"/>
              </a:lnSpc>
              <a:buClr>
                <a:srgbClr val="92D050"/>
              </a:buClr>
              <a:buFont typeface="Arial" pitchFamily="34" charset="0"/>
              <a:buChar char="•"/>
            </a:pPr>
            <a:r>
              <a:rPr lang="en-GB" sz="2400" dirty="0" smtClean="0">
                <a:solidFill>
                  <a:srgbClr val="002060"/>
                </a:solidFill>
              </a:rPr>
              <a:t> Only ‘post’ when grades have been approved by Academic staff</a:t>
            </a:r>
          </a:p>
        </p:txBody>
      </p:sp>
    </p:spTree>
    <p:extLst>
      <p:ext uri="{BB962C8B-B14F-4D97-AF65-F5344CB8AC3E}">
        <p14:creationId xmlns:p14="http://schemas.microsoft.com/office/powerpoint/2010/main" val="15594187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slide 281.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962491" y="292239"/>
            <a:ext cx="7109639" cy="923330"/>
          </a:xfrm>
          <a:prstGeom prst="rect">
            <a:avLst/>
          </a:prstGeom>
        </p:spPr>
        <p:txBody>
          <a:bodyPr wrap="none">
            <a:spAutoFit/>
          </a:bodyPr>
          <a:lstStyle/>
          <a:p>
            <a:pPr algn="ctr"/>
            <a:r>
              <a:rPr lang="en-GB" sz="5400" b="1" dirty="0" smtClean="0">
                <a:solidFill>
                  <a:srgbClr val="92D050"/>
                </a:solidFill>
              </a:rPr>
              <a:t>Progression Process</a:t>
            </a:r>
            <a:endParaRPr lang="en-GB" sz="4800" b="1" dirty="0" smtClean="0">
              <a:solidFill>
                <a:srgbClr val="92D050"/>
              </a:solidFill>
            </a:endParaRPr>
          </a:p>
        </p:txBody>
      </p:sp>
      <p:sp>
        <p:nvSpPr>
          <p:cNvPr id="2076" name="Rectangle 2075"/>
          <p:cNvSpPr/>
          <p:nvPr/>
        </p:nvSpPr>
        <p:spPr>
          <a:xfrm>
            <a:off x="358727" y="1422737"/>
            <a:ext cx="8461716" cy="4339650"/>
          </a:xfrm>
          <a:prstGeom prst="rect">
            <a:avLst/>
          </a:prstGeom>
        </p:spPr>
        <p:txBody>
          <a:bodyPr wrap="square">
            <a:spAutoFit/>
          </a:bodyPr>
          <a:lstStyle/>
          <a:p>
            <a:pPr lvl="0"/>
            <a:r>
              <a:rPr lang="en-GB" sz="2400" dirty="0" smtClean="0">
                <a:solidFill>
                  <a:srgbClr val="002060"/>
                </a:solidFill>
              </a:rPr>
              <a:t> </a:t>
            </a:r>
          </a:p>
          <a:p>
            <a:pPr lvl="0">
              <a:lnSpc>
                <a:spcPct val="150000"/>
              </a:lnSpc>
              <a:buClr>
                <a:srgbClr val="92D050"/>
              </a:buClr>
              <a:buFont typeface="Arial" pitchFamily="34" charset="0"/>
              <a:buChar char="•"/>
            </a:pPr>
            <a:r>
              <a:rPr lang="en-GB" sz="2400" dirty="0" smtClean="0">
                <a:solidFill>
                  <a:srgbClr val="002060"/>
                </a:solidFill>
              </a:rPr>
              <a:t> SIS supports the new Academic Framework</a:t>
            </a:r>
          </a:p>
          <a:p>
            <a:pPr lvl="0">
              <a:lnSpc>
                <a:spcPct val="150000"/>
              </a:lnSpc>
              <a:buClr>
                <a:srgbClr val="92D050"/>
              </a:buClr>
              <a:buFont typeface="Arial" pitchFamily="34" charset="0"/>
              <a:buChar char="•"/>
            </a:pPr>
            <a:r>
              <a:rPr lang="en-GB" sz="2400" dirty="0" smtClean="0">
                <a:solidFill>
                  <a:srgbClr val="002060"/>
                </a:solidFill>
              </a:rPr>
              <a:t> Will ONLY work correctly if:</a:t>
            </a:r>
          </a:p>
          <a:p>
            <a:pPr lvl="1">
              <a:lnSpc>
                <a:spcPct val="150000"/>
              </a:lnSpc>
              <a:buClr>
                <a:srgbClr val="92D050"/>
              </a:buClr>
              <a:buFont typeface="Arial" pitchFamily="34" charset="0"/>
              <a:buChar char="•"/>
            </a:pPr>
            <a:r>
              <a:rPr lang="en-GB" sz="2400" dirty="0" smtClean="0">
                <a:solidFill>
                  <a:srgbClr val="002060"/>
                </a:solidFill>
              </a:rPr>
              <a:t> Programme and module structures are correct in </a:t>
            </a:r>
            <a:r>
              <a:rPr lang="en-GB" sz="2400" dirty="0" err="1" smtClean="0">
                <a:solidFill>
                  <a:srgbClr val="002060"/>
                </a:solidFill>
              </a:rPr>
              <a:t>ProdCat</a:t>
            </a:r>
            <a:r>
              <a:rPr lang="en-GB" sz="2400" dirty="0" smtClean="0">
                <a:solidFill>
                  <a:srgbClr val="002060"/>
                </a:solidFill>
              </a:rPr>
              <a:t>/</a:t>
            </a:r>
            <a:r>
              <a:rPr lang="en-GB" sz="2400" dirty="0" err="1" smtClean="0">
                <a:solidFill>
                  <a:srgbClr val="002060"/>
                </a:solidFill>
              </a:rPr>
              <a:t>ModCat</a:t>
            </a:r>
            <a:endParaRPr lang="en-GB" sz="2400" dirty="0" smtClean="0">
              <a:solidFill>
                <a:srgbClr val="002060"/>
              </a:solidFill>
            </a:endParaRPr>
          </a:p>
          <a:p>
            <a:pPr lvl="1">
              <a:lnSpc>
                <a:spcPct val="150000"/>
              </a:lnSpc>
              <a:buClr>
                <a:srgbClr val="92D050"/>
              </a:buClr>
              <a:buFont typeface="Arial" pitchFamily="34" charset="0"/>
              <a:buChar char="•"/>
            </a:pPr>
            <a:r>
              <a:rPr lang="en-GB" sz="2400" dirty="0" smtClean="0">
                <a:solidFill>
                  <a:srgbClr val="002060"/>
                </a:solidFill>
              </a:rPr>
              <a:t> Student data is correct</a:t>
            </a:r>
          </a:p>
          <a:p>
            <a:pPr lvl="1">
              <a:lnSpc>
                <a:spcPct val="150000"/>
              </a:lnSpc>
              <a:buClr>
                <a:srgbClr val="92D050"/>
              </a:buClr>
              <a:buFont typeface="Arial" pitchFamily="34" charset="0"/>
              <a:buChar char="•"/>
            </a:pPr>
            <a:r>
              <a:rPr lang="en-GB" sz="2400" dirty="0" smtClean="0">
                <a:solidFill>
                  <a:srgbClr val="002060"/>
                </a:solidFill>
              </a:rPr>
              <a:t> All marks and grades have been entered, approved and posted</a:t>
            </a:r>
          </a:p>
        </p:txBody>
      </p:sp>
    </p:spTree>
    <p:extLst>
      <p:ext uri="{BB962C8B-B14F-4D97-AF65-F5344CB8AC3E}">
        <p14:creationId xmlns:p14="http://schemas.microsoft.com/office/powerpoint/2010/main" val="15594187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slide 281.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962491" y="292239"/>
            <a:ext cx="7109639" cy="923330"/>
          </a:xfrm>
          <a:prstGeom prst="rect">
            <a:avLst/>
          </a:prstGeom>
        </p:spPr>
        <p:txBody>
          <a:bodyPr wrap="none">
            <a:spAutoFit/>
          </a:bodyPr>
          <a:lstStyle/>
          <a:p>
            <a:pPr algn="ctr"/>
            <a:r>
              <a:rPr lang="en-GB" sz="5400" b="1" dirty="0" smtClean="0">
                <a:solidFill>
                  <a:srgbClr val="92D050"/>
                </a:solidFill>
              </a:rPr>
              <a:t>Progression Process</a:t>
            </a:r>
            <a:endParaRPr lang="en-GB" sz="4800" b="1" dirty="0" smtClean="0">
              <a:solidFill>
                <a:srgbClr val="92D050"/>
              </a:solidFill>
            </a:endParaRPr>
          </a:p>
        </p:txBody>
      </p:sp>
      <p:sp>
        <p:nvSpPr>
          <p:cNvPr id="2076" name="Rectangle 2075"/>
          <p:cNvSpPr/>
          <p:nvPr/>
        </p:nvSpPr>
        <p:spPr>
          <a:xfrm>
            <a:off x="358727" y="1461075"/>
            <a:ext cx="8461716" cy="4893647"/>
          </a:xfrm>
          <a:prstGeom prst="rect">
            <a:avLst/>
          </a:prstGeom>
        </p:spPr>
        <p:txBody>
          <a:bodyPr wrap="square">
            <a:spAutoFit/>
          </a:bodyPr>
          <a:lstStyle/>
          <a:p>
            <a:pPr lvl="0"/>
            <a:r>
              <a:rPr lang="en-GB" sz="2400" dirty="0" smtClean="0">
                <a:solidFill>
                  <a:srgbClr val="002060"/>
                </a:solidFill>
              </a:rPr>
              <a:t> </a:t>
            </a:r>
          </a:p>
          <a:p>
            <a:pPr marL="457200" lvl="0" indent="-457200">
              <a:lnSpc>
                <a:spcPct val="150000"/>
              </a:lnSpc>
              <a:buClr>
                <a:srgbClr val="92D050"/>
              </a:buClr>
              <a:buFont typeface="+mj-lt"/>
              <a:buAutoNum type="arabicPeriod"/>
            </a:pPr>
            <a:r>
              <a:rPr lang="en-GB" sz="2400" dirty="0" smtClean="0">
                <a:solidFill>
                  <a:srgbClr val="002060"/>
                </a:solidFill>
              </a:rPr>
              <a:t> Enter Assignment Marks in Gradebook</a:t>
            </a:r>
          </a:p>
          <a:p>
            <a:pPr marL="457200" lvl="0" indent="-457200">
              <a:lnSpc>
                <a:spcPct val="150000"/>
              </a:lnSpc>
              <a:buClr>
                <a:srgbClr val="92D050"/>
              </a:buClr>
              <a:buFont typeface="+mj-lt"/>
              <a:buAutoNum type="arabicPeriod"/>
            </a:pPr>
            <a:r>
              <a:rPr lang="en-GB" sz="2400" dirty="0" smtClean="0">
                <a:solidFill>
                  <a:srgbClr val="002060"/>
                </a:solidFill>
              </a:rPr>
              <a:t> Enter any Academic Misconduct/ EC Decisions</a:t>
            </a:r>
          </a:p>
          <a:p>
            <a:pPr marL="457200" lvl="0" indent="-457200">
              <a:lnSpc>
                <a:spcPct val="150000"/>
              </a:lnSpc>
              <a:buClr>
                <a:srgbClr val="92D050"/>
              </a:buClr>
              <a:buFont typeface="+mj-lt"/>
              <a:buAutoNum type="arabicPeriod"/>
            </a:pPr>
            <a:r>
              <a:rPr lang="en-GB" sz="2400" dirty="0" smtClean="0">
                <a:solidFill>
                  <a:srgbClr val="002060"/>
                </a:solidFill>
              </a:rPr>
              <a:t> Run Discoverer Report SR012 – Module Summary report</a:t>
            </a:r>
          </a:p>
          <a:p>
            <a:pPr marL="457200" lvl="0" indent="-457200">
              <a:lnSpc>
                <a:spcPct val="150000"/>
              </a:lnSpc>
              <a:buClr>
                <a:srgbClr val="92D050"/>
              </a:buClr>
              <a:buFont typeface="+mj-lt"/>
              <a:buAutoNum type="arabicPeriod"/>
            </a:pPr>
            <a:r>
              <a:rPr lang="en-GB" sz="2400" dirty="0" smtClean="0">
                <a:solidFill>
                  <a:srgbClr val="002060"/>
                </a:solidFill>
              </a:rPr>
              <a:t> Meet with Academic staff to approve overall module grade</a:t>
            </a:r>
          </a:p>
          <a:p>
            <a:pPr marL="457200" lvl="0" indent="-457200">
              <a:lnSpc>
                <a:spcPct val="150000"/>
              </a:lnSpc>
              <a:buClr>
                <a:srgbClr val="92D050"/>
              </a:buClr>
              <a:buFont typeface="+mj-lt"/>
              <a:buAutoNum type="arabicPeriod"/>
            </a:pPr>
            <a:r>
              <a:rPr lang="en-GB" sz="2400" dirty="0" smtClean="0">
                <a:solidFill>
                  <a:srgbClr val="002060"/>
                </a:solidFill>
              </a:rPr>
              <a:t> Make any required assignment mark changes</a:t>
            </a:r>
          </a:p>
          <a:p>
            <a:pPr marL="457200" lvl="0" indent="-457200">
              <a:lnSpc>
                <a:spcPct val="150000"/>
              </a:lnSpc>
              <a:buClr>
                <a:srgbClr val="92D050"/>
              </a:buClr>
              <a:buFont typeface="+mj-lt"/>
              <a:buAutoNum type="arabicPeriod"/>
            </a:pPr>
            <a:r>
              <a:rPr lang="en-GB" sz="2400" dirty="0" smtClean="0">
                <a:solidFill>
                  <a:srgbClr val="002060"/>
                </a:solidFill>
              </a:rPr>
              <a:t> Repeat steps 3- 5 as necessary </a:t>
            </a:r>
            <a:endParaRPr lang="en-GB" sz="2400" dirty="0" smtClean="0">
              <a:solidFill>
                <a:srgbClr val="002060"/>
              </a:solidFill>
            </a:endParaRPr>
          </a:p>
          <a:p>
            <a:pPr marL="457200" lvl="0" indent="-457200">
              <a:lnSpc>
                <a:spcPct val="150000"/>
              </a:lnSpc>
              <a:buClr>
                <a:srgbClr val="92D050"/>
              </a:buClr>
              <a:buFont typeface="+mj-lt"/>
              <a:buAutoNum type="arabicPeriod"/>
            </a:pPr>
            <a:r>
              <a:rPr lang="zh-TW" altLang="en-US" sz="2400" dirty="0">
                <a:solidFill>
                  <a:srgbClr val="002060"/>
                </a:solidFill>
              </a:rPr>
              <a:t> </a:t>
            </a:r>
            <a:r>
              <a:rPr lang="en-US" altLang="zh-TW" sz="2400" dirty="0">
                <a:solidFill>
                  <a:srgbClr val="002060"/>
                </a:solidFill>
              </a:rPr>
              <a:t>P</a:t>
            </a:r>
            <a:r>
              <a:rPr lang="en-GB" altLang="zh-TW" sz="2400" dirty="0" err="1" smtClean="0">
                <a:solidFill>
                  <a:srgbClr val="002060"/>
                </a:solidFill>
              </a:rPr>
              <a:t>ost</a:t>
            </a:r>
            <a:r>
              <a:rPr lang="en-GB" altLang="zh-TW" sz="2400" dirty="0" smtClean="0">
                <a:solidFill>
                  <a:srgbClr val="002060"/>
                </a:solidFill>
              </a:rPr>
              <a:t> all the modules and grades</a:t>
            </a:r>
            <a:endParaRPr lang="en-GB" sz="2400" dirty="0" smtClean="0">
              <a:solidFill>
                <a:srgbClr val="002060"/>
              </a:solidFill>
            </a:endParaRPr>
          </a:p>
        </p:txBody>
      </p:sp>
    </p:spTree>
    <p:extLst>
      <p:ext uri="{BB962C8B-B14F-4D97-AF65-F5344CB8AC3E}">
        <p14:creationId xmlns:p14="http://schemas.microsoft.com/office/powerpoint/2010/main" val="15594187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slide 281.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962491" y="292239"/>
            <a:ext cx="7109639" cy="923330"/>
          </a:xfrm>
          <a:prstGeom prst="rect">
            <a:avLst/>
          </a:prstGeom>
        </p:spPr>
        <p:txBody>
          <a:bodyPr wrap="none">
            <a:spAutoFit/>
          </a:bodyPr>
          <a:lstStyle/>
          <a:p>
            <a:pPr algn="ctr"/>
            <a:r>
              <a:rPr lang="en-GB" sz="5400" b="1" dirty="0" smtClean="0">
                <a:solidFill>
                  <a:srgbClr val="92D050"/>
                </a:solidFill>
              </a:rPr>
              <a:t>Progression Process</a:t>
            </a:r>
            <a:endParaRPr lang="en-GB" sz="4800" b="1" dirty="0" smtClean="0">
              <a:solidFill>
                <a:srgbClr val="92D050"/>
              </a:solidFill>
            </a:endParaRPr>
          </a:p>
        </p:txBody>
      </p:sp>
      <p:sp>
        <p:nvSpPr>
          <p:cNvPr id="2076" name="Rectangle 2075"/>
          <p:cNvSpPr/>
          <p:nvPr/>
        </p:nvSpPr>
        <p:spPr>
          <a:xfrm>
            <a:off x="358727" y="1461075"/>
            <a:ext cx="8461716" cy="3785652"/>
          </a:xfrm>
          <a:prstGeom prst="rect">
            <a:avLst/>
          </a:prstGeom>
        </p:spPr>
        <p:txBody>
          <a:bodyPr wrap="square">
            <a:spAutoFit/>
          </a:bodyPr>
          <a:lstStyle/>
          <a:p>
            <a:pPr lvl="0"/>
            <a:r>
              <a:rPr lang="en-GB" sz="2400" dirty="0" smtClean="0">
                <a:solidFill>
                  <a:srgbClr val="002060"/>
                </a:solidFill>
              </a:rPr>
              <a:t> </a:t>
            </a:r>
          </a:p>
          <a:p>
            <a:pPr marL="457200" lvl="0" indent="-457200">
              <a:lnSpc>
                <a:spcPct val="150000"/>
              </a:lnSpc>
              <a:buClr>
                <a:srgbClr val="92D050"/>
              </a:buClr>
              <a:buFont typeface="+mj-lt"/>
              <a:buAutoNum type="arabicPeriod" startAt="8"/>
            </a:pPr>
            <a:r>
              <a:rPr lang="en-GB" sz="2400" dirty="0" smtClean="0">
                <a:solidFill>
                  <a:srgbClr val="002060"/>
                </a:solidFill>
              </a:rPr>
              <a:t>Run the SIS Progression process</a:t>
            </a:r>
          </a:p>
          <a:p>
            <a:pPr marL="457200" lvl="0" indent="-457200">
              <a:lnSpc>
                <a:spcPct val="150000"/>
              </a:lnSpc>
              <a:buClr>
                <a:srgbClr val="92D050"/>
              </a:buClr>
              <a:buFont typeface="+mj-lt"/>
              <a:buAutoNum type="arabicPeriod" startAt="8"/>
            </a:pPr>
            <a:r>
              <a:rPr lang="en-GB" sz="2400" dirty="0" smtClean="0">
                <a:solidFill>
                  <a:srgbClr val="002060"/>
                </a:solidFill>
              </a:rPr>
              <a:t>Run Discoverer Report SR013 – Programme Level Summary report</a:t>
            </a:r>
          </a:p>
          <a:p>
            <a:pPr marL="457200" lvl="0" indent="-457200">
              <a:lnSpc>
                <a:spcPct val="150000"/>
              </a:lnSpc>
              <a:buClr>
                <a:srgbClr val="92D050"/>
              </a:buClr>
              <a:buFont typeface="+mj-lt"/>
              <a:buAutoNum type="arabicPeriod" startAt="8"/>
            </a:pPr>
            <a:r>
              <a:rPr lang="en-GB" sz="2400" dirty="0" smtClean="0">
                <a:solidFill>
                  <a:srgbClr val="002060"/>
                </a:solidFill>
              </a:rPr>
              <a:t>Check output, review students</a:t>
            </a:r>
          </a:p>
          <a:p>
            <a:pPr marL="457200" lvl="0" indent="-457200">
              <a:lnSpc>
                <a:spcPct val="150000"/>
              </a:lnSpc>
              <a:buClr>
                <a:srgbClr val="92D050"/>
              </a:buClr>
              <a:buFont typeface="+mj-lt"/>
              <a:buAutoNum type="arabicPeriod" startAt="8"/>
            </a:pPr>
            <a:r>
              <a:rPr lang="en-GB" sz="2400" dirty="0" smtClean="0">
                <a:solidFill>
                  <a:srgbClr val="002060"/>
                </a:solidFill>
              </a:rPr>
              <a:t> Make any required adjustments (missing grades etc)</a:t>
            </a:r>
          </a:p>
          <a:p>
            <a:pPr marL="457200" lvl="0" indent="-457200">
              <a:lnSpc>
                <a:spcPct val="150000"/>
              </a:lnSpc>
              <a:buClr>
                <a:srgbClr val="92D050"/>
              </a:buClr>
              <a:buFont typeface="+mj-lt"/>
              <a:buAutoNum type="arabicPeriod" startAt="8"/>
            </a:pPr>
            <a:r>
              <a:rPr lang="en-GB" sz="2400" dirty="0" smtClean="0">
                <a:solidFill>
                  <a:srgbClr val="002060"/>
                </a:solidFill>
              </a:rPr>
              <a:t> Repeat steps 7- 10 as necessary </a:t>
            </a:r>
          </a:p>
        </p:txBody>
      </p:sp>
    </p:spTree>
    <p:extLst>
      <p:ext uri="{BB962C8B-B14F-4D97-AF65-F5344CB8AC3E}">
        <p14:creationId xmlns:p14="http://schemas.microsoft.com/office/powerpoint/2010/main" val="15594187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slide 281.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962491" y="292239"/>
            <a:ext cx="7109639" cy="923330"/>
          </a:xfrm>
          <a:prstGeom prst="rect">
            <a:avLst/>
          </a:prstGeom>
        </p:spPr>
        <p:txBody>
          <a:bodyPr wrap="none">
            <a:spAutoFit/>
          </a:bodyPr>
          <a:lstStyle/>
          <a:p>
            <a:pPr algn="ctr"/>
            <a:r>
              <a:rPr lang="en-GB" sz="5400" b="1" dirty="0" smtClean="0">
                <a:solidFill>
                  <a:srgbClr val="92D050"/>
                </a:solidFill>
              </a:rPr>
              <a:t>Progression Process</a:t>
            </a:r>
            <a:endParaRPr lang="en-GB" sz="4800" b="1" dirty="0" smtClean="0">
              <a:solidFill>
                <a:srgbClr val="92D050"/>
              </a:solidFill>
            </a:endParaRPr>
          </a:p>
        </p:txBody>
      </p:sp>
      <p:sp>
        <p:nvSpPr>
          <p:cNvPr id="2076" name="Rectangle 2075"/>
          <p:cNvSpPr/>
          <p:nvPr/>
        </p:nvSpPr>
        <p:spPr>
          <a:xfrm>
            <a:off x="358727" y="1461075"/>
            <a:ext cx="8461716" cy="4339650"/>
          </a:xfrm>
          <a:prstGeom prst="rect">
            <a:avLst/>
          </a:prstGeom>
        </p:spPr>
        <p:txBody>
          <a:bodyPr wrap="square">
            <a:spAutoFit/>
          </a:bodyPr>
          <a:lstStyle/>
          <a:p>
            <a:pPr lvl="0"/>
            <a:r>
              <a:rPr lang="en-GB" sz="2400" dirty="0" smtClean="0">
                <a:solidFill>
                  <a:srgbClr val="002060"/>
                </a:solidFill>
              </a:rPr>
              <a:t> </a:t>
            </a:r>
          </a:p>
          <a:p>
            <a:pPr marL="457200" lvl="0" indent="-457200">
              <a:lnSpc>
                <a:spcPct val="150000"/>
              </a:lnSpc>
              <a:buClr>
                <a:srgbClr val="92D050"/>
              </a:buClr>
              <a:buFont typeface="+mj-lt"/>
              <a:buAutoNum type="arabicPeriod" startAt="13"/>
            </a:pPr>
            <a:r>
              <a:rPr lang="en-GB" sz="2400" dirty="0" smtClean="0">
                <a:solidFill>
                  <a:srgbClr val="002060"/>
                </a:solidFill>
              </a:rPr>
              <a:t>Run the SIS Award Mark Calculation process (completing students only)</a:t>
            </a:r>
          </a:p>
          <a:p>
            <a:pPr marL="457200" lvl="0" indent="-457200">
              <a:lnSpc>
                <a:spcPct val="150000"/>
              </a:lnSpc>
              <a:buClr>
                <a:srgbClr val="92D050"/>
              </a:buClr>
              <a:buFont typeface="+mj-lt"/>
              <a:buAutoNum type="arabicPeriod" startAt="13"/>
            </a:pPr>
            <a:r>
              <a:rPr lang="en-GB" sz="2400" dirty="0" smtClean="0">
                <a:solidFill>
                  <a:srgbClr val="002060"/>
                </a:solidFill>
              </a:rPr>
              <a:t>Run Discoverer Report SR013 – Student Completion Details report</a:t>
            </a:r>
          </a:p>
          <a:p>
            <a:pPr marL="457200" lvl="0" indent="-457200">
              <a:lnSpc>
                <a:spcPct val="150000"/>
              </a:lnSpc>
              <a:buClr>
                <a:srgbClr val="92D050"/>
              </a:buClr>
              <a:buFont typeface="+mj-lt"/>
              <a:buAutoNum type="arabicPeriod" startAt="13"/>
            </a:pPr>
            <a:r>
              <a:rPr lang="en-GB" sz="2400" dirty="0" smtClean="0">
                <a:solidFill>
                  <a:srgbClr val="002060"/>
                </a:solidFill>
              </a:rPr>
              <a:t>Check output, review students</a:t>
            </a:r>
          </a:p>
          <a:p>
            <a:pPr marL="457200" lvl="0" indent="-457200">
              <a:lnSpc>
                <a:spcPct val="150000"/>
              </a:lnSpc>
              <a:buClr>
                <a:srgbClr val="92D050"/>
              </a:buClr>
              <a:buFont typeface="+mj-lt"/>
              <a:buAutoNum type="arabicPeriod" startAt="13"/>
            </a:pPr>
            <a:r>
              <a:rPr lang="en-GB" sz="2400" dirty="0" smtClean="0">
                <a:solidFill>
                  <a:srgbClr val="002060"/>
                </a:solidFill>
              </a:rPr>
              <a:t> Go to Board</a:t>
            </a:r>
          </a:p>
          <a:p>
            <a:pPr marL="457200" lvl="0" indent="-457200">
              <a:lnSpc>
                <a:spcPct val="150000"/>
              </a:lnSpc>
              <a:buClr>
                <a:srgbClr val="92D050"/>
              </a:buClr>
              <a:buFont typeface="+mj-lt"/>
              <a:buAutoNum type="arabicPeriod" startAt="13"/>
            </a:pPr>
            <a:r>
              <a:rPr lang="en-GB" sz="2400" dirty="0" smtClean="0">
                <a:solidFill>
                  <a:srgbClr val="002060"/>
                </a:solidFill>
              </a:rPr>
              <a:t> Carry out Post Board processing</a:t>
            </a:r>
          </a:p>
        </p:txBody>
      </p:sp>
    </p:spTree>
    <p:extLst>
      <p:ext uri="{BB962C8B-B14F-4D97-AF65-F5344CB8AC3E}">
        <p14:creationId xmlns:p14="http://schemas.microsoft.com/office/powerpoint/2010/main" val="15594187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l="19711" t="21487" r="23195" b="4557"/>
          <a:stretch>
            <a:fillRect/>
          </a:stretch>
        </p:blipFill>
        <p:spPr bwMode="auto">
          <a:xfrm>
            <a:off x="1021279" y="0"/>
            <a:ext cx="6811662" cy="6858000"/>
          </a:xfrm>
          <a:prstGeom prst="rect">
            <a:avLst/>
          </a:prstGeom>
          <a:noFill/>
          <a:ln w="9525">
            <a:noFill/>
            <a:miter lim="800000"/>
            <a:headEnd/>
            <a:tailEnd/>
          </a:ln>
        </p:spPr>
      </p:pic>
    </p:spTree>
    <p:extLst>
      <p:ext uri="{BB962C8B-B14F-4D97-AF65-F5344CB8AC3E}">
        <p14:creationId xmlns:p14="http://schemas.microsoft.com/office/powerpoint/2010/main" val="15594187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srcRect l="13303" t="25984" r="11931" b="6306"/>
          <a:stretch>
            <a:fillRect/>
          </a:stretch>
        </p:blipFill>
        <p:spPr bwMode="auto">
          <a:xfrm>
            <a:off x="0" y="421574"/>
            <a:ext cx="9144000" cy="6436426"/>
          </a:xfrm>
          <a:prstGeom prst="rect">
            <a:avLst/>
          </a:prstGeom>
          <a:noFill/>
          <a:ln w="9525">
            <a:noFill/>
            <a:miter lim="800000"/>
            <a:headEnd/>
            <a:tailEnd/>
          </a:ln>
        </p:spPr>
      </p:pic>
    </p:spTree>
    <p:extLst>
      <p:ext uri="{BB962C8B-B14F-4D97-AF65-F5344CB8AC3E}">
        <p14:creationId xmlns:p14="http://schemas.microsoft.com/office/powerpoint/2010/main" val="1559418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slide 281.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2405182" y="292239"/>
            <a:ext cx="4224233" cy="923330"/>
          </a:xfrm>
          <a:prstGeom prst="rect">
            <a:avLst/>
          </a:prstGeom>
        </p:spPr>
        <p:txBody>
          <a:bodyPr wrap="none">
            <a:spAutoFit/>
          </a:bodyPr>
          <a:lstStyle/>
          <a:p>
            <a:pPr algn="ctr"/>
            <a:r>
              <a:rPr lang="en-GB" sz="5400" b="1" dirty="0" smtClean="0">
                <a:solidFill>
                  <a:srgbClr val="92D050"/>
                </a:solidFill>
              </a:rPr>
              <a:t>Introduction</a:t>
            </a:r>
            <a:endParaRPr lang="en-GB" sz="4800" b="1" dirty="0" smtClean="0">
              <a:solidFill>
                <a:srgbClr val="92D050"/>
              </a:solidFill>
            </a:endParaRPr>
          </a:p>
        </p:txBody>
      </p:sp>
      <p:sp>
        <p:nvSpPr>
          <p:cNvPr id="4" name="TextBox 3"/>
          <p:cNvSpPr txBox="1"/>
          <p:nvPr/>
        </p:nvSpPr>
        <p:spPr>
          <a:xfrm>
            <a:off x="1085850" y="1628776"/>
            <a:ext cx="7172325" cy="3847207"/>
          </a:xfrm>
          <a:prstGeom prst="rect">
            <a:avLst/>
          </a:prstGeom>
          <a:noFill/>
        </p:spPr>
        <p:txBody>
          <a:bodyPr wrap="square" rtlCol="0">
            <a:spAutoFit/>
          </a:bodyPr>
          <a:lstStyle/>
          <a:p>
            <a:r>
              <a:rPr lang="en-GB" sz="2800" b="1" dirty="0" smtClean="0">
                <a:solidFill>
                  <a:srgbClr val="002060"/>
                </a:solidFill>
              </a:rPr>
              <a:t>Key Objectives:</a:t>
            </a:r>
            <a:endParaRPr lang="en-GB" sz="2800" dirty="0">
              <a:solidFill>
                <a:srgbClr val="002060"/>
              </a:solidFill>
            </a:endParaRPr>
          </a:p>
          <a:p>
            <a:pPr lvl="1">
              <a:lnSpc>
                <a:spcPct val="150000"/>
              </a:lnSpc>
              <a:buClr>
                <a:srgbClr val="92D050"/>
              </a:buClr>
              <a:buFont typeface="Arial" pitchFamily="34" charset="0"/>
              <a:buChar char="•"/>
            </a:pPr>
            <a:r>
              <a:rPr lang="en-GB" sz="2400" dirty="0" smtClean="0">
                <a:solidFill>
                  <a:srgbClr val="002060"/>
                </a:solidFill>
              </a:rPr>
              <a:t> Understanding Extenuating Circumstances</a:t>
            </a:r>
          </a:p>
          <a:p>
            <a:pPr lvl="1">
              <a:lnSpc>
                <a:spcPct val="150000"/>
              </a:lnSpc>
              <a:buClr>
                <a:srgbClr val="92D050"/>
              </a:buClr>
              <a:buFont typeface="Arial" pitchFamily="34" charset="0"/>
              <a:buChar char="•"/>
            </a:pPr>
            <a:r>
              <a:rPr lang="en-GB" sz="2400" dirty="0" smtClean="0">
                <a:solidFill>
                  <a:srgbClr val="002060"/>
                </a:solidFill>
              </a:rPr>
              <a:t> Understanding Deferred Attempts</a:t>
            </a:r>
          </a:p>
          <a:p>
            <a:pPr lvl="1">
              <a:lnSpc>
                <a:spcPct val="150000"/>
              </a:lnSpc>
              <a:buClr>
                <a:srgbClr val="92D050"/>
              </a:buClr>
              <a:buFont typeface="Arial" pitchFamily="34" charset="0"/>
              <a:buChar char="•"/>
            </a:pPr>
            <a:r>
              <a:rPr lang="en-GB" sz="2400" dirty="0" smtClean="0">
                <a:solidFill>
                  <a:srgbClr val="002060"/>
                </a:solidFill>
              </a:rPr>
              <a:t> Understanding Academic Misconduct</a:t>
            </a:r>
          </a:p>
          <a:p>
            <a:pPr lvl="1">
              <a:lnSpc>
                <a:spcPct val="150000"/>
              </a:lnSpc>
              <a:buClr>
                <a:srgbClr val="92D050"/>
              </a:buClr>
              <a:buFont typeface="Arial" pitchFamily="34" charset="0"/>
              <a:buChar char="•"/>
            </a:pPr>
            <a:r>
              <a:rPr lang="en-GB" sz="2400" dirty="0" smtClean="0">
                <a:solidFill>
                  <a:srgbClr val="002060"/>
                </a:solidFill>
              </a:rPr>
              <a:t> Understanding Posting Grades</a:t>
            </a:r>
          </a:p>
          <a:p>
            <a:pPr lvl="1">
              <a:lnSpc>
                <a:spcPct val="150000"/>
              </a:lnSpc>
              <a:buClr>
                <a:srgbClr val="92D050"/>
              </a:buClr>
              <a:buFont typeface="Arial" pitchFamily="34" charset="0"/>
              <a:buChar char="•"/>
            </a:pPr>
            <a:r>
              <a:rPr lang="en-GB" sz="2400" dirty="0" smtClean="0">
                <a:solidFill>
                  <a:srgbClr val="002060"/>
                </a:solidFill>
              </a:rPr>
              <a:t> Understanding the Progression and Final 	Award Mark Calculation Process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slide 281.jpg"/>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962491" y="292239"/>
            <a:ext cx="7109639" cy="923330"/>
          </a:xfrm>
          <a:prstGeom prst="rect">
            <a:avLst/>
          </a:prstGeom>
        </p:spPr>
        <p:txBody>
          <a:bodyPr wrap="none">
            <a:spAutoFit/>
          </a:bodyPr>
          <a:lstStyle/>
          <a:p>
            <a:pPr algn="ctr"/>
            <a:r>
              <a:rPr lang="en-GB" sz="5400" b="1" dirty="0" smtClean="0">
                <a:solidFill>
                  <a:srgbClr val="92D050"/>
                </a:solidFill>
              </a:rPr>
              <a:t>Progression Process</a:t>
            </a:r>
            <a:endParaRPr lang="en-GB" sz="4800" b="1" dirty="0" smtClean="0">
              <a:solidFill>
                <a:srgbClr val="92D050"/>
              </a:solidFill>
            </a:endParaRPr>
          </a:p>
        </p:txBody>
      </p:sp>
      <p:sp>
        <p:nvSpPr>
          <p:cNvPr id="2076" name="Rectangle 2075"/>
          <p:cNvSpPr/>
          <p:nvPr/>
        </p:nvSpPr>
        <p:spPr>
          <a:xfrm>
            <a:off x="358727" y="1461075"/>
            <a:ext cx="8461716" cy="3139321"/>
          </a:xfrm>
          <a:prstGeom prst="rect">
            <a:avLst/>
          </a:prstGeom>
        </p:spPr>
        <p:txBody>
          <a:bodyPr wrap="square">
            <a:spAutoFit/>
          </a:bodyPr>
          <a:lstStyle/>
          <a:p>
            <a:pPr lvl="0"/>
            <a:r>
              <a:rPr lang="en-GB" sz="2400" dirty="0" smtClean="0">
                <a:solidFill>
                  <a:srgbClr val="002060"/>
                </a:solidFill>
              </a:rPr>
              <a:t> </a:t>
            </a:r>
          </a:p>
          <a:p>
            <a:pPr marL="457200" lvl="0" indent="-457200">
              <a:lnSpc>
                <a:spcPct val="150000"/>
              </a:lnSpc>
              <a:buClr>
                <a:srgbClr val="92D050"/>
              </a:buClr>
              <a:buFont typeface="Arial" pitchFamily="34" charset="0"/>
              <a:buChar char="•"/>
            </a:pPr>
            <a:r>
              <a:rPr lang="en-GB" sz="2400" dirty="0" smtClean="0">
                <a:solidFill>
                  <a:srgbClr val="002060"/>
                </a:solidFill>
              </a:rPr>
              <a:t>Navigate to: </a:t>
            </a:r>
            <a:r>
              <a:rPr lang="en-GB" sz="2000" b="1" dirty="0" smtClean="0">
                <a:solidFill>
                  <a:srgbClr val="002060"/>
                </a:solidFill>
              </a:rPr>
              <a:t>Main Menu&gt;Records &amp; Enrolment&gt;Student Term Information&gt;Term History&gt;Progression Tab</a:t>
            </a:r>
            <a:endParaRPr lang="en-GB" sz="2400" b="1" dirty="0" smtClean="0">
              <a:solidFill>
                <a:srgbClr val="002060"/>
              </a:solidFill>
            </a:endParaRPr>
          </a:p>
          <a:p>
            <a:pPr marL="457200" lvl="0" indent="-457200">
              <a:lnSpc>
                <a:spcPct val="150000"/>
              </a:lnSpc>
              <a:buClr>
                <a:srgbClr val="92D050"/>
              </a:buClr>
              <a:buFont typeface="Arial" pitchFamily="34" charset="0"/>
              <a:buChar char="•"/>
            </a:pPr>
            <a:r>
              <a:rPr lang="en-GB" sz="2400" dirty="0" smtClean="0">
                <a:solidFill>
                  <a:srgbClr val="002060"/>
                </a:solidFill>
              </a:rPr>
              <a:t>This shows the detail of the process</a:t>
            </a:r>
          </a:p>
          <a:p>
            <a:pPr marL="457200" lvl="0" indent="-457200">
              <a:lnSpc>
                <a:spcPct val="150000"/>
              </a:lnSpc>
              <a:buClr>
                <a:srgbClr val="92D050"/>
              </a:buClr>
              <a:buFont typeface="Arial" pitchFamily="34" charset="0"/>
              <a:buChar char="•"/>
            </a:pPr>
            <a:r>
              <a:rPr lang="en-GB" sz="2400" dirty="0" smtClean="0">
                <a:solidFill>
                  <a:srgbClr val="002060"/>
                </a:solidFill>
              </a:rPr>
              <a:t>This same detail is displayed on the Discoverer SR013 reports</a:t>
            </a:r>
          </a:p>
        </p:txBody>
      </p:sp>
    </p:spTree>
    <p:extLst>
      <p:ext uri="{BB962C8B-B14F-4D97-AF65-F5344CB8AC3E}">
        <p14:creationId xmlns:p14="http://schemas.microsoft.com/office/powerpoint/2010/main" val="15594187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slide 281.jpg"/>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2020475" y="292239"/>
            <a:ext cx="4993675" cy="923330"/>
          </a:xfrm>
          <a:prstGeom prst="rect">
            <a:avLst/>
          </a:prstGeom>
        </p:spPr>
        <p:txBody>
          <a:bodyPr wrap="none">
            <a:spAutoFit/>
          </a:bodyPr>
          <a:lstStyle/>
          <a:p>
            <a:pPr algn="ctr"/>
            <a:r>
              <a:rPr lang="en-GB" sz="5400" b="1" dirty="0" smtClean="0">
                <a:solidFill>
                  <a:srgbClr val="92D050"/>
                </a:solidFill>
              </a:rPr>
              <a:t>Compensation</a:t>
            </a:r>
            <a:endParaRPr lang="en-GB" sz="4800" b="1" dirty="0" smtClean="0">
              <a:solidFill>
                <a:srgbClr val="92D050"/>
              </a:solidFill>
            </a:endParaRPr>
          </a:p>
        </p:txBody>
      </p:sp>
      <p:sp>
        <p:nvSpPr>
          <p:cNvPr id="2076" name="Rectangle 2075"/>
          <p:cNvSpPr/>
          <p:nvPr/>
        </p:nvSpPr>
        <p:spPr>
          <a:xfrm>
            <a:off x="358727" y="1461075"/>
            <a:ext cx="8461716" cy="3877985"/>
          </a:xfrm>
          <a:prstGeom prst="rect">
            <a:avLst/>
          </a:prstGeom>
        </p:spPr>
        <p:txBody>
          <a:bodyPr wrap="square">
            <a:spAutoFit/>
          </a:bodyPr>
          <a:lstStyle/>
          <a:p>
            <a:pPr lvl="0"/>
            <a:r>
              <a:rPr lang="en-GB" sz="2400" dirty="0" smtClean="0">
                <a:solidFill>
                  <a:srgbClr val="002060"/>
                </a:solidFill>
              </a:rPr>
              <a:t> </a:t>
            </a:r>
          </a:p>
          <a:p>
            <a:pPr marL="457200" lvl="0" indent="-457200">
              <a:lnSpc>
                <a:spcPct val="150000"/>
              </a:lnSpc>
              <a:buClr>
                <a:srgbClr val="92D050"/>
              </a:buClr>
              <a:buFont typeface="Arial" pitchFamily="34" charset="0"/>
              <a:buChar char="•"/>
            </a:pPr>
            <a:r>
              <a:rPr lang="en-GB" sz="2400" dirty="0" smtClean="0">
                <a:solidFill>
                  <a:srgbClr val="002060"/>
                </a:solidFill>
              </a:rPr>
              <a:t>Compensation is applied (mostly) automatically </a:t>
            </a:r>
            <a:endParaRPr lang="en-GB" sz="2400" b="1" dirty="0" smtClean="0">
              <a:solidFill>
                <a:srgbClr val="002060"/>
              </a:solidFill>
            </a:endParaRPr>
          </a:p>
          <a:p>
            <a:pPr marL="457200" lvl="0" indent="-457200">
              <a:lnSpc>
                <a:spcPct val="150000"/>
              </a:lnSpc>
              <a:buClr>
                <a:srgbClr val="92D050"/>
              </a:buClr>
              <a:buFont typeface="Arial" pitchFamily="34" charset="0"/>
              <a:buChar char="•"/>
            </a:pPr>
            <a:r>
              <a:rPr lang="en-GB" sz="2400" dirty="0" smtClean="0">
                <a:solidFill>
                  <a:srgbClr val="002060"/>
                </a:solidFill>
              </a:rPr>
              <a:t>Navigate to </a:t>
            </a:r>
            <a:r>
              <a:rPr lang="en-GB" sz="2400" b="1" dirty="0" smtClean="0">
                <a:solidFill>
                  <a:srgbClr val="002060"/>
                </a:solidFill>
              </a:rPr>
              <a:t>:</a:t>
            </a:r>
            <a:r>
              <a:rPr lang="en-GB" sz="2000" b="1" dirty="0" smtClean="0">
                <a:solidFill>
                  <a:srgbClr val="002060"/>
                </a:solidFill>
              </a:rPr>
              <a:t>Main Menu&gt;Records &amp; Enrolment&gt;Student Term Information&gt;Student Grades</a:t>
            </a:r>
          </a:p>
          <a:p>
            <a:pPr marL="457200" lvl="0" indent="-457200">
              <a:lnSpc>
                <a:spcPct val="150000"/>
              </a:lnSpc>
              <a:buClr>
                <a:srgbClr val="92D050"/>
              </a:buClr>
              <a:buFont typeface="Arial" pitchFamily="34" charset="0"/>
              <a:buChar char="•"/>
            </a:pPr>
            <a:r>
              <a:rPr lang="en-GB" sz="2000" b="1" dirty="0" smtClean="0">
                <a:solidFill>
                  <a:srgbClr val="002060"/>
                </a:solidFill>
              </a:rPr>
              <a:t> </a:t>
            </a:r>
            <a:r>
              <a:rPr lang="en-GB" sz="2000" dirty="0" smtClean="0">
                <a:solidFill>
                  <a:srgbClr val="002060"/>
                </a:solidFill>
              </a:rPr>
              <a:t>The Grading Basis for the student will show that compensation has been applied</a:t>
            </a:r>
          </a:p>
          <a:p>
            <a:pPr marL="457200" lvl="0" indent="-457200">
              <a:lnSpc>
                <a:spcPct val="150000"/>
              </a:lnSpc>
              <a:buClr>
                <a:srgbClr val="92D050"/>
              </a:buClr>
              <a:buFont typeface="Arial" pitchFamily="34" charset="0"/>
              <a:buChar char="•"/>
            </a:pPr>
            <a:r>
              <a:rPr lang="en-GB" sz="2000" dirty="0" smtClean="0">
                <a:solidFill>
                  <a:srgbClr val="002060"/>
                </a:solidFill>
              </a:rPr>
              <a:t> If Compensation is not allowed, please check that this is recorded in the Programme Specification</a:t>
            </a:r>
            <a:endParaRPr lang="en-GB" sz="2400" dirty="0" smtClean="0">
              <a:solidFill>
                <a:srgbClr val="002060"/>
              </a:solidFill>
            </a:endParaRPr>
          </a:p>
        </p:txBody>
      </p:sp>
    </p:spTree>
    <p:extLst>
      <p:ext uri="{BB962C8B-B14F-4D97-AF65-F5344CB8AC3E}">
        <p14:creationId xmlns:p14="http://schemas.microsoft.com/office/powerpoint/2010/main" val="15594187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slide 281.jpg"/>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1251550" y="292239"/>
            <a:ext cx="6531532" cy="584775"/>
          </a:xfrm>
          <a:prstGeom prst="rect">
            <a:avLst/>
          </a:prstGeom>
        </p:spPr>
        <p:txBody>
          <a:bodyPr wrap="none">
            <a:spAutoFit/>
          </a:bodyPr>
          <a:lstStyle/>
          <a:p>
            <a:pPr algn="ctr"/>
            <a:r>
              <a:rPr lang="en-GB" sz="3200" b="1" dirty="0" smtClean="0">
                <a:solidFill>
                  <a:srgbClr val="92D050"/>
                </a:solidFill>
              </a:rPr>
              <a:t>Award Mark Calculation Process</a:t>
            </a:r>
            <a:endParaRPr lang="en-GB" sz="2800" b="1" dirty="0" smtClean="0">
              <a:solidFill>
                <a:srgbClr val="92D050"/>
              </a:solidFill>
            </a:endParaRPr>
          </a:p>
        </p:txBody>
      </p:sp>
      <p:sp>
        <p:nvSpPr>
          <p:cNvPr id="2076" name="Rectangle 2075"/>
          <p:cNvSpPr/>
          <p:nvPr/>
        </p:nvSpPr>
        <p:spPr>
          <a:xfrm>
            <a:off x="358727" y="877014"/>
            <a:ext cx="8461716" cy="5447645"/>
          </a:xfrm>
          <a:prstGeom prst="rect">
            <a:avLst/>
          </a:prstGeom>
        </p:spPr>
        <p:txBody>
          <a:bodyPr wrap="square">
            <a:spAutoFit/>
          </a:bodyPr>
          <a:lstStyle/>
          <a:p>
            <a:pPr lvl="0"/>
            <a:r>
              <a:rPr lang="en-GB" sz="2400" dirty="0" smtClean="0">
                <a:solidFill>
                  <a:srgbClr val="002060"/>
                </a:solidFill>
              </a:rPr>
              <a:t> </a:t>
            </a:r>
          </a:p>
          <a:p>
            <a:pPr marL="457200" lvl="0" indent="-457200">
              <a:lnSpc>
                <a:spcPct val="150000"/>
              </a:lnSpc>
              <a:buClr>
                <a:srgbClr val="92D050"/>
              </a:buClr>
              <a:buFont typeface="Arial" pitchFamily="34" charset="0"/>
              <a:buChar char="•"/>
            </a:pPr>
            <a:r>
              <a:rPr lang="en-GB" sz="2400" dirty="0" smtClean="0">
                <a:solidFill>
                  <a:srgbClr val="002060"/>
                </a:solidFill>
              </a:rPr>
              <a:t>Only those students that have successfully completed their Programme will have an Award Mark and Classification calculated</a:t>
            </a:r>
          </a:p>
          <a:p>
            <a:pPr marL="457200" lvl="0" indent="-457200">
              <a:lnSpc>
                <a:spcPct val="150000"/>
              </a:lnSpc>
              <a:buClr>
                <a:srgbClr val="92D050"/>
              </a:buClr>
              <a:buFont typeface="Arial" pitchFamily="34" charset="0"/>
              <a:buChar char="•"/>
            </a:pPr>
            <a:r>
              <a:rPr lang="en-GB" sz="2400" dirty="0" smtClean="0">
                <a:solidFill>
                  <a:srgbClr val="002060"/>
                </a:solidFill>
              </a:rPr>
              <a:t>Run Discoverer Report SR013 – Student Completion Details report</a:t>
            </a:r>
          </a:p>
          <a:p>
            <a:pPr marL="457200" lvl="0" indent="-457200">
              <a:lnSpc>
                <a:spcPct val="150000"/>
              </a:lnSpc>
              <a:buClr>
                <a:srgbClr val="92D050"/>
              </a:buClr>
              <a:buFont typeface="Arial" pitchFamily="34" charset="0"/>
              <a:buChar char="•"/>
            </a:pPr>
            <a:r>
              <a:rPr lang="en-GB" sz="2400" dirty="0" smtClean="0">
                <a:solidFill>
                  <a:srgbClr val="002060"/>
                </a:solidFill>
              </a:rPr>
              <a:t> Navigate to: </a:t>
            </a:r>
            <a:r>
              <a:rPr lang="en-GB" sz="2400" b="1" dirty="0" smtClean="0">
                <a:solidFill>
                  <a:srgbClr val="002060"/>
                </a:solidFill>
              </a:rPr>
              <a:t>Academic Advisement&gt;Student Advisement&gt;Request Advisement Report</a:t>
            </a:r>
          </a:p>
          <a:p>
            <a:pPr marL="457200" lvl="0" indent="-457200">
              <a:lnSpc>
                <a:spcPct val="150000"/>
              </a:lnSpc>
              <a:buClr>
                <a:srgbClr val="92D050"/>
              </a:buClr>
              <a:buFont typeface="Arial" pitchFamily="34" charset="0"/>
              <a:buChar char="•"/>
            </a:pPr>
            <a:r>
              <a:rPr lang="en-GB" sz="2400" b="1" dirty="0" smtClean="0">
                <a:solidFill>
                  <a:srgbClr val="002060"/>
                </a:solidFill>
              </a:rPr>
              <a:t> </a:t>
            </a:r>
            <a:r>
              <a:rPr lang="en-GB" sz="2400" dirty="0" smtClean="0">
                <a:solidFill>
                  <a:srgbClr val="002060"/>
                </a:solidFill>
              </a:rPr>
              <a:t>Navigate to: </a:t>
            </a:r>
            <a:r>
              <a:rPr lang="en-GB" sz="2400" b="1" dirty="0" smtClean="0">
                <a:solidFill>
                  <a:srgbClr val="002060"/>
                </a:solidFill>
              </a:rPr>
              <a:t>Records &amp; Enrolment&gt;Graduation&gt;Graduation Tracking</a:t>
            </a:r>
          </a:p>
        </p:txBody>
      </p:sp>
    </p:spTree>
    <p:extLst>
      <p:ext uri="{BB962C8B-B14F-4D97-AF65-F5344CB8AC3E}">
        <p14:creationId xmlns:p14="http://schemas.microsoft.com/office/powerpoint/2010/main" val="15594187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slide 281.jpg"/>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1251550" y="292239"/>
            <a:ext cx="6531532" cy="584775"/>
          </a:xfrm>
          <a:prstGeom prst="rect">
            <a:avLst/>
          </a:prstGeom>
        </p:spPr>
        <p:txBody>
          <a:bodyPr wrap="none">
            <a:spAutoFit/>
          </a:bodyPr>
          <a:lstStyle/>
          <a:p>
            <a:pPr algn="ctr"/>
            <a:r>
              <a:rPr lang="en-GB" sz="3200" b="1" dirty="0" smtClean="0">
                <a:solidFill>
                  <a:srgbClr val="92D050"/>
                </a:solidFill>
              </a:rPr>
              <a:t>Award Mark Calculation Process</a:t>
            </a:r>
            <a:endParaRPr lang="en-GB" sz="2800" b="1" dirty="0" smtClean="0">
              <a:solidFill>
                <a:srgbClr val="92D050"/>
              </a:solidFill>
            </a:endParaRPr>
          </a:p>
        </p:txBody>
      </p:sp>
      <p:sp>
        <p:nvSpPr>
          <p:cNvPr id="2076" name="Rectangle 2075"/>
          <p:cNvSpPr/>
          <p:nvPr/>
        </p:nvSpPr>
        <p:spPr>
          <a:xfrm>
            <a:off x="358727" y="1287840"/>
            <a:ext cx="8461716" cy="3785652"/>
          </a:xfrm>
          <a:prstGeom prst="rect">
            <a:avLst/>
          </a:prstGeom>
        </p:spPr>
        <p:txBody>
          <a:bodyPr wrap="square">
            <a:spAutoFit/>
          </a:bodyPr>
          <a:lstStyle/>
          <a:p>
            <a:pPr lvl="0"/>
            <a:r>
              <a:rPr lang="en-GB" sz="2400" dirty="0" smtClean="0">
                <a:solidFill>
                  <a:srgbClr val="002060"/>
                </a:solidFill>
              </a:rPr>
              <a:t> </a:t>
            </a:r>
          </a:p>
          <a:p>
            <a:pPr marL="457200" lvl="0" indent="-457200">
              <a:lnSpc>
                <a:spcPct val="150000"/>
              </a:lnSpc>
              <a:buClr>
                <a:srgbClr val="92D050"/>
              </a:buClr>
              <a:buFont typeface="Arial" pitchFamily="34" charset="0"/>
              <a:buChar char="•"/>
            </a:pPr>
            <a:r>
              <a:rPr lang="en-GB" sz="2400" dirty="0" smtClean="0">
                <a:solidFill>
                  <a:srgbClr val="002060"/>
                </a:solidFill>
              </a:rPr>
              <a:t>A Note about Transfer Credit</a:t>
            </a:r>
          </a:p>
          <a:p>
            <a:pPr marL="457200" lvl="0" indent="-457200">
              <a:lnSpc>
                <a:spcPct val="150000"/>
              </a:lnSpc>
              <a:buClr>
                <a:srgbClr val="92D050"/>
              </a:buClr>
              <a:buFont typeface="Arial" pitchFamily="34" charset="0"/>
              <a:buChar char="•"/>
            </a:pPr>
            <a:r>
              <a:rPr lang="en-GB" sz="2400" dirty="0" smtClean="0">
                <a:solidFill>
                  <a:srgbClr val="002060"/>
                </a:solidFill>
              </a:rPr>
              <a:t>If a Transfer Credit Course is pulling down the Award Mark Calculation – </a:t>
            </a:r>
          </a:p>
          <a:p>
            <a:pPr marL="457200" lvl="0" indent="-457200">
              <a:lnSpc>
                <a:spcPct val="150000"/>
              </a:lnSpc>
              <a:buClr>
                <a:srgbClr val="92D050"/>
              </a:buClr>
              <a:buFont typeface="Arial" pitchFamily="34" charset="0"/>
              <a:buChar char="•"/>
            </a:pPr>
            <a:r>
              <a:rPr lang="en-GB" sz="2400" dirty="0" err="1" smtClean="0">
                <a:solidFill>
                  <a:srgbClr val="002060"/>
                </a:solidFill>
              </a:rPr>
              <a:t>Unpost</a:t>
            </a:r>
            <a:r>
              <a:rPr lang="en-GB" sz="2400" dirty="0" smtClean="0">
                <a:solidFill>
                  <a:srgbClr val="002060"/>
                </a:solidFill>
              </a:rPr>
              <a:t> the Transfer Credit, add a Repeat Code against the Course of ‘TC’</a:t>
            </a:r>
          </a:p>
          <a:p>
            <a:pPr marL="457200" lvl="0" indent="-457200">
              <a:lnSpc>
                <a:spcPct val="150000"/>
              </a:lnSpc>
              <a:buClr>
                <a:srgbClr val="92D050"/>
              </a:buClr>
              <a:buFont typeface="Arial" pitchFamily="34" charset="0"/>
              <a:buChar char="•"/>
            </a:pPr>
            <a:r>
              <a:rPr lang="en-GB" sz="2400" dirty="0" smtClean="0">
                <a:solidFill>
                  <a:srgbClr val="002060"/>
                </a:solidFill>
              </a:rPr>
              <a:t> Repost the Transfer Credit</a:t>
            </a:r>
          </a:p>
        </p:txBody>
      </p:sp>
    </p:spTree>
    <p:extLst>
      <p:ext uri="{BB962C8B-B14F-4D97-AF65-F5344CB8AC3E}">
        <p14:creationId xmlns:p14="http://schemas.microsoft.com/office/powerpoint/2010/main" val="15594187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slide 281.jpg"/>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1863389" y="292239"/>
            <a:ext cx="5307863" cy="584775"/>
          </a:xfrm>
          <a:prstGeom prst="rect">
            <a:avLst/>
          </a:prstGeom>
        </p:spPr>
        <p:txBody>
          <a:bodyPr wrap="none">
            <a:spAutoFit/>
          </a:bodyPr>
          <a:lstStyle/>
          <a:p>
            <a:pPr algn="ctr"/>
            <a:r>
              <a:rPr lang="en-GB" sz="3200" b="1" dirty="0" smtClean="0">
                <a:solidFill>
                  <a:srgbClr val="92D050"/>
                </a:solidFill>
              </a:rPr>
              <a:t>Amending a Posted Grade</a:t>
            </a:r>
            <a:endParaRPr lang="en-GB" sz="2800" b="1" dirty="0" smtClean="0">
              <a:solidFill>
                <a:srgbClr val="92D050"/>
              </a:solidFill>
            </a:endParaRPr>
          </a:p>
        </p:txBody>
      </p:sp>
      <p:sp>
        <p:nvSpPr>
          <p:cNvPr id="2076" name="Rectangle 2075"/>
          <p:cNvSpPr/>
          <p:nvPr/>
        </p:nvSpPr>
        <p:spPr>
          <a:xfrm>
            <a:off x="358727" y="1613475"/>
            <a:ext cx="8461716" cy="4339650"/>
          </a:xfrm>
          <a:prstGeom prst="rect">
            <a:avLst/>
          </a:prstGeom>
        </p:spPr>
        <p:txBody>
          <a:bodyPr wrap="square">
            <a:spAutoFit/>
          </a:bodyPr>
          <a:lstStyle/>
          <a:p>
            <a:pPr lvl="0"/>
            <a:r>
              <a:rPr lang="en-GB" sz="2400" dirty="0" smtClean="0">
                <a:solidFill>
                  <a:srgbClr val="002060"/>
                </a:solidFill>
              </a:rPr>
              <a:t> </a:t>
            </a:r>
          </a:p>
          <a:p>
            <a:pPr marL="457200" lvl="0" indent="-457200">
              <a:lnSpc>
                <a:spcPct val="150000"/>
              </a:lnSpc>
              <a:buClr>
                <a:srgbClr val="92D050"/>
              </a:buClr>
              <a:buFont typeface="Arial" pitchFamily="34" charset="0"/>
              <a:buChar char="•"/>
            </a:pPr>
            <a:r>
              <a:rPr lang="en-GB" sz="2400" dirty="0" smtClean="0">
                <a:solidFill>
                  <a:srgbClr val="002060"/>
                </a:solidFill>
              </a:rPr>
              <a:t>All changes to Posted Grades are time stamped with date and time of change and user details</a:t>
            </a:r>
          </a:p>
          <a:p>
            <a:pPr marL="457200" lvl="0" indent="-457200">
              <a:lnSpc>
                <a:spcPct val="150000"/>
              </a:lnSpc>
              <a:buClr>
                <a:srgbClr val="92D050"/>
              </a:buClr>
              <a:buFont typeface="Arial" pitchFamily="34" charset="0"/>
              <a:buChar char="•"/>
            </a:pPr>
            <a:r>
              <a:rPr lang="en-GB" sz="2400" dirty="0" smtClean="0">
                <a:solidFill>
                  <a:srgbClr val="002060"/>
                </a:solidFill>
              </a:rPr>
              <a:t>Changes can only be made through Quick Enrol or Enrolment Request</a:t>
            </a:r>
          </a:p>
          <a:p>
            <a:pPr marL="457200" lvl="0" indent="-457200">
              <a:lnSpc>
                <a:spcPct val="150000"/>
              </a:lnSpc>
              <a:buClr>
                <a:srgbClr val="92D050"/>
              </a:buClr>
              <a:buFont typeface="Arial" pitchFamily="34" charset="0"/>
              <a:buChar char="•"/>
            </a:pPr>
            <a:r>
              <a:rPr lang="en-GB" sz="2400" dirty="0" smtClean="0">
                <a:solidFill>
                  <a:srgbClr val="002060"/>
                </a:solidFill>
              </a:rPr>
              <a:t> Navigate to: </a:t>
            </a:r>
            <a:r>
              <a:rPr lang="en-GB" sz="2400" b="1" dirty="0" smtClean="0">
                <a:solidFill>
                  <a:srgbClr val="002060"/>
                </a:solidFill>
              </a:rPr>
              <a:t>Main Menu&gt;Records &amp; Enrolment&gt;Enrol Students&gt;Quick Enrol</a:t>
            </a:r>
          </a:p>
          <a:p>
            <a:pPr marL="457200" lvl="0" indent="-457200">
              <a:lnSpc>
                <a:spcPct val="150000"/>
              </a:lnSpc>
              <a:buClr>
                <a:srgbClr val="92D050"/>
              </a:buClr>
              <a:buFont typeface="Arial" pitchFamily="34" charset="0"/>
              <a:buChar char="•"/>
            </a:pPr>
            <a:r>
              <a:rPr lang="en-GB" sz="2400" b="1" dirty="0" smtClean="0">
                <a:solidFill>
                  <a:srgbClr val="002060"/>
                </a:solidFill>
              </a:rPr>
              <a:t> </a:t>
            </a:r>
            <a:r>
              <a:rPr lang="en-GB" sz="2400" dirty="0" smtClean="0">
                <a:solidFill>
                  <a:srgbClr val="002060"/>
                </a:solidFill>
              </a:rPr>
              <a:t>Enrolment Action = Change Grade</a:t>
            </a:r>
            <a:endParaRPr lang="en-GB" sz="2400" b="1" dirty="0" smtClean="0">
              <a:solidFill>
                <a:srgbClr val="002060"/>
              </a:solidFill>
            </a:endParaRPr>
          </a:p>
        </p:txBody>
      </p:sp>
    </p:spTree>
    <p:extLst>
      <p:ext uri="{BB962C8B-B14F-4D97-AF65-F5344CB8AC3E}">
        <p14:creationId xmlns:p14="http://schemas.microsoft.com/office/powerpoint/2010/main" val="15594187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slide 281.jpg"/>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2671306" y="292239"/>
            <a:ext cx="3692036" cy="584775"/>
          </a:xfrm>
          <a:prstGeom prst="rect">
            <a:avLst/>
          </a:prstGeom>
        </p:spPr>
        <p:txBody>
          <a:bodyPr wrap="none">
            <a:spAutoFit/>
          </a:bodyPr>
          <a:lstStyle/>
          <a:p>
            <a:pPr algn="ctr"/>
            <a:r>
              <a:rPr lang="en-GB" sz="3200" b="1" dirty="0" smtClean="0">
                <a:solidFill>
                  <a:srgbClr val="92D050"/>
                </a:solidFill>
              </a:rPr>
              <a:t>Grading Structure</a:t>
            </a:r>
            <a:endParaRPr lang="en-GB" sz="2800" b="1" dirty="0" smtClean="0">
              <a:solidFill>
                <a:srgbClr val="92D050"/>
              </a:solidFill>
            </a:endParaRPr>
          </a:p>
        </p:txBody>
      </p:sp>
      <p:sp>
        <p:nvSpPr>
          <p:cNvPr id="5" name="Rounded Rectangle 4"/>
          <p:cNvSpPr/>
          <p:nvPr/>
        </p:nvSpPr>
        <p:spPr>
          <a:xfrm>
            <a:off x="3533774" y="1438275"/>
            <a:ext cx="1628775" cy="84772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Gradebook</a:t>
            </a:r>
            <a:endParaRPr lang="en-GB" dirty="0"/>
          </a:p>
        </p:txBody>
      </p:sp>
      <p:sp>
        <p:nvSpPr>
          <p:cNvPr id="6" name="TextBox 5"/>
          <p:cNvSpPr txBox="1"/>
          <p:nvPr/>
        </p:nvSpPr>
        <p:spPr>
          <a:xfrm>
            <a:off x="838200" y="1619250"/>
            <a:ext cx="2352675" cy="369332"/>
          </a:xfrm>
          <a:prstGeom prst="rect">
            <a:avLst/>
          </a:prstGeom>
          <a:noFill/>
        </p:spPr>
        <p:txBody>
          <a:bodyPr wrap="square" rtlCol="0">
            <a:spAutoFit/>
          </a:bodyPr>
          <a:lstStyle/>
          <a:p>
            <a:r>
              <a:rPr lang="en-GB" dirty="0" smtClean="0">
                <a:solidFill>
                  <a:srgbClr val="002060"/>
                </a:solidFill>
              </a:rPr>
              <a:t>Assignment Marks</a:t>
            </a:r>
            <a:endParaRPr lang="en-GB" dirty="0">
              <a:solidFill>
                <a:srgbClr val="002060"/>
              </a:solidFill>
            </a:endParaRPr>
          </a:p>
        </p:txBody>
      </p:sp>
      <p:sp>
        <p:nvSpPr>
          <p:cNvPr id="7" name="Down Arrow 6"/>
          <p:cNvSpPr/>
          <p:nvPr/>
        </p:nvSpPr>
        <p:spPr>
          <a:xfrm>
            <a:off x="4124324" y="2286000"/>
            <a:ext cx="466725" cy="56197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 name="Rounded Rectangle 7"/>
          <p:cNvSpPr/>
          <p:nvPr/>
        </p:nvSpPr>
        <p:spPr>
          <a:xfrm>
            <a:off x="3533775" y="2847975"/>
            <a:ext cx="1628774" cy="84772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Grade Roster</a:t>
            </a:r>
            <a:endParaRPr lang="en-GB" dirty="0"/>
          </a:p>
        </p:txBody>
      </p:sp>
      <p:sp>
        <p:nvSpPr>
          <p:cNvPr id="9" name="TextBox 8"/>
          <p:cNvSpPr txBox="1"/>
          <p:nvPr/>
        </p:nvSpPr>
        <p:spPr>
          <a:xfrm>
            <a:off x="4667250" y="2438400"/>
            <a:ext cx="1552575" cy="307777"/>
          </a:xfrm>
          <a:prstGeom prst="rect">
            <a:avLst/>
          </a:prstGeom>
          <a:noFill/>
        </p:spPr>
        <p:txBody>
          <a:bodyPr wrap="square" rtlCol="0">
            <a:spAutoFit/>
          </a:bodyPr>
          <a:lstStyle/>
          <a:p>
            <a:r>
              <a:rPr lang="en-GB" sz="1400" dirty="0" smtClean="0"/>
              <a:t>Update process</a:t>
            </a:r>
            <a:endParaRPr lang="en-GB" sz="1400" dirty="0"/>
          </a:p>
        </p:txBody>
      </p:sp>
      <p:sp>
        <p:nvSpPr>
          <p:cNvPr id="10" name="TextBox 9"/>
          <p:cNvSpPr txBox="1"/>
          <p:nvPr/>
        </p:nvSpPr>
        <p:spPr>
          <a:xfrm>
            <a:off x="704850" y="3078718"/>
            <a:ext cx="2638425" cy="369332"/>
          </a:xfrm>
          <a:prstGeom prst="rect">
            <a:avLst/>
          </a:prstGeom>
          <a:noFill/>
        </p:spPr>
        <p:txBody>
          <a:bodyPr wrap="square" rtlCol="0">
            <a:spAutoFit/>
          </a:bodyPr>
          <a:lstStyle/>
          <a:p>
            <a:r>
              <a:rPr lang="en-GB" dirty="0" smtClean="0">
                <a:solidFill>
                  <a:srgbClr val="002060"/>
                </a:solidFill>
              </a:rPr>
              <a:t>Overall Module Grade</a:t>
            </a:r>
            <a:endParaRPr lang="en-GB" dirty="0">
              <a:solidFill>
                <a:srgbClr val="002060"/>
              </a:solidFill>
            </a:endParaRPr>
          </a:p>
        </p:txBody>
      </p:sp>
      <p:sp>
        <p:nvSpPr>
          <p:cNvPr id="11" name="Down Arrow 10"/>
          <p:cNvSpPr/>
          <p:nvPr/>
        </p:nvSpPr>
        <p:spPr>
          <a:xfrm>
            <a:off x="4124325" y="3695700"/>
            <a:ext cx="466725" cy="111442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2" name="Rounded Rectangle 11"/>
          <p:cNvSpPr/>
          <p:nvPr/>
        </p:nvSpPr>
        <p:spPr>
          <a:xfrm>
            <a:off x="3533775" y="4810125"/>
            <a:ext cx="1628774" cy="84772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Student Module detail</a:t>
            </a:r>
            <a:endParaRPr lang="en-GB" dirty="0"/>
          </a:p>
        </p:txBody>
      </p:sp>
      <p:sp>
        <p:nvSpPr>
          <p:cNvPr id="13" name="TextBox 12"/>
          <p:cNvSpPr txBox="1"/>
          <p:nvPr/>
        </p:nvSpPr>
        <p:spPr>
          <a:xfrm>
            <a:off x="4591049" y="3963055"/>
            <a:ext cx="1552575" cy="523220"/>
          </a:xfrm>
          <a:prstGeom prst="rect">
            <a:avLst/>
          </a:prstGeom>
          <a:noFill/>
        </p:spPr>
        <p:txBody>
          <a:bodyPr wrap="square" rtlCol="0">
            <a:spAutoFit/>
          </a:bodyPr>
          <a:lstStyle/>
          <a:p>
            <a:r>
              <a:rPr lang="en-GB" sz="1400" dirty="0" smtClean="0"/>
              <a:t>Grades Posted – once only</a:t>
            </a:r>
            <a:endParaRPr lang="en-GB" sz="1400" dirty="0"/>
          </a:p>
        </p:txBody>
      </p:sp>
      <p:sp>
        <p:nvSpPr>
          <p:cNvPr id="14" name="Down Arrow 13"/>
          <p:cNvSpPr/>
          <p:nvPr/>
        </p:nvSpPr>
        <p:spPr>
          <a:xfrm rot="5400000">
            <a:off x="5291135" y="4910138"/>
            <a:ext cx="466725" cy="7239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6" name="Rounded Rectangle 15"/>
          <p:cNvSpPr/>
          <p:nvPr/>
        </p:nvSpPr>
        <p:spPr>
          <a:xfrm>
            <a:off x="5886449" y="4810125"/>
            <a:ext cx="1628774" cy="84772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Change Grade – Quick Enrol</a:t>
            </a:r>
            <a:endParaRPr lang="en-GB" dirty="0"/>
          </a:p>
        </p:txBody>
      </p:sp>
      <p:sp>
        <p:nvSpPr>
          <p:cNvPr id="17" name="TextBox 16"/>
          <p:cNvSpPr txBox="1"/>
          <p:nvPr/>
        </p:nvSpPr>
        <p:spPr>
          <a:xfrm>
            <a:off x="704850" y="5038725"/>
            <a:ext cx="2638425" cy="369332"/>
          </a:xfrm>
          <a:prstGeom prst="rect">
            <a:avLst/>
          </a:prstGeom>
          <a:noFill/>
        </p:spPr>
        <p:txBody>
          <a:bodyPr wrap="square" rtlCol="0">
            <a:spAutoFit/>
          </a:bodyPr>
          <a:lstStyle/>
          <a:p>
            <a:r>
              <a:rPr lang="en-GB" dirty="0" smtClean="0">
                <a:solidFill>
                  <a:srgbClr val="002060"/>
                </a:solidFill>
              </a:rPr>
              <a:t>Official Student Record</a:t>
            </a:r>
            <a:endParaRPr lang="en-GB" dirty="0">
              <a:solidFill>
                <a:srgbClr val="002060"/>
              </a:solidFill>
            </a:endParaRPr>
          </a:p>
        </p:txBody>
      </p:sp>
    </p:spTree>
    <p:extLst>
      <p:ext uri="{BB962C8B-B14F-4D97-AF65-F5344CB8AC3E}">
        <p14:creationId xmlns:p14="http://schemas.microsoft.com/office/powerpoint/2010/main" val="15594187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descr="slide 281.jpg"/>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3075" name="Rectangle 2"/>
          <p:cNvSpPr>
            <a:spLocks noChangeArrowheads="1"/>
          </p:cNvSpPr>
          <p:nvPr/>
        </p:nvSpPr>
        <p:spPr bwMode="auto">
          <a:xfrm>
            <a:off x="2527300" y="292100"/>
            <a:ext cx="3979863" cy="769938"/>
          </a:xfrm>
          <a:prstGeom prst="rect">
            <a:avLst/>
          </a:prstGeom>
          <a:noFill/>
          <a:ln w="9525">
            <a:noFill/>
            <a:miter lim="800000"/>
            <a:headEnd/>
            <a:tailEnd/>
          </a:ln>
        </p:spPr>
        <p:txBody>
          <a:bodyPr wrap="none">
            <a:spAutoFit/>
          </a:bodyPr>
          <a:lstStyle/>
          <a:p>
            <a:pPr algn="ctr"/>
            <a:r>
              <a:rPr lang="en-GB" sz="4400" b="1">
                <a:solidFill>
                  <a:srgbClr val="92D050"/>
                </a:solidFill>
              </a:rPr>
              <a:t>PLN Helpdesk</a:t>
            </a:r>
            <a:endParaRPr lang="en-GB" sz="4000" b="1">
              <a:solidFill>
                <a:srgbClr val="92D050"/>
              </a:solidFill>
            </a:endParaRPr>
          </a:p>
        </p:txBody>
      </p:sp>
      <p:sp>
        <p:nvSpPr>
          <p:cNvPr id="2" name="Rectangle 1"/>
          <p:cNvSpPr/>
          <p:nvPr/>
        </p:nvSpPr>
        <p:spPr>
          <a:xfrm>
            <a:off x="450850" y="1766888"/>
            <a:ext cx="8131175" cy="4986337"/>
          </a:xfrm>
          <a:prstGeom prst="rect">
            <a:avLst/>
          </a:prstGeom>
        </p:spPr>
        <p:txBody>
          <a:bodyPr>
            <a:spAutoFit/>
          </a:bodyPr>
          <a:lstStyle/>
          <a:p>
            <a:pPr lvl="1">
              <a:lnSpc>
                <a:spcPct val="150000"/>
              </a:lnSpc>
              <a:buClr>
                <a:srgbClr val="92D050"/>
              </a:buClr>
              <a:buFont typeface="Arial" pitchFamily="34" charset="0"/>
              <a:buChar char="•"/>
              <a:defRPr/>
            </a:pPr>
            <a:r>
              <a:rPr lang="en-GB" sz="2800" dirty="0">
                <a:solidFill>
                  <a:srgbClr val="002060"/>
                </a:solidFill>
              </a:rPr>
              <a:t> </a:t>
            </a:r>
            <a:r>
              <a:rPr lang="en-GB" sz="2400" spc="-100" dirty="0"/>
              <a:t>Please use the SIS Web Support form to log jobs as the call is immediately categorized and assigned</a:t>
            </a:r>
          </a:p>
          <a:p>
            <a:pPr lvl="1">
              <a:lnSpc>
                <a:spcPct val="150000"/>
              </a:lnSpc>
              <a:buClr>
                <a:srgbClr val="92D050"/>
              </a:buClr>
              <a:buFont typeface="Arial" pitchFamily="34" charset="0"/>
              <a:buChar char="•"/>
              <a:defRPr/>
            </a:pPr>
            <a:r>
              <a:rPr lang="en-GB" sz="2400" spc="-100" dirty="0"/>
              <a:t>If using Helpdesk </a:t>
            </a:r>
            <a:r>
              <a:rPr lang="en-GB" sz="2400" spc="-100" dirty="0" err="1"/>
              <a:t>eMail</a:t>
            </a:r>
            <a:r>
              <a:rPr lang="en-GB" sz="2400" spc="-100" dirty="0"/>
              <a:t> enter the query summary in the 1</a:t>
            </a:r>
            <a:r>
              <a:rPr lang="en-GB" sz="2400" spc="-100" baseline="30000" dirty="0"/>
              <a:t>st</a:t>
            </a:r>
            <a:r>
              <a:rPr lang="en-GB" sz="2400" spc="-100" dirty="0"/>
              <a:t> line, e.g. OMR, Assessment Boards, Web Hub reports, etc. </a:t>
            </a:r>
          </a:p>
          <a:p>
            <a:pPr lvl="1">
              <a:lnSpc>
                <a:spcPct val="150000"/>
              </a:lnSpc>
              <a:buClr>
                <a:srgbClr val="92D050"/>
              </a:buClr>
              <a:buFont typeface="Arial" pitchFamily="34" charset="0"/>
              <a:buChar char="•"/>
              <a:defRPr/>
            </a:pPr>
            <a:r>
              <a:rPr lang="en-GB" sz="2400" spc="-100" dirty="0"/>
              <a:t>Escalate any critical jobs in relation to Boards via Business Support Manager – email l.m.godfrey@ljmu.ac.uk</a:t>
            </a:r>
          </a:p>
          <a:p>
            <a:pPr lvl="1">
              <a:lnSpc>
                <a:spcPct val="150000"/>
              </a:lnSpc>
              <a:buClr>
                <a:srgbClr val="92D050"/>
              </a:buClr>
              <a:defRPr/>
            </a:pPr>
            <a:endParaRPr lang="en-GB" sz="2800" spc="-100" dirty="0"/>
          </a:p>
          <a:p>
            <a:pPr lvl="1">
              <a:lnSpc>
                <a:spcPct val="150000"/>
              </a:lnSpc>
              <a:buClr>
                <a:srgbClr val="92D050"/>
              </a:buClr>
              <a:buFont typeface="Arial" pitchFamily="34" charset="0"/>
              <a:buChar char="•"/>
              <a:defRPr/>
            </a:pPr>
            <a:endParaRPr lang="en-GB" dirty="0"/>
          </a:p>
          <a:p>
            <a:pPr lvl="1">
              <a:lnSpc>
                <a:spcPct val="150000"/>
              </a:lnSpc>
              <a:buClr>
                <a:srgbClr val="92D050"/>
              </a:buClr>
              <a:buFont typeface="Arial" pitchFamily="34" charset="0"/>
              <a:buChar char="•"/>
              <a:defRPr/>
            </a:pPr>
            <a:endParaRPr lang="en-GB" dirty="0">
              <a:solidFill>
                <a:prstClr val="black"/>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slide 281.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1047441" y="292239"/>
            <a:ext cx="6939720" cy="707886"/>
          </a:xfrm>
          <a:prstGeom prst="rect">
            <a:avLst/>
          </a:prstGeom>
        </p:spPr>
        <p:txBody>
          <a:bodyPr wrap="none">
            <a:spAutoFit/>
          </a:bodyPr>
          <a:lstStyle/>
          <a:p>
            <a:pPr algn="ctr"/>
            <a:r>
              <a:rPr lang="en-GB" sz="4000" b="1" dirty="0" smtClean="0">
                <a:solidFill>
                  <a:srgbClr val="92D050"/>
                </a:solidFill>
              </a:rPr>
              <a:t>Extenuating Circumstances</a:t>
            </a:r>
            <a:endParaRPr lang="en-GB" sz="3600" b="1" dirty="0" smtClean="0">
              <a:solidFill>
                <a:srgbClr val="92D050"/>
              </a:solidFill>
            </a:endParaRPr>
          </a:p>
        </p:txBody>
      </p:sp>
      <p:sp>
        <p:nvSpPr>
          <p:cNvPr id="2" name="Rectangle 1"/>
          <p:cNvSpPr/>
          <p:nvPr/>
        </p:nvSpPr>
        <p:spPr>
          <a:xfrm>
            <a:off x="196948" y="1408171"/>
            <a:ext cx="8707901" cy="5101397"/>
          </a:xfrm>
          <a:prstGeom prst="rect">
            <a:avLst/>
          </a:prstGeom>
        </p:spPr>
        <p:txBody>
          <a:bodyPr wrap="square">
            <a:spAutoFit/>
          </a:bodyPr>
          <a:lstStyle/>
          <a:p>
            <a:r>
              <a:rPr lang="en-GB" sz="2400" dirty="0"/>
              <a:t>A student may claim extenuating circumstances </a:t>
            </a:r>
            <a:r>
              <a:rPr lang="en-GB" sz="2400" dirty="0" smtClean="0"/>
              <a:t>when:</a:t>
            </a:r>
          </a:p>
          <a:p>
            <a:r>
              <a:rPr lang="en-GB" sz="2400" b="1" dirty="0" smtClean="0"/>
              <a:t> </a:t>
            </a:r>
            <a:r>
              <a:rPr lang="en-GB" sz="2600" b="1" dirty="0"/>
              <a:t>timely, severe, acute and unexpected circumstances </a:t>
            </a:r>
            <a:r>
              <a:rPr lang="en-GB" sz="2400" dirty="0"/>
              <a:t>occur</a:t>
            </a:r>
            <a:r>
              <a:rPr lang="en-GB" sz="2400" b="1" dirty="0"/>
              <a:t> </a:t>
            </a:r>
            <a:r>
              <a:rPr lang="en-GB" sz="2400" dirty="0"/>
              <a:t>which have significantly affected their performance in module assessment(s) and where the possibility of alternative mitigation is inapplicable or inappropriate.  </a:t>
            </a:r>
          </a:p>
          <a:p>
            <a:r>
              <a:rPr lang="en-GB" sz="2400" dirty="0"/>
              <a:t>A student will submit an EC claim after receiving guidance from Student Advice &amp; Wellbeing (SAW). </a:t>
            </a:r>
          </a:p>
          <a:p>
            <a:r>
              <a:rPr lang="en-GB" sz="2400" dirty="0"/>
              <a:t>The form is submitted either:</a:t>
            </a:r>
          </a:p>
          <a:p>
            <a:r>
              <a:rPr lang="en-GB" sz="2400" dirty="0"/>
              <a:t> </a:t>
            </a:r>
          </a:p>
          <a:p>
            <a:r>
              <a:rPr lang="en-GB" sz="2400" dirty="0"/>
              <a:t>Within 5 working days of the assessment event as an 'EC', </a:t>
            </a:r>
          </a:p>
          <a:p>
            <a:r>
              <a:rPr lang="en-GB" sz="2400" dirty="0"/>
              <a:t>Or </a:t>
            </a:r>
          </a:p>
          <a:p>
            <a:r>
              <a:rPr lang="en-GB" sz="2400" dirty="0"/>
              <a:t>After that date and before the meeting of the 'EC Panel' as a 'late EC</a:t>
            </a:r>
            <a:r>
              <a:rPr lang="en-GB" dirty="0"/>
              <a:t>'.  </a:t>
            </a:r>
          </a:p>
        </p:txBody>
      </p:sp>
    </p:spTree>
    <p:extLst>
      <p:ext uri="{BB962C8B-B14F-4D97-AF65-F5344CB8AC3E}">
        <p14:creationId xmlns:p14="http://schemas.microsoft.com/office/powerpoint/2010/main" val="34372975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slide 281.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2501362" y="292239"/>
            <a:ext cx="4031873" cy="923330"/>
          </a:xfrm>
          <a:prstGeom prst="rect">
            <a:avLst/>
          </a:prstGeom>
        </p:spPr>
        <p:txBody>
          <a:bodyPr wrap="none">
            <a:spAutoFit/>
          </a:bodyPr>
          <a:lstStyle/>
          <a:p>
            <a:pPr algn="ctr"/>
            <a:r>
              <a:rPr lang="en-GB" sz="5400" b="1" dirty="0" smtClean="0">
                <a:solidFill>
                  <a:srgbClr val="92D050"/>
                </a:solidFill>
              </a:rPr>
              <a:t>EC Process</a:t>
            </a:r>
            <a:endParaRPr lang="en-GB" sz="4800" b="1" dirty="0" smtClean="0">
              <a:solidFill>
                <a:srgbClr val="92D050"/>
              </a:solidFill>
            </a:endParaRPr>
          </a:p>
        </p:txBody>
      </p:sp>
      <p:sp>
        <p:nvSpPr>
          <p:cNvPr id="2076" name="Rectangle 2075"/>
          <p:cNvSpPr/>
          <p:nvPr/>
        </p:nvSpPr>
        <p:spPr>
          <a:xfrm>
            <a:off x="854942" y="1628507"/>
            <a:ext cx="7375573" cy="3416320"/>
          </a:xfrm>
          <a:prstGeom prst="rect">
            <a:avLst/>
          </a:prstGeom>
        </p:spPr>
        <p:txBody>
          <a:bodyPr wrap="square">
            <a:spAutoFit/>
          </a:bodyPr>
          <a:lstStyle/>
          <a:p>
            <a:pPr lvl="1">
              <a:lnSpc>
                <a:spcPct val="150000"/>
              </a:lnSpc>
              <a:buClr>
                <a:srgbClr val="92D050"/>
              </a:buClr>
              <a:buFont typeface="Arial" pitchFamily="34" charset="0"/>
              <a:buChar char="•"/>
            </a:pPr>
            <a:r>
              <a:rPr lang="en-GB" sz="2400" dirty="0">
                <a:solidFill>
                  <a:srgbClr val="002060"/>
                </a:solidFill>
              </a:rPr>
              <a:t> </a:t>
            </a:r>
            <a:r>
              <a:rPr lang="en-GB" sz="2400" dirty="0" smtClean="0">
                <a:solidFill>
                  <a:srgbClr val="002060"/>
                </a:solidFill>
              </a:rPr>
              <a:t>3 part process</a:t>
            </a:r>
          </a:p>
          <a:p>
            <a:pPr lvl="1">
              <a:lnSpc>
                <a:spcPct val="150000"/>
              </a:lnSpc>
              <a:buClr>
                <a:srgbClr val="92D050"/>
              </a:buClr>
            </a:pPr>
            <a:endParaRPr lang="en-GB" sz="2400" dirty="0" smtClean="0">
              <a:solidFill>
                <a:srgbClr val="002060"/>
              </a:solidFill>
            </a:endParaRPr>
          </a:p>
          <a:p>
            <a:pPr lvl="1">
              <a:lnSpc>
                <a:spcPct val="150000"/>
              </a:lnSpc>
              <a:buClr>
                <a:srgbClr val="92D050"/>
              </a:buClr>
              <a:buFont typeface="Arial" pitchFamily="34" charset="0"/>
              <a:buChar char="•"/>
            </a:pPr>
            <a:r>
              <a:rPr lang="en-GB" sz="2400" dirty="0">
                <a:solidFill>
                  <a:srgbClr val="002060"/>
                </a:solidFill>
              </a:rPr>
              <a:t> </a:t>
            </a:r>
            <a:r>
              <a:rPr lang="en-GB" sz="2400" dirty="0" smtClean="0">
                <a:solidFill>
                  <a:srgbClr val="002060"/>
                </a:solidFill>
              </a:rPr>
              <a:t>Part One – Local Resolution</a:t>
            </a:r>
          </a:p>
          <a:p>
            <a:pPr lvl="2">
              <a:lnSpc>
                <a:spcPct val="150000"/>
              </a:lnSpc>
              <a:buClr>
                <a:srgbClr val="92D050"/>
              </a:buClr>
              <a:buFont typeface="Arial" pitchFamily="34" charset="0"/>
              <a:buChar char="•"/>
            </a:pPr>
            <a:r>
              <a:rPr lang="en-GB" sz="2400" dirty="0">
                <a:solidFill>
                  <a:srgbClr val="002060"/>
                </a:solidFill>
              </a:rPr>
              <a:t> </a:t>
            </a:r>
            <a:r>
              <a:rPr lang="en-GB" sz="2400" dirty="0" smtClean="0">
                <a:solidFill>
                  <a:srgbClr val="002060"/>
                </a:solidFill>
              </a:rPr>
              <a:t>Assignment Extensions</a:t>
            </a:r>
          </a:p>
          <a:p>
            <a:pPr lvl="2">
              <a:lnSpc>
                <a:spcPct val="150000"/>
              </a:lnSpc>
              <a:buClr>
                <a:srgbClr val="92D050"/>
              </a:buClr>
              <a:buFont typeface="Arial" pitchFamily="34" charset="0"/>
              <a:buChar char="•"/>
            </a:pPr>
            <a:r>
              <a:rPr lang="en-GB" sz="2400" dirty="0">
                <a:solidFill>
                  <a:srgbClr val="002060"/>
                </a:solidFill>
              </a:rPr>
              <a:t> </a:t>
            </a:r>
            <a:r>
              <a:rPr lang="en-GB" sz="2400" dirty="0" smtClean="0">
                <a:solidFill>
                  <a:srgbClr val="002060"/>
                </a:solidFill>
              </a:rPr>
              <a:t>Assignment Waivers</a:t>
            </a:r>
          </a:p>
          <a:p>
            <a:pPr lvl="2">
              <a:lnSpc>
                <a:spcPct val="150000"/>
              </a:lnSpc>
              <a:buClr>
                <a:srgbClr val="92D050"/>
              </a:buClr>
              <a:buFont typeface="Arial" pitchFamily="34" charset="0"/>
              <a:buChar char="•"/>
            </a:pPr>
            <a:r>
              <a:rPr lang="en-GB" sz="2400" dirty="0">
                <a:solidFill>
                  <a:srgbClr val="002060"/>
                </a:solidFill>
              </a:rPr>
              <a:t> </a:t>
            </a:r>
            <a:r>
              <a:rPr lang="en-GB" sz="2400" dirty="0" smtClean="0">
                <a:solidFill>
                  <a:srgbClr val="002060"/>
                </a:solidFill>
              </a:rPr>
              <a:t>Alternative Assignments</a:t>
            </a:r>
            <a:endParaRPr lang="en-GB" sz="2400" dirty="0">
              <a:solidFill>
                <a:srgbClr val="002060"/>
              </a:solidFill>
            </a:endParaRPr>
          </a:p>
        </p:txBody>
      </p:sp>
    </p:spTree>
    <p:extLst>
      <p:ext uri="{BB962C8B-B14F-4D97-AF65-F5344CB8AC3E}">
        <p14:creationId xmlns:p14="http://schemas.microsoft.com/office/powerpoint/2010/main" val="21355351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slide 281.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2501362" y="292239"/>
            <a:ext cx="4031873" cy="923330"/>
          </a:xfrm>
          <a:prstGeom prst="rect">
            <a:avLst/>
          </a:prstGeom>
        </p:spPr>
        <p:txBody>
          <a:bodyPr wrap="none">
            <a:spAutoFit/>
          </a:bodyPr>
          <a:lstStyle/>
          <a:p>
            <a:pPr algn="ctr"/>
            <a:r>
              <a:rPr lang="en-GB" sz="5400" b="1" dirty="0" smtClean="0">
                <a:solidFill>
                  <a:srgbClr val="92D050"/>
                </a:solidFill>
              </a:rPr>
              <a:t>EC Process</a:t>
            </a:r>
            <a:endParaRPr lang="en-GB" sz="4800" b="1" dirty="0" smtClean="0">
              <a:solidFill>
                <a:srgbClr val="92D050"/>
              </a:solidFill>
            </a:endParaRPr>
          </a:p>
        </p:txBody>
      </p:sp>
      <p:sp>
        <p:nvSpPr>
          <p:cNvPr id="2076" name="Rectangle 2075"/>
          <p:cNvSpPr/>
          <p:nvPr/>
        </p:nvSpPr>
        <p:spPr>
          <a:xfrm>
            <a:off x="358727" y="1628507"/>
            <a:ext cx="8461716" cy="3416320"/>
          </a:xfrm>
          <a:prstGeom prst="rect">
            <a:avLst/>
          </a:prstGeom>
        </p:spPr>
        <p:txBody>
          <a:bodyPr wrap="square">
            <a:spAutoFit/>
          </a:bodyPr>
          <a:lstStyle/>
          <a:p>
            <a:pPr lvl="1">
              <a:lnSpc>
                <a:spcPct val="150000"/>
              </a:lnSpc>
              <a:buClr>
                <a:srgbClr val="92D050"/>
              </a:buClr>
              <a:buFont typeface="Arial" pitchFamily="34" charset="0"/>
              <a:buChar char="•"/>
            </a:pPr>
            <a:r>
              <a:rPr lang="en-GB" sz="2400" dirty="0" smtClean="0">
                <a:solidFill>
                  <a:srgbClr val="002060"/>
                </a:solidFill>
              </a:rPr>
              <a:t> Part Two – Student Zones</a:t>
            </a:r>
          </a:p>
          <a:p>
            <a:pPr lvl="1">
              <a:lnSpc>
                <a:spcPct val="150000"/>
              </a:lnSpc>
              <a:buClr>
                <a:srgbClr val="92D050"/>
              </a:buClr>
            </a:pPr>
            <a:endParaRPr lang="en-GB" sz="2400" dirty="0" smtClean="0">
              <a:solidFill>
                <a:srgbClr val="002060"/>
              </a:solidFill>
            </a:endParaRPr>
          </a:p>
          <a:p>
            <a:pPr lvl="2">
              <a:lnSpc>
                <a:spcPct val="150000"/>
              </a:lnSpc>
              <a:buClr>
                <a:srgbClr val="92D050"/>
              </a:buClr>
              <a:buFont typeface="Arial" pitchFamily="34" charset="0"/>
              <a:buChar char="•"/>
            </a:pPr>
            <a:r>
              <a:rPr lang="en-GB" sz="2400" dirty="0">
                <a:solidFill>
                  <a:srgbClr val="002060"/>
                </a:solidFill>
              </a:rPr>
              <a:t> </a:t>
            </a:r>
            <a:r>
              <a:rPr lang="en-GB" sz="2400" dirty="0" smtClean="0">
                <a:solidFill>
                  <a:srgbClr val="002060"/>
                </a:solidFill>
              </a:rPr>
              <a:t>Record EC form submitted</a:t>
            </a:r>
          </a:p>
          <a:p>
            <a:pPr lvl="2">
              <a:lnSpc>
                <a:spcPct val="150000"/>
              </a:lnSpc>
              <a:buClr>
                <a:srgbClr val="92D050"/>
              </a:buClr>
              <a:buFont typeface="Arial" pitchFamily="34" charset="0"/>
              <a:buChar char="•"/>
            </a:pPr>
            <a:r>
              <a:rPr lang="en-GB" sz="2400" dirty="0">
                <a:solidFill>
                  <a:srgbClr val="002060"/>
                </a:solidFill>
              </a:rPr>
              <a:t> </a:t>
            </a:r>
            <a:r>
              <a:rPr lang="en-GB" sz="2400" dirty="0" smtClean="0">
                <a:solidFill>
                  <a:srgbClr val="002060"/>
                </a:solidFill>
              </a:rPr>
              <a:t>Advise students on services provided by Student </a:t>
            </a:r>
            <a:r>
              <a:rPr lang="en-GB" sz="2400" smtClean="0">
                <a:solidFill>
                  <a:srgbClr val="002060"/>
                </a:solidFill>
              </a:rPr>
              <a:t>Advice and Welfare</a:t>
            </a:r>
            <a:endParaRPr lang="en-GB" sz="2400" dirty="0" smtClean="0">
              <a:solidFill>
                <a:srgbClr val="002060"/>
              </a:solidFill>
            </a:endParaRPr>
          </a:p>
          <a:p>
            <a:pPr lvl="2">
              <a:lnSpc>
                <a:spcPct val="150000"/>
              </a:lnSpc>
              <a:buClr>
                <a:srgbClr val="92D050"/>
              </a:buClr>
              <a:buFont typeface="Arial" pitchFamily="34" charset="0"/>
              <a:buChar char="•"/>
            </a:pPr>
            <a:r>
              <a:rPr lang="en-GB" sz="2400" dirty="0">
                <a:solidFill>
                  <a:srgbClr val="002060"/>
                </a:solidFill>
              </a:rPr>
              <a:t> </a:t>
            </a:r>
            <a:r>
              <a:rPr lang="en-GB" sz="2400" dirty="0" smtClean="0">
                <a:solidFill>
                  <a:srgbClr val="002060"/>
                </a:solidFill>
              </a:rPr>
              <a:t>Forward forms to Faculty Offices</a:t>
            </a:r>
            <a:endParaRPr lang="en-GB" sz="2400" dirty="0">
              <a:solidFill>
                <a:srgbClr val="002060"/>
              </a:solidFill>
            </a:endParaRPr>
          </a:p>
        </p:txBody>
      </p:sp>
    </p:spTree>
    <p:extLst>
      <p:ext uri="{BB962C8B-B14F-4D97-AF65-F5344CB8AC3E}">
        <p14:creationId xmlns:p14="http://schemas.microsoft.com/office/powerpoint/2010/main" val="14670123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slide 281.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2501362" y="292239"/>
            <a:ext cx="4031873" cy="923330"/>
          </a:xfrm>
          <a:prstGeom prst="rect">
            <a:avLst/>
          </a:prstGeom>
        </p:spPr>
        <p:txBody>
          <a:bodyPr wrap="none">
            <a:spAutoFit/>
          </a:bodyPr>
          <a:lstStyle/>
          <a:p>
            <a:pPr algn="ctr"/>
            <a:r>
              <a:rPr lang="en-GB" sz="5400" b="1" dirty="0" smtClean="0">
                <a:solidFill>
                  <a:srgbClr val="92D050"/>
                </a:solidFill>
              </a:rPr>
              <a:t>EC Process</a:t>
            </a:r>
            <a:endParaRPr lang="en-GB" sz="4800" b="1" dirty="0" smtClean="0">
              <a:solidFill>
                <a:srgbClr val="92D050"/>
              </a:solidFill>
            </a:endParaRPr>
          </a:p>
        </p:txBody>
      </p:sp>
      <p:sp>
        <p:nvSpPr>
          <p:cNvPr id="2076" name="Rectangle 2075"/>
          <p:cNvSpPr/>
          <p:nvPr/>
        </p:nvSpPr>
        <p:spPr>
          <a:xfrm>
            <a:off x="358727" y="1364372"/>
            <a:ext cx="8461716" cy="577850"/>
          </a:xfrm>
          <a:prstGeom prst="rect">
            <a:avLst/>
          </a:prstGeom>
        </p:spPr>
        <p:txBody>
          <a:bodyPr wrap="square">
            <a:spAutoFit/>
          </a:bodyPr>
          <a:lstStyle/>
          <a:p>
            <a:pPr lvl="1">
              <a:lnSpc>
                <a:spcPct val="150000"/>
              </a:lnSpc>
              <a:buClr>
                <a:srgbClr val="92D050"/>
              </a:buClr>
              <a:buFont typeface="Arial" pitchFamily="34" charset="0"/>
              <a:buChar char="•"/>
            </a:pPr>
            <a:r>
              <a:rPr lang="en-GB" sz="2400" dirty="0" smtClean="0">
                <a:solidFill>
                  <a:srgbClr val="002060"/>
                </a:solidFill>
              </a:rPr>
              <a:t> Part Three – Faculty</a:t>
            </a:r>
          </a:p>
        </p:txBody>
      </p:sp>
      <p:pic>
        <p:nvPicPr>
          <p:cNvPr id="4" name="Picture 3"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5231" y="2041659"/>
            <a:ext cx="6850474" cy="4213388"/>
          </a:xfrm>
          <a:prstGeom prst="rect">
            <a:avLst/>
          </a:prstGeom>
        </p:spPr>
      </p:pic>
      <p:sp>
        <p:nvSpPr>
          <p:cNvPr id="5" name="Rectangle 4"/>
          <p:cNvSpPr/>
          <p:nvPr/>
        </p:nvSpPr>
        <p:spPr>
          <a:xfrm>
            <a:off x="801857" y="1942222"/>
            <a:ext cx="2982351" cy="113860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670123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slide 281.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2501362" y="292239"/>
            <a:ext cx="4031873" cy="923330"/>
          </a:xfrm>
          <a:prstGeom prst="rect">
            <a:avLst/>
          </a:prstGeom>
        </p:spPr>
        <p:txBody>
          <a:bodyPr wrap="none">
            <a:spAutoFit/>
          </a:bodyPr>
          <a:lstStyle/>
          <a:p>
            <a:pPr algn="ctr"/>
            <a:r>
              <a:rPr lang="en-GB" sz="5400" b="1" dirty="0" smtClean="0">
                <a:solidFill>
                  <a:srgbClr val="92D050"/>
                </a:solidFill>
              </a:rPr>
              <a:t>EC Process</a:t>
            </a:r>
            <a:endParaRPr lang="en-GB" sz="4800" b="1" dirty="0" smtClean="0">
              <a:solidFill>
                <a:srgbClr val="92D050"/>
              </a:solidFill>
            </a:endParaRPr>
          </a:p>
        </p:txBody>
      </p:sp>
      <p:sp>
        <p:nvSpPr>
          <p:cNvPr id="2076" name="Rectangle 2075"/>
          <p:cNvSpPr/>
          <p:nvPr/>
        </p:nvSpPr>
        <p:spPr>
          <a:xfrm>
            <a:off x="358727" y="1628507"/>
            <a:ext cx="8461716" cy="4524315"/>
          </a:xfrm>
          <a:prstGeom prst="rect">
            <a:avLst/>
          </a:prstGeom>
        </p:spPr>
        <p:txBody>
          <a:bodyPr wrap="square">
            <a:spAutoFit/>
          </a:bodyPr>
          <a:lstStyle/>
          <a:p>
            <a:pPr lvl="1">
              <a:lnSpc>
                <a:spcPct val="150000"/>
              </a:lnSpc>
              <a:buClr>
                <a:srgbClr val="92D050"/>
              </a:buClr>
              <a:buFont typeface="Arial" pitchFamily="34" charset="0"/>
              <a:buChar char="•"/>
            </a:pPr>
            <a:r>
              <a:rPr lang="en-GB" sz="2400" dirty="0" smtClean="0">
                <a:solidFill>
                  <a:srgbClr val="002060"/>
                </a:solidFill>
              </a:rPr>
              <a:t> Recording Receipt of an EC form</a:t>
            </a:r>
          </a:p>
          <a:p>
            <a:pPr lvl="1">
              <a:lnSpc>
                <a:spcPct val="150000"/>
              </a:lnSpc>
              <a:buClr>
                <a:srgbClr val="92D050"/>
              </a:buClr>
            </a:pPr>
            <a:endParaRPr lang="en-GB" sz="2400" dirty="0" smtClean="0">
              <a:solidFill>
                <a:srgbClr val="002060"/>
              </a:solidFill>
            </a:endParaRPr>
          </a:p>
          <a:p>
            <a:pPr lvl="2">
              <a:lnSpc>
                <a:spcPct val="150000"/>
              </a:lnSpc>
              <a:buClr>
                <a:srgbClr val="92D050"/>
              </a:buClr>
              <a:buFont typeface="Arial" pitchFamily="34" charset="0"/>
              <a:buChar char="•"/>
            </a:pPr>
            <a:r>
              <a:rPr lang="en-GB" sz="2400" dirty="0">
                <a:solidFill>
                  <a:srgbClr val="002060"/>
                </a:solidFill>
              </a:rPr>
              <a:t> </a:t>
            </a:r>
            <a:r>
              <a:rPr lang="en-GB" sz="2400" dirty="0" smtClean="0">
                <a:solidFill>
                  <a:srgbClr val="002060"/>
                </a:solidFill>
              </a:rPr>
              <a:t>Navigate to: </a:t>
            </a:r>
            <a:r>
              <a:rPr lang="en-GB" sz="2400" b="1" dirty="0" smtClean="0">
                <a:solidFill>
                  <a:srgbClr val="002060"/>
                </a:solidFill>
              </a:rPr>
              <a:t>Student Services Centre&gt; General Info page</a:t>
            </a:r>
          </a:p>
          <a:p>
            <a:pPr lvl="2">
              <a:lnSpc>
                <a:spcPct val="150000"/>
              </a:lnSpc>
              <a:buClr>
                <a:srgbClr val="92D050"/>
              </a:buClr>
              <a:buFont typeface="Arial" pitchFamily="34" charset="0"/>
              <a:buChar char="•"/>
            </a:pPr>
            <a:r>
              <a:rPr lang="en-GB" sz="2400" dirty="0">
                <a:solidFill>
                  <a:srgbClr val="002060"/>
                </a:solidFill>
              </a:rPr>
              <a:t> </a:t>
            </a:r>
            <a:r>
              <a:rPr lang="en-GB" sz="2400" dirty="0" smtClean="0">
                <a:solidFill>
                  <a:srgbClr val="002060"/>
                </a:solidFill>
              </a:rPr>
              <a:t>Scroll to Initiated Checklists and expand</a:t>
            </a:r>
          </a:p>
          <a:p>
            <a:pPr lvl="2">
              <a:lnSpc>
                <a:spcPct val="150000"/>
              </a:lnSpc>
              <a:buClr>
                <a:srgbClr val="92D050"/>
              </a:buClr>
              <a:buFont typeface="Arial" pitchFamily="34" charset="0"/>
              <a:buChar char="•"/>
            </a:pPr>
            <a:r>
              <a:rPr lang="en-GB" sz="2400" dirty="0">
                <a:solidFill>
                  <a:srgbClr val="002060"/>
                </a:solidFill>
              </a:rPr>
              <a:t> C</a:t>
            </a:r>
            <a:r>
              <a:rPr lang="en-GB" sz="2400" dirty="0" smtClean="0">
                <a:solidFill>
                  <a:srgbClr val="002060"/>
                </a:solidFill>
              </a:rPr>
              <a:t>lick on Checklist link and go to tab 2</a:t>
            </a:r>
          </a:p>
          <a:p>
            <a:pPr lvl="2">
              <a:lnSpc>
                <a:spcPct val="150000"/>
              </a:lnSpc>
              <a:buClr>
                <a:srgbClr val="92D050"/>
              </a:buClr>
              <a:buFont typeface="Arial" pitchFamily="34" charset="0"/>
              <a:buChar char="•"/>
            </a:pPr>
            <a:r>
              <a:rPr lang="en-GB" sz="2400" dirty="0">
                <a:solidFill>
                  <a:srgbClr val="002060"/>
                </a:solidFill>
              </a:rPr>
              <a:t> </a:t>
            </a:r>
            <a:r>
              <a:rPr lang="en-GB" sz="2400" dirty="0" smtClean="0">
                <a:solidFill>
                  <a:srgbClr val="002060"/>
                </a:solidFill>
              </a:rPr>
              <a:t>Record Date received and also Panel date and Outcome</a:t>
            </a:r>
            <a:endParaRPr lang="en-GB" sz="2400" dirty="0">
              <a:solidFill>
                <a:srgbClr val="002060"/>
              </a:solidFill>
            </a:endParaRPr>
          </a:p>
        </p:txBody>
      </p:sp>
    </p:spTree>
    <p:extLst>
      <p:ext uri="{BB962C8B-B14F-4D97-AF65-F5344CB8AC3E}">
        <p14:creationId xmlns:p14="http://schemas.microsoft.com/office/powerpoint/2010/main" val="15594187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slide 281.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2501362" y="292239"/>
            <a:ext cx="4031873" cy="923330"/>
          </a:xfrm>
          <a:prstGeom prst="rect">
            <a:avLst/>
          </a:prstGeom>
        </p:spPr>
        <p:txBody>
          <a:bodyPr wrap="none">
            <a:spAutoFit/>
          </a:bodyPr>
          <a:lstStyle/>
          <a:p>
            <a:pPr algn="ctr"/>
            <a:r>
              <a:rPr lang="en-GB" sz="5400" b="1" dirty="0" smtClean="0">
                <a:solidFill>
                  <a:srgbClr val="92D050"/>
                </a:solidFill>
              </a:rPr>
              <a:t>EC Process</a:t>
            </a:r>
            <a:endParaRPr lang="en-GB" sz="4800" b="1" dirty="0" smtClean="0">
              <a:solidFill>
                <a:srgbClr val="92D050"/>
              </a:solidFill>
            </a:endParaRPr>
          </a:p>
        </p:txBody>
      </p:sp>
      <p:sp>
        <p:nvSpPr>
          <p:cNvPr id="2076" name="Rectangle 2075"/>
          <p:cNvSpPr/>
          <p:nvPr/>
        </p:nvSpPr>
        <p:spPr>
          <a:xfrm>
            <a:off x="358727" y="1628507"/>
            <a:ext cx="8461716" cy="3416320"/>
          </a:xfrm>
          <a:prstGeom prst="rect">
            <a:avLst/>
          </a:prstGeom>
        </p:spPr>
        <p:txBody>
          <a:bodyPr wrap="square">
            <a:spAutoFit/>
          </a:bodyPr>
          <a:lstStyle/>
          <a:p>
            <a:pPr lvl="1">
              <a:lnSpc>
                <a:spcPct val="150000"/>
              </a:lnSpc>
              <a:buClr>
                <a:srgbClr val="92D050"/>
              </a:buClr>
              <a:buFont typeface="Arial" pitchFamily="34" charset="0"/>
              <a:buChar char="•"/>
            </a:pPr>
            <a:r>
              <a:rPr lang="en-GB" sz="2400" dirty="0" smtClean="0">
                <a:solidFill>
                  <a:srgbClr val="002060"/>
                </a:solidFill>
              </a:rPr>
              <a:t> Recording Outcome of an EC claim</a:t>
            </a:r>
          </a:p>
          <a:p>
            <a:pPr lvl="1">
              <a:lnSpc>
                <a:spcPct val="150000"/>
              </a:lnSpc>
              <a:buClr>
                <a:srgbClr val="92D050"/>
              </a:buClr>
            </a:pPr>
            <a:endParaRPr lang="en-GB" sz="2400" dirty="0" smtClean="0">
              <a:solidFill>
                <a:srgbClr val="002060"/>
              </a:solidFill>
            </a:endParaRPr>
          </a:p>
          <a:p>
            <a:pPr lvl="2">
              <a:lnSpc>
                <a:spcPct val="150000"/>
              </a:lnSpc>
              <a:buClr>
                <a:srgbClr val="92D050"/>
              </a:buClr>
              <a:buFont typeface="Arial" pitchFamily="34" charset="0"/>
              <a:buChar char="•"/>
            </a:pPr>
            <a:r>
              <a:rPr lang="en-GB" sz="2400" dirty="0">
                <a:solidFill>
                  <a:srgbClr val="002060"/>
                </a:solidFill>
              </a:rPr>
              <a:t> </a:t>
            </a:r>
            <a:r>
              <a:rPr lang="en-GB" sz="2400" dirty="0" smtClean="0">
                <a:solidFill>
                  <a:srgbClr val="002060"/>
                </a:solidFill>
              </a:rPr>
              <a:t>Recorded as a Transcript Note</a:t>
            </a:r>
          </a:p>
          <a:p>
            <a:pPr lvl="2">
              <a:lnSpc>
                <a:spcPct val="150000"/>
              </a:lnSpc>
              <a:buClr>
                <a:srgbClr val="92D050"/>
              </a:buClr>
              <a:buFont typeface="Arial" pitchFamily="34" charset="0"/>
              <a:buChar char="•"/>
            </a:pPr>
            <a:r>
              <a:rPr lang="en-GB" sz="2400" dirty="0">
                <a:solidFill>
                  <a:srgbClr val="002060"/>
                </a:solidFill>
              </a:rPr>
              <a:t> </a:t>
            </a:r>
            <a:r>
              <a:rPr lang="en-GB" sz="2400" dirty="0" smtClean="0">
                <a:solidFill>
                  <a:srgbClr val="002060"/>
                </a:solidFill>
              </a:rPr>
              <a:t>Added before Posting Grades on the Grade Roster</a:t>
            </a:r>
          </a:p>
          <a:p>
            <a:pPr lvl="2">
              <a:lnSpc>
                <a:spcPct val="150000"/>
              </a:lnSpc>
              <a:buClr>
                <a:srgbClr val="92D050"/>
              </a:buClr>
              <a:buFont typeface="Arial" pitchFamily="34" charset="0"/>
              <a:buChar char="•"/>
            </a:pPr>
            <a:r>
              <a:rPr lang="en-GB" sz="2400" dirty="0">
                <a:solidFill>
                  <a:srgbClr val="002060"/>
                </a:solidFill>
              </a:rPr>
              <a:t> </a:t>
            </a:r>
            <a:r>
              <a:rPr lang="en-GB" sz="2400" dirty="0" smtClean="0">
                <a:solidFill>
                  <a:srgbClr val="002060"/>
                </a:solidFill>
              </a:rPr>
              <a:t>or</a:t>
            </a:r>
          </a:p>
          <a:p>
            <a:pPr lvl="2">
              <a:lnSpc>
                <a:spcPct val="150000"/>
              </a:lnSpc>
              <a:buClr>
                <a:srgbClr val="92D050"/>
              </a:buClr>
              <a:buFont typeface="Arial" pitchFamily="34" charset="0"/>
              <a:buChar char="•"/>
            </a:pPr>
            <a:r>
              <a:rPr lang="en-GB" sz="2400" dirty="0">
                <a:solidFill>
                  <a:srgbClr val="002060"/>
                </a:solidFill>
              </a:rPr>
              <a:t> </a:t>
            </a:r>
            <a:r>
              <a:rPr lang="en-GB" sz="2400" dirty="0" smtClean="0">
                <a:solidFill>
                  <a:srgbClr val="002060"/>
                </a:solidFill>
              </a:rPr>
              <a:t>After Posting through Quick Enrol</a:t>
            </a:r>
            <a:endParaRPr lang="en-GB" sz="2400" dirty="0">
              <a:solidFill>
                <a:srgbClr val="002060"/>
              </a:solidFill>
            </a:endParaRPr>
          </a:p>
        </p:txBody>
      </p:sp>
    </p:spTree>
    <p:extLst>
      <p:ext uri="{BB962C8B-B14F-4D97-AF65-F5344CB8AC3E}">
        <p14:creationId xmlns:p14="http://schemas.microsoft.com/office/powerpoint/2010/main" val="15594187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slide 281.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Rectangle 2"/>
          <p:cNvSpPr/>
          <p:nvPr/>
        </p:nvSpPr>
        <p:spPr>
          <a:xfrm>
            <a:off x="1885684" y="292239"/>
            <a:ext cx="5263237" cy="923330"/>
          </a:xfrm>
          <a:prstGeom prst="rect">
            <a:avLst/>
          </a:prstGeom>
        </p:spPr>
        <p:txBody>
          <a:bodyPr wrap="none">
            <a:spAutoFit/>
          </a:bodyPr>
          <a:lstStyle/>
          <a:p>
            <a:pPr algn="ctr"/>
            <a:r>
              <a:rPr lang="en-GB" sz="5400" b="1" dirty="0" smtClean="0">
                <a:solidFill>
                  <a:srgbClr val="92D050"/>
                </a:solidFill>
              </a:rPr>
              <a:t>Transcript Note</a:t>
            </a:r>
            <a:endParaRPr lang="en-GB" sz="4800" b="1" dirty="0" smtClean="0">
              <a:solidFill>
                <a:srgbClr val="92D050"/>
              </a:solidFill>
            </a:endParaRPr>
          </a:p>
        </p:txBody>
      </p:sp>
      <p:sp>
        <p:nvSpPr>
          <p:cNvPr id="2076" name="Rectangle 2075"/>
          <p:cNvSpPr/>
          <p:nvPr/>
        </p:nvSpPr>
        <p:spPr>
          <a:xfrm>
            <a:off x="209551" y="1628507"/>
            <a:ext cx="8772524" cy="4547399"/>
          </a:xfrm>
          <a:prstGeom prst="rect">
            <a:avLst/>
          </a:prstGeom>
        </p:spPr>
        <p:txBody>
          <a:bodyPr wrap="square">
            <a:spAutoFit/>
          </a:bodyPr>
          <a:lstStyle/>
          <a:p>
            <a:pPr lvl="1">
              <a:lnSpc>
                <a:spcPct val="150000"/>
              </a:lnSpc>
              <a:buClr>
                <a:srgbClr val="92D050"/>
              </a:buClr>
              <a:buFont typeface="Arial" pitchFamily="34" charset="0"/>
              <a:buChar char="•"/>
            </a:pPr>
            <a:r>
              <a:rPr lang="en-GB" sz="2400" dirty="0" smtClean="0">
                <a:solidFill>
                  <a:srgbClr val="002060"/>
                </a:solidFill>
              </a:rPr>
              <a:t> Before Posting Grades</a:t>
            </a:r>
            <a:endParaRPr lang="en-GB" sz="2000" dirty="0" smtClean="0">
              <a:solidFill>
                <a:srgbClr val="002060"/>
              </a:solidFill>
            </a:endParaRPr>
          </a:p>
          <a:p>
            <a:pPr lvl="1">
              <a:lnSpc>
                <a:spcPct val="150000"/>
              </a:lnSpc>
              <a:buClr>
                <a:srgbClr val="92D050"/>
              </a:buClr>
            </a:pPr>
            <a:endParaRPr lang="en-GB" sz="900" dirty="0" smtClean="0">
              <a:solidFill>
                <a:srgbClr val="002060"/>
              </a:solidFill>
            </a:endParaRPr>
          </a:p>
          <a:p>
            <a:pPr lvl="2">
              <a:lnSpc>
                <a:spcPct val="150000"/>
              </a:lnSpc>
              <a:buClr>
                <a:srgbClr val="92D050"/>
              </a:buClr>
              <a:buFont typeface="Arial" pitchFamily="34" charset="0"/>
              <a:buChar char="•"/>
            </a:pPr>
            <a:r>
              <a:rPr lang="en-GB" sz="2000" dirty="0">
                <a:solidFill>
                  <a:srgbClr val="002060"/>
                </a:solidFill>
              </a:rPr>
              <a:t> </a:t>
            </a:r>
            <a:r>
              <a:rPr lang="en-GB" sz="2000" dirty="0" smtClean="0">
                <a:solidFill>
                  <a:srgbClr val="002060"/>
                </a:solidFill>
              </a:rPr>
              <a:t>Navigate to: </a:t>
            </a:r>
            <a:r>
              <a:rPr lang="en-GB" b="1" dirty="0" smtClean="0">
                <a:solidFill>
                  <a:srgbClr val="002060"/>
                </a:solidFill>
              </a:rPr>
              <a:t>Main Menu&gt;Curriculum Management&gt;Grade Roster</a:t>
            </a:r>
            <a:endParaRPr lang="en-GB" sz="2000" b="1" dirty="0" smtClean="0">
              <a:solidFill>
                <a:srgbClr val="002060"/>
              </a:solidFill>
            </a:endParaRPr>
          </a:p>
          <a:p>
            <a:pPr lvl="2">
              <a:lnSpc>
                <a:spcPct val="150000"/>
              </a:lnSpc>
              <a:buClr>
                <a:srgbClr val="92D050"/>
              </a:buClr>
              <a:buFont typeface="Arial" pitchFamily="34" charset="0"/>
              <a:buChar char="•"/>
            </a:pPr>
            <a:r>
              <a:rPr lang="en-GB" sz="2000" dirty="0" smtClean="0">
                <a:solidFill>
                  <a:srgbClr val="002060"/>
                </a:solidFill>
              </a:rPr>
              <a:t> Click the Note link</a:t>
            </a:r>
          </a:p>
          <a:p>
            <a:pPr lvl="2">
              <a:lnSpc>
                <a:spcPct val="150000"/>
              </a:lnSpc>
              <a:buClr>
                <a:srgbClr val="92D050"/>
              </a:buClr>
              <a:buFont typeface="Arial" pitchFamily="34" charset="0"/>
              <a:buChar char="•"/>
            </a:pPr>
            <a:r>
              <a:rPr lang="en-GB" sz="2000" dirty="0" smtClean="0">
                <a:solidFill>
                  <a:srgbClr val="002060"/>
                </a:solidFill>
              </a:rPr>
              <a:t> Select the Note ID</a:t>
            </a:r>
            <a:endParaRPr lang="en-GB" sz="2000" b="1" dirty="0" smtClean="0">
              <a:solidFill>
                <a:srgbClr val="002060"/>
              </a:solidFill>
            </a:endParaRPr>
          </a:p>
          <a:p>
            <a:pPr lvl="2">
              <a:lnSpc>
                <a:spcPct val="150000"/>
              </a:lnSpc>
              <a:buClr>
                <a:srgbClr val="92D050"/>
              </a:buClr>
              <a:buFont typeface="Arial" pitchFamily="34" charset="0"/>
              <a:buChar char="•"/>
            </a:pPr>
            <a:r>
              <a:rPr lang="en-GB" sz="2000" dirty="0" smtClean="0">
                <a:solidFill>
                  <a:srgbClr val="002060"/>
                </a:solidFill>
              </a:rPr>
              <a:t> EC values = </a:t>
            </a:r>
          </a:p>
          <a:p>
            <a:pPr lvl="3">
              <a:lnSpc>
                <a:spcPct val="150000"/>
              </a:lnSpc>
              <a:buClr>
                <a:srgbClr val="92D050"/>
              </a:buClr>
              <a:buFont typeface="Arial" pitchFamily="34" charset="0"/>
              <a:buChar char="•"/>
            </a:pPr>
            <a:r>
              <a:rPr lang="en-GB" sz="2000" dirty="0" smtClean="0">
                <a:solidFill>
                  <a:srgbClr val="002060"/>
                </a:solidFill>
              </a:rPr>
              <a:t> EC - EC Pending </a:t>
            </a:r>
          </a:p>
          <a:p>
            <a:pPr lvl="3">
              <a:lnSpc>
                <a:spcPct val="150000"/>
              </a:lnSpc>
              <a:buClr>
                <a:srgbClr val="92D050"/>
              </a:buClr>
              <a:buFont typeface="Arial" pitchFamily="34" charset="0"/>
              <a:buChar char="•"/>
            </a:pPr>
            <a:r>
              <a:rPr lang="en-GB" sz="2000" dirty="0" smtClean="0">
                <a:solidFill>
                  <a:srgbClr val="002060"/>
                </a:solidFill>
              </a:rPr>
              <a:t> NV  - EC Not Valid</a:t>
            </a:r>
          </a:p>
          <a:p>
            <a:pPr lvl="3">
              <a:lnSpc>
                <a:spcPct val="150000"/>
              </a:lnSpc>
              <a:buClr>
                <a:srgbClr val="92D050"/>
              </a:buClr>
              <a:buFont typeface="Arial" pitchFamily="34" charset="0"/>
              <a:buChar char="•"/>
            </a:pPr>
            <a:r>
              <a:rPr lang="en-GB" sz="2000" dirty="0" smtClean="0">
                <a:solidFill>
                  <a:srgbClr val="002060"/>
                </a:solidFill>
              </a:rPr>
              <a:t>NFA - EC Valid. No Further Action</a:t>
            </a:r>
          </a:p>
          <a:p>
            <a:pPr lvl="2">
              <a:lnSpc>
                <a:spcPct val="150000"/>
              </a:lnSpc>
              <a:buClr>
                <a:srgbClr val="92D050"/>
              </a:buClr>
              <a:buFont typeface="Arial" pitchFamily="34" charset="0"/>
              <a:buChar char="•"/>
            </a:pPr>
            <a:r>
              <a:rPr lang="en-GB" sz="2000" dirty="0" smtClean="0">
                <a:solidFill>
                  <a:srgbClr val="002060"/>
                </a:solidFill>
              </a:rPr>
              <a:t> Click ok, to save the note</a:t>
            </a:r>
          </a:p>
        </p:txBody>
      </p:sp>
    </p:spTree>
    <p:extLst>
      <p:ext uri="{BB962C8B-B14F-4D97-AF65-F5344CB8AC3E}">
        <p14:creationId xmlns:p14="http://schemas.microsoft.com/office/powerpoint/2010/main" val="15594187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1E19DE8683BDB4FB5018AC0F7F93813" ma:contentTypeVersion="0" ma:contentTypeDescription="Create a new document." ma:contentTypeScope="" ma:versionID="0c77f5cccd7fb06f367d708184ccf49b">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A0BA503F-63FC-419D-BCE7-2D16CE7146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552DCC70-52D5-4291-8784-8DEBB6C6A1EC}">
  <ds:schemaRefs>
    <ds:schemaRef ds:uri="http://schemas.microsoft.com/sharepoint/v3/contenttype/forms"/>
  </ds:schemaRefs>
</ds:datastoreItem>
</file>

<file path=customXml/itemProps3.xml><?xml version="1.0" encoding="utf-8"?>
<ds:datastoreItem xmlns:ds="http://schemas.openxmlformats.org/officeDocument/2006/customXml" ds:itemID="{CEE8E9CF-4772-48FC-9DE7-35ECF44DB8D9}">
  <ds:schemaRefs>
    <ds:schemaRef ds:uri="http://schemas.openxmlformats.org/package/2006/metadata/core-properties"/>
    <ds:schemaRef ds:uri="http://purl.org/dc/dcmitype/"/>
    <ds:schemaRef ds:uri="http://schemas.microsoft.com/office/2006/metadata/properties"/>
    <ds:schemaRef ds:uri="http://www.w3.org/XML/1998/namespace"/>
    <ds:schemaRef ds:uri="http://schemas.microsoft.com/office/2006/documentManagement/types"/>
    <ds:schemaRef ds:uri="http://purl.org/dc/elements/1.1/"/>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1315</TotalTime>
  <Words>1057</Words>
  <Application>Microsoft Office PowerPoint</Application>
  <PresentationFormat>On-screen Show (4:3)</PresentationFormat>
  <Paragraphs>176</Paragraphs>
  <Slides>26</Slides>
  <Notes>7</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Liverpool John Moores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Philpotts, Lee</dc:creator>
  <cp:lastModifiedBy>LJMU</cp:lastModifiedBy>
  <cp:revision>122</cp:revision>
  <dcterms:created xsi:type="dcterms:W3CDTF">2009-10-29T15:56:45Z</dcterms:created>
  <dcterms:modified xsi:type="dcterms:W3CDTF">2012-04-05T14:10:44Z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0x01010011E19DE8683BDB4FB5018AC0F7F93813</vt:lpwstr>
  </property>
</Properties>
</file>