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7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  <p:sldId id="268" r:id="rId15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99323-A429-4C62-92E7-EA89E1D375B7}" type="datetimeFigureOut">
              <a:rPr lang="en-GB" smtClean="0"/>
              <a:pPr/>
              <a:t>02/04/2012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0EE1C-3190-4DFB-8FAD-C661201EB0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63554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41A08-5F96-4494-9798-C3CEA1976C27}" type="datetimeFigureOut">
              <a:rPr lang="en-GB" smtClean="0"/>
              <a:pPr/>
              <a:t>02/04/2012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BBDCD-C3E8-4229-98C0-BE7D4741CA6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90385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7001OCCPSY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BBDCD-C3E8-4229-98C0-BE7D4741CA6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592658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5001BAANUR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BBDCD-C3E8-4229-98C0-BE7D4741CA6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50330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5001ONLINE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BBDCD-C3E8-4229-98C0-BE7D4741CA6D}" type="slidenum">
              <a:rPr lang="en-GB" smtClean="0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0330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5001BAANUR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BBDCD-C3E8-4229-98C0-BE7D4741CA6D}" type="slidenum">
              <a:rPr lang="en-GB" smtClean="0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0330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5001BAANUR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BBDCD-C3E8-4229-98C0-BE7D4741CA6D}" type="slidenum">
              <a:rPr lang="en-GB" smtClean="0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0330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5001BAANUR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BBDCD-C3E8-4229-98C0-BE7D4741CA6D}" type="slidenum">
              <a:rPr lang="en-GB" smtClean="0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0330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134641-B61B-4350-A4A0-18C42C7F9955}" type="datetimeFigureOut">
              <a:rPr lang="en-US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83F48-1125-44EA-9B1A-EBCFFFA847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F3EDC2-935A-42FF-8142-936D83A068D2}" type="datetimeFigureOut">
              <a:rPr lang="en-US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210C4-0D1C-41EE-8B11-87537A0C5D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08433F-2138-4722-A769-8DC13E5AA1A1}" type="datetimeFigureOut">
              <a:rPr lang="en-US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761A0-958D-4CD8-B1A1-5EB1AB6FAF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7F6B54-0D6A-4029-A655-39DCFC6DDF4F}" type="datetimeFigureOut">
              <a:rPr lang="en-US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E828C-268C-4C06-8740-26F7706033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351F19-E0F2-4BEF-9D17-AB857ABBE7CE}" type="datetimeFigureOut">
              <a:rPr lang="en-US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18264-C496-4DDB-8BCF-A7325718DD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E5C46D-5F18-493B-BADC-5C240E9CB619}" type="datetimeFigureOut">
              <a:rPr lang="en-US"/>
              <a:pPr/>
              <a:t>4/2/2012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65319-B99E-44A7-95F5-7B68E2FFDF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BE97CE-3902-4359-AE56-730833B05F25}" type="datetimeFigureOut">
              <a:rPr lang="en-US"/>
              <a:pPr/>
              <a:t>4/2/2012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B7AF7-E2BB-4DBB-A999-D500885B35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50D8FD-85C5-4064-AB59-247A3EC02548}" type="datetimeFigureOut">
              <a:rPr lang="en-US"/>
              <a:pPr/>
              <a:t>4/2/2012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F4E5C-2405-4D4E-90C1-8FFF71BC91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EA323-3472-41E8-B41D-10ABB316F6DC}" type="datetimeFigureOut">
              <a:rPr lang="en-US"/>
              <a:pPr/>
              <a:t>4/2/2012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FF861-F860-414B-A1B0-FFE0DC2859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DE5218-200E-47D4-A910-D2D832180FE1}" type="datetimeFigureOut">
              <a:rPr lang="en-US"/>
              <a:pPr/>
              <a:t>4/2/2012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BC565A-EF2B-4C11-B312-9F17063E6E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ACE465-AB76-46EC-8FA5-C643D6E82583}" type="datetimeFigureOut">
              <a:rPr lang="en-US"/>
              <a:pPr/>
              <a:t>4/2/2012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FB0355-A797-487B-91C1-57238BE6D0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77BF14F-A513-4781-85C9-8556CAA90DFE}" type="datetimeFigureOut">
              <a:rPr lang="en-US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1725B653-229D-4A00-BE87-F2C78DCB47B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85763" y="1430594"/>
            <a:ext cx="832961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002060"/>
                </a:solidFill>
              </a:rPr>
              <a:t>Student Information System</a:t>
            </a:r>
          </a:p>
          <a:p>
            <a:pPr algn="ctr"/>
            <a:endParaRPr lang="en-GB" sz="4000" b="1" dirty="0" smtClean="0">
              <a:solidFill>
                <a:srgbClr val="002060"/>
              </a:solidFill>
            </a:endParaRPr>
          </a:p>
          <a:p>
            <a:pPr algn="ctr"/>
            <a:endParaRPr lang="en-GB" sz="4000" b="1" dirty="0">
              <a:solidFill>
                <a:srgbClr val="002060"/>
              </a:solidFill>
            </a:endParaRPr>
          </a:p>
          <a:p>
            <a:pPr algn="ctr"/>
            <a:r>
              <a:rPr lang="en-GB" sz="4800" b="1" dirty="0" smtClean="0">
                <a:solidFill>
                  <a:srgbClr val="92D050"/>
                </a:solidFill>
              </a:rPr>
              <a:t>Gradebook and Grade Roster</a:t>
            </a:r>
            <a:endParaRPr lang="en-GB" sz="4400" b="1" dirty="0" smtClean="0">
              <a:solidFill>
                <a:srgbClr val="92D050"/>
              </a:solidFill>
            </a:endParaRPr>
          </a:p>
          <a:p>
            <a:pPr algn="ctr"/>
            <a:endParaRPr lang="en-GB" sz="2400" b="1" dirty="0">
              <a:solidFill>
                <a:srgbClr val="002060"/>
              </a:solidFill>
            </a:endParaRPr>
          </a:p>
          <a:p>
            <a:pPr algn="ctr"/>
            <a:endParaRPr lang="en-GB" sz="3600" b="1" dirty="0">
              <a:solidFill>
                <a:srgbClr val="002060"/>
              </a:solidFill>
            </a:endParaRPr>
          </a:p>
          <a:p>
            <a:pPr algn="ctr"/>
            <a:r>
              <a:rPr lang="en-GB" sz="2000" b="1" dirty="0" smtClean="0">
                <a:solidFill>
                  <a:srgbClr val="002060"/>
                </a:solidFill>
              </a:rPr>
              <a:t>Business Support Office</a:t>
            </a:r>
            <a:endParaRPr lang="en-GB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369121" y="292239"/>
            <a:ext cx="42963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2D050"/>
                </a:solidFill>
              </a:rPr>
              <a:t>Grade Override</a:t>
            </a:r>
            <a:endParaRPr lang="en-GB" sz="4000" b="1" dirty="0" smtClean="0">
              <a:solidFill>
                <a:srgbClr val="92D05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02236256"/>
              </p:ext>
            </p:extLst>
          </p:nvPr>
        </p:nvGraphicFramePr>
        <p:xfrm>
          <a:off x="413776" y="1538143"/>
          <a:ext cx="8364464" cy="13319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0950"/>
                <a:gridCol w="6133514"/>
              </a:tblGrid>
              <a:tr h="0">
                <a:tc>
                  <a:txBody>
                    <a:bodyPr/>
                    <a:lstStyle/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Grade</a:t>
                      </a:r>
                      <a:endParaRPr lang="en-GB" sz="12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Meaning</a:t>
                      </a:r>
                      <a:endParaRPr lang="en-GB" sz="12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CMR 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Component Marking Requirement. This is to cover those situations that require a student to submit all assignments (a mandatory requirement) in order the credit for the module is then released. This is usually driven by a Professional Body requirement.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08837818"/>
              </p:ext>
            </p:extLst>
          </p:nvPr>
        </p:nvGraphicFramePr>
        <p:xfrm>
          <a:off x="413776" y="2852022"/>
          <a:ext cx="8364464" cy="2505647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230950"/>
                <a:gridCol w="6133514"/>
              </a:tblGrid>
              <a:tr h="0">
                <a:tc>
                  <a:txBody>
                    <a:bodyPr/>
                    <a:lstStyle/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Dropped. </a:t>
                      </a:r>
                      <a:r>
                        <a:rPr lang="en-GB" sz="1600" dirty="0" smtClean="0">
                          <a:effectLst/>
                        </a:rPr>
                        <a:t>System use only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DEF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Course Deferred. Should be entered only when a student has a successful Extenuating Circumstances </a:t>
                      </a:r>
                      <a:r>
                        <a:rPr lang="en-GB" sz="1600" dirty="0" smtClean="0">
                          <a:effectLst/>
                        </a:rPr>
                        <a:t>claim or has deferred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INC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Incomplete. Where study of a course extends beyond the Assessment Board date (previously </a:t>
                      </a:r>
                      <a:r>
                        <a:rPr lang="en-GB" sz="1600" dirty="0" smtClean="0">
                          <a:effectLst/>
                        </a:rPr>
                        <a:t>OG)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NS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Not Satisfied Requirement Designation (Competency)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W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Withdrawn </a:t>
                      </a:r>
                      <a:r>
                        <a:rPr lang="en-GB" sz="1600" dirty="0" smtClean="0">
                          <a:effectLst/>
                        </a:rPr>
                        <a:t>– System use only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FA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Final Assignment Missing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NFA</a:t>
                      </a:r>
                      <a:endParaRPr lang="en-GB" sz="16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Other Assignment (not Final Assignment) is missing</a:t>
                      </a:r>
                      <a:endParaRPr lang="en-GB" sz="16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6254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338663" y="292239"/>
            <a:ext cx="435728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2D050"/>
                </a:solidFill>
              </a:rPr>
              <a:t>Posting Grades</a:t>
            </a:r>
            <a:endParaRPr lang="en-GB" sz="4000" b="1" dirty="0" smtClean="0">
              <a:solidFill>
                <a:srgbClr val="92D05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0166" y="1767007"/>
            <a:ext cx="813112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Grades should only be posted (finalised) after they have been agreed as both correct and complete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Once posted cannot be updated from </a:t>
            </a:r>
            <a:r>
              <a:rPr lang="en-GB" sz="2800" dirty="0" err="1" smtClean="0">
                <a:solidFill>
                  <a:srgbClr val="002060"/>
                </a:solidFill>
              </a:rPr>
              <a:t>Gradebook</a:t>
            </a:r>
            <a:endParaRPr lang="en-GB" sz="2800" dirty="0" smtClean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Cannot be changed on the Grade Roster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560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405180" y="292239"/>
            <a:ext cx="422423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92D050"/>
                </a:solidFill>
              </a:rPr>
              <a:t>Introduction</a:t>
            </a:r>
            <a:endParaRPr lang="en-GB" sz="4800" b="1" dirty="0" smtClean="0">
              <a:solidFill>
                <a:srgbClr val="92D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85849" y="1628775"/>
            <a:ext cx="717232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2060"/>
                </a:solidFill>
              </a:rPr>
              <a:t>Key Objectives:</a:t>
            </a:r>
            <a:endParaRPr lang="en-GB" sz="2800" dirty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Understanding the Class Structure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Understanding Gradebook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Understanding the Grade Roster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Understanding Different Types of 	Grades</a:t>
            </a:r>
            <a:endParaRPr lang="en-GB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739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578035" y="292239"/>
            <a:ext cx="587853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92D050"/>
                </a:solidFill>
              </a:rPr>
              <a:t>Module Structure</a:t>
            </a:r>
            <a:endParaRPr lang="en-GB" sz="4800" b="1" dirty="0" smtClean="0">
              <a:solidFill>
                <a:srgbClr val="92D05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2728" y="2393712"/>
            <a:ext cx="1545395" cy="162422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err="1" smtClean="0"/>
              <a:t>ModCat</a:t>
            </a:r>
            <a:endParaRPr lang="en-GB" sz="2800" dirty="0"/>
          </a:p>
        </p:txBody>
      </p:sp>
      <p:cxnSp>
        <p:nvCxnSpPr>
          <p:cNvPr id="8" name="Elbow Connector 7"/>
          <p:cNvCxnSpPr>
            <a:stCxn id="5" idx="2"/>
          </p:cNvCxnSpPr>
          <p:nvPr/>
        </p:nvCxnSpPr>
        <p:spPr>
          <a:xfrm rot="16200000" flipH="1">
            <a:off x="319532" y="4613832"/>
            <a:ext cx="1304922" cy="11313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409429" y="5322862"/>
            <a:ext cx="2800350" cy="105599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atin typeface="Arial" pitchFamily="34" charset="0"/>
                <a:cs typeface="Arial" pitchFamily="34" charset="0"/>
              </a:rPr>
              <a:t>Allows the creation and amendment of the validated module specification</a:t>
            </a:r>
            <a:endParaRPr lang="en-GB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166425" y="2417018"/>
            <a:ext cx="1787748" cy="162422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smtClean="0"/>
              <a:t>Course Catalogue</a:t>
            </a:r>
            <a:endParaRPr lang="en-GB" sz="2000" dirty="0"/>
          </a:p>
        </p:txBody>
      </p:sp>
      <p:sp>
        <p:nvSpPr>
          <p:cNvPr id="11" name="Rounded Rectangle 10"/>
          <p:cNvSpPr/>
          <p:nvPr/>
        </p:nvSpPr>
        <p:spPr>
          <a:xfrm>
            <a:off x="3421855" y="2393713"/>
            <a:ext cx="1064636" cy="495372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Lecture</a:t>
            </a:r>
            <a:endParaRPr lang="en-GB" dirty="0"/>
          </a:p>
        </p:txBody>
      </p:sp>
      <p:cxnSp>
        <p:nvCxnSpPr>
          <p:cNvPr id="13" name="Straight Arrow Connector 12"/>
          <p:cNvCxnSpPr>
            <a:stCxn id="5" idx="3"/>
          </p:cNvCxnSpPr>
          <p:nvPr/>
        </p:nvCxnSpPr>
        <p:spPr>
          <a:xfrm flipV="1">
            <a:off x="1688123" y="3184213"/>
            <a:ext cx="478302" cy="21612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3421856" y="2936528"/>
            <a:ext cx="1064635" cy="49537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Practical</a:t>
            </a:r>
            <a:endParaRPr lang="en-GB" dirty="0"/>
          </a:p>
        </p:txBody>
      </p:sp>
      <p:sp>
        <p:nvSpPr>
          <p:cNvPr id="19" name="Rounded Rectangle 18"/>
          <p:cNvSpPr/>
          <p:nvPr/>
        </p:nvSpPr>
        <p:spPr>
          <a:xfrm>
            <a:off x="3421853" y="3522567"/>
            <a:ext cx="1064638" cy="49537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Tutorial</a:t>
            </a:r>
            <a:endParaRPr lang="en-GB" dirty="0"/>
          </a:p>
        </p:txBody>
      </p:sp>
      <p:sp>
        <p:nvSpPr>
          <p:cNvPr id="20" name="Rounded Rectangle 19"/>
          <p:cNvSpPr/>
          <p:nvPr/>
        </p:nvSpPr>
        <p:spPr>
          <a:xfrm>
            <a:off x="4981024" y="2393712"/>
            <a:ext cx="1064636" cy="495372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L1</a:t>
            </a:r>
            <a:endParaRPr lang="en-GB" dirty="0"/>
          </a:p>
        </p:txBody>
      </p:sp>
      <p:sp>
        <p:nvSpPr>
          <p:cNvPr id="21" name="Rounded Rectangle 20"/>
          <p:cNvSpPr/>
          <p:nvPr/>
        </p:nvSpPr>
        <p:spPr>
          <a:xfrm>
            <a:off x="4981025" y="2936527"/>
            <a:ext cx="1064635" cy="49537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P1</a:t>
            </a:r>
            <a:endParaRPr lang="en-GB" dirty="0"/>
          </a:p>
        </p:txBody>
      </p:sp>
      <p:sp>
        <p:nvSpPr>
          <p:cNvPr id="24" name="Rounded Rectangle 23"/>
          <p:cNvSpPr/>
          <p:nvPr/>
        </p:nvSpPr>
        <p:spPr>
          <a:xfrm>
            <a:off x="5192936" y="3661009"/>
            <a:ext cx="1064638" cy="49537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T1</a:t>
            </a:r>
            <a:endParaRPr lang="en-GB" dirty="0"/>
          </a:p>
        </p:txBody>
      </p:sp>
      <p:sp>
        <p:nvSpPr>
          <p:cNvPr id="23" name="Rounded Rectangle 22"/>
          <p:cNvSpPr/>
          <p:nvPr/>
        </p:nvSpPr>
        <p:spPr>
          <a:xfrm>
            <a:off x="5101134" y="3579680"/>
            <a:ext cx="1064638" cy="49537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T1</a:t>
            </a:r>
            <a:endParaRPr lang="en-GB" dirty="0"/>
          </a:p>
        </p:txBody>
      </p:sp>
      <p:sp>
        <p:nvSpPr>
          <p:cNvPr id="22" name="Rounded Rectangle 21"/>
          <p:cNvSpPr/>
          <p:nvPr/>
        </p:nvSpPr>
        <p:spPr>
          <a:xfrm>
            <a:off x="4981022" y="3522566"/>
            <a:ext cx="1064638" cy="49537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T1</a:t>
            </a:r>
            <a:endParaRPr lang="en-GB" dirty="0"/>
          </a:p>
        </p:txBody>
      </p:sp>
      <p:sp>
        <p:nvSpPr>
          <p:cNvPr id="25" name="Rounded Rectangle 24"/>
          <p:cNvSpPr/>
          <p:nvPr/>
        </p:nvSpPr>
        <p:spPr>
          <a:xfrm>
            <a:off x="4991108" y="4760191"/>
            <a:ext cx="1064638" cy="49537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ESR</a:t>
            </a:r>
            <a:endParaRPr lang="en-GB" dirty="0"/>
          </a:p>
        </p:txBody>
      </p:sp>
      <p:sp>
        <p:nvSpPr>
          <p:cNvPr id="26" name="Rounded Rectangle 25"/>
          <p:cNvSpPr/>
          <p:nvPr/>
        </p:nvSpPr>
        <p:spPr>
          <a:xfrm>
            <a:off x="4981109" y="4196240"/>
            <a:ext cx="1064638" cy="49537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REF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4991108" y="1695156"/>
            <a:ext cx="1064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Classes</a:t>
            </a:r>
            <a:endParaRPr lang="en-GB" dirty="0"/>
          </a:p>
        </p:txBody>
      </p:sp>
      <p:sp>
        <p:nvSpPr>
          <p:cNvPr id="34" name="Rounded Rectangle 33"/>
          <p:cNvSpPr/>
          <p:nvPr/>
        </p:nvSpPr>
        <p:spPr>
          <a:xfrm>
            <a:off x="6481578" y="2889085"/>
            <a:ext cx="1064636" cy="495372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Report </a:t>
            </a:r>
            <a:r>
              <a:rPr lang="en-GB" sz="1400" dirty="0"/>
              <a:t>25</a:t>
            </a:r>
            <a:r>
              <a:rPr lang="en-GB" sz="1400" dirty="0" smtClean="0"/>
              <a:t>%</a:t>
            </a:r>
            <a:endParaRPr lang="en-GB" sz="1400" dirty="0"/>
          </a:p>
        </p:txBody>
      </p:sp>
      <p:sp>
        <p:nvSpPr>
          <p:cNvPr id="35" name="Rounded Rectangle 34"/>
          <p:cNvSpPr/>
          <p:nvPr/>
        </p:nvSpPr>
        <p:spPr>
          <a:xfrm>
            <a:off x="6481578" y="2393712"/>
            <a:ext cx="1064636" cy="495372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Essay </a:t>
            </a:r>
            <a:r>
              <a:rPr lang="en-GB" sz="1400" dirty="0" smtClean="0"/>
              <a:t>25%</a:t>
            </a:r>
            <a:endParaRPr lang="en-GB" sz="1400" dirty="0"/>
          </a:p>
        </p:txBody>
      </p:sp>
      <p:sp>
        <p:nvSpPr>
          <p:cNvPr id="36" name="Rounded Rectangle 35"/>
          <p:cNvSpPr/>
          <p:nvPr/>
        </p:nvSpPr>
        <p:spPr>
          <a:xfrm>
            <a:off x="6481578" y="3431900"/>
            <a:ext cx="1064636" cy="495372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Exam</a:t>
            </a:r>
          </a:p>
          <a:p>
            <a:pPr algn="ctr"/>
            <a:r>
              <a:rPr lang="en-GB" sz="1400" dirty="0" smtClean="0"/>
              <a:t>50%</a:t>
            </a:r>
            <a:endParaRPr lang="en-GB" sz="1400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4524529" y="2630593"/>
            <a:ext cx="478302" cy="21612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4524529" y="3178032"/>
            <a:ext cx="478302" cy="21612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4521081" y="3770252"/>
            <a:ext cx="478302" cy="21612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055746" y="2652205"/>
            <a:ext cx="478302" cy="21612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34" idx="1"/>
          </p:cNvCxnSpPr>
          <p:nvPr/>
        </p:nvCxnSpPr>
        <p:spPr>
          <a:xfrm>
            <a:off x="6055746" y="2721739"/>
            <a:ext cx="425832" cy="415032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36" idx="1"/>
          </p:cNvCxnSpPr>
          <p:nvPr/>
        </p:nvCxnSpPr>
        <p:spPr>
          <a:xfrm>
            <a:off x="6044658" y="2681569"/>
            <a:ext cx="436920" cy="998017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481578" y="1706321"/>
            <a:ext cx="1064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Assignments</a:t>
            </a:r>
          </a:p>
          <a:p>
            <a:r>
              <a:rPr lang="en-GB" sz="1200" dirty="0" err="1" smtClean="0"/>
              <a:t>Gradebook</a:t>
            </a:r>
            <a:endParaRPr lang="en-GB" sz="1200" dirty="0"/>
          </a:p>
        </p:txBody>
      </p:sp>
      <p:sp>
        <p:nvSpPr>
          <p:cNvPr id="2052" name="Right Brace 2051"/>
          <p:cNvSpPr/>
          <p:nvPr/>
        </p:nvSpPr>
        <p:spPr>
          <a:xfrm>
            <a:off x="7546214" y="2271931"/>
            <a:ext cx="275423" cy="176931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ounded Rectangle 47"/>
          <p:cNvSpPr/>
          <p:nvPr/>
        </p:nvSpPr>
        <p:spPr>
          <a:xfrm>
            <a:off x="7943695" y="2881910"/>
            <a:ext cx="1064636" cy="640655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Module Grade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7943693" y="1587434"/>
            <a:ext cx="10646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Grade Roster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9" grpId="1" animBg="1"/>
      <p:bldP spid="9" grpId="2" animBg="1"/>
      <p:bldP spid="10" grpId="0" animBg="1"/>
      <p:bldP spid="11" grpId="0" animBg="1"/>
      <p:bldP spid="18" grpId="0" animBg="1"/>
      <p:bldP spid="19" grpId="0" animBg="1"/>
      <p:bldP spid="20" grpId="0" animBg="1"/>
      <p:bldP spid="21" grpId="0" animBg="1"/>
      <p:bldP spid="21" grpId="1" animBg="1"/>
      <p:bldP spid="24" grpId="0" animBg="1"/>
      <p:bldP spid="24" grpId="1" animBg="1"/>
      <p:bldP spid="23" grpId="0" animBg="1"/>
      <p:bldP spid="23" grpId="1" animBg="1"/>
      <p:bldP spid="22" grpId="0" animBg="1"/>
      <p:bldP spid="22" grpId="1" animBg="1"/>
      <p:bldP spid="25" grpId="0" animBg="1"/>
      <p:bldP spid="25" grpId="1" animBg="1"/>
      <p:bldP spid="26" grpId="0" animBg="1"/>
      <p:bldP spid="26" grpId="1" animBg="1"/>
      <p:bldP spid="17" grpId="0"/>
      <p:bldP spid="34" grpId="0" animBg="1"/>
      <p:bldP spid="35" grpId="0" animBg="1"/>
      <p:bldP spid="36" grpId="0" animBg="1"/>
      <p:bldP spid="45" grpId="0"/>
      <p:bldP spid="2052" grpId="0" animBg="1"/>
      <p:bldP spid="48" grpId="0" animBg="1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244642" y="292239"/>
            <a:ext cx="65453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92D050"/>
                </a:solidFill>
              </a:rPr>
              <a:t>Class Assignments</a:t>
            </a:r>
            <a:endParaRPr lang="en-GB" sz="4800" b="1" dirty="0" smtClean="0">
              <a:solidFill>
                <a:srgbClr val="92D05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84737" y="2090172"/>
            <a:ext cx="7469945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Display the assignment structure</a:t>
            </a:r>
            <a:endParaRPr lang="en-GB" sz="2800" dirty="0">
              <a:solidFill>
                <a:srgbClr val="002060"/>
              </a:solidFill>
            </a:endParaRPr>
          </a:p>
          <a:p>
            <a:pPr lvl="2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Start Dates</a:t>
            </a:r>
          </a:p>
          <a:p>
            <a:pPr lvl="2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Due Dates</a:t>
            </a:r>
          </a:p>
          <a:p>
            <a:pPr lvl="2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Weightings</a:t>
            </a:r>
          </a:p>
          <a:p>
            <a:pPr lvl="2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Grading Scale</a:t>
            </a:r>
            <a:endParaRPr lang="en-GB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597540" y="292239"/>
            <a:ext cx="383951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5400" b="1" dirty="0" err="1" smtClean="0">
                <a:solidFill>
                  <a:srgbClr val="92D050"/>
                </a:solidFill>
              </a:rPr>
              <a:t>Gradebook</a:t>
            </a:r>
            <a:endParaRPr lang="en-GB" sz="4800" b="1" dirty="0" smtClean="0">
              <a:solidFill>
                <a:srgbClr val="92D05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2886"/>
            <a:ext cx="82296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Allow both Academic and Admin staff to enter Assignment Marks </a:t>
            </a:r>
            <a:endParaRPr lang="en-GB" sz="2800" dirty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Enter marks in the Grade by Assignment tab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Blanks will count as zero after the Assignment Due Date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Assignment marks are combined with the Class Weightings to calculate the overall grade</a:t>
            </a:r>
            <a:endParaRPr lang="en-GB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597540" y="292239"/>
            <a:ext cx="383951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5400" b="1" dirty="0" err="1" smtClean="0">
                <a:solidFill>
                  <a:srgbClr val="92D050"/>
                </a:solidFill>
              </a:rPr>
              <a:t>Gradebook</a:t>
            </a:r>
            <a:endParaRPr lang="en-GB" sz="4800" b="1" dirty="0" smtClean="0">
              <a:solidFill>
                <a:srgbClr val="92D05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2369" y="1676400"/>
            <a:ext cx="8173329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Cumulative grades are automatically rounded up if mark = .5 or above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or are rounded down if grades are = .4 </a:t>
            </a:r>
            <a:r>
              <a:rPr lang="en-GB" sz="2800" smtClean="0">
                <a:solidFill>
                  <a:srgbClr val="002060"/>
                </a:solidFill>
              </a:rPr>
              <a:t>or less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</a:pPr>
            <a:endParaRPr lang="en-GB" sz="2800" dirty="0" smtClean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Pass/No Pass Grades should be entered here too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</a:pPr>
            <a:endParaRPr lang="en-GB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006565" y="292239"/>
            <a:ext cx="702147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2D050"/>
                </a:solidFill>
              </a:rPr>
              <a:t>Requirement Designation</a:t>
            </a:r>
            <a:endParaRPr lang="en-GB" sz="4000" b="1" dirty="0" smtClean="0">
              <a:solidFill>
                <a:srgbClr val="92D05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0166" y="1767007"/>
            <a:ext cx="813112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Also known as a competency grade</a:t>
            </a:r>
            <a:endParaRPr lang="en-GB" sz="2800" dirty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I</a:t>
            </a:r>
            <a:r>
              <a:rPr lang="en-GB" sz="2800" dirty="0" smtClean="0">
                <a:solidFill>
                  <a:srgbClr val="002060"/>
                </a:solidFill>
              </a:rPr>
              <a:t>s used to record a mandatory practical element that has no mark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Withholds credit from being released unless passed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C</a:t>
            </a:r>
            <a:r>
              <a:rPr lang="en-GB" sz="2800" dirty="0" smtClean="0">
                <a:solidFill>
                  <a:srgbClr val="002060"/>
                </a:solidFill>
              </a:rPr>
              <a:t>an be entered at anytime (prior to finalising the module)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636821" y="292239"/>
            <a:ext cx="376096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2D050"/>
                </a:solidFill>
              </a:rPr>
              <a:t>Grade Roster</a:t>
            </a:r>
            <a:endParaRPr lang="en-GB" sz="4000" b="1" dirty="0" smtClean="0">
              <a:solidFill>
                <a:srgbClr val="92D05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0166" y="1767007"/>
            <a:ext cx="813112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Displays a list of students enrolled onto the module</a:t>
            </a:r>
            <a:endParaRPr lang="en-GB" sz="2800" dirty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Displays the </a:t>
            </a:r>
            <a:r>
              <a:rPr lang="en-GB" sz="2800" dirty="0" err="1" smtClean="0">
                <a:solidFill>
                  <a:srgbClr val="002060"/>
                </a:solidFill>
              </a:rPr>
              <a:t>Gradebook</a:t>
            </a:r>
            <a:r>
              <a:rPr lang="en-GB" sz="2800" dirty="0" smtClean="0">
                <a:solidFill>
                  <a:srgbClr val="002060"/>
                </a:solidFill>
              </a:rPr>
              <a:t> cumulative grade once it is ‘updated’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Displays the status of the Requirement Designation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Records grade overrides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054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369121" y="292239"/>
            <a:ext cx="42963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2D050"/>
                </a:solidFill>
              </a:rPr>
              <a:t>Grade Override</a:t>
            </a:r>
            <a:endParaRPr lang="en-GB" sz="4000" b="1" dirty="0" smtClean="0">
              <a:solidFill>
                <a:srgbClr val="92D05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0166" y="1767007"/>
            <a:ext cx="813112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Overrides are the SIS equivalent of ‘XF’ and ‘OG’ grades.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Can be entered either in </a:t>
            </a:r>
            <a:r>
              <a:rPr lang="en-GB" sz="2800" dirty="0" err="1" smtClean="0">
                <a:solidFill>
                  <a:srgbClr val="002060"/>
                </a:solidFill>
              </a:rPr>
              <a:t>Gradebook</a:t>
            </a:r>
            <a:r>
              <a:rPr lang="en-GB" sz="2800" dirty="0" smtClean="0">
                <a:solidFill>
                  <a:srgbClr val="002060"/>
                </a:solidFill>
              </a:rPr>
              <a:t> or Grade Roster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Cumulative Grade is still displayed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389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E19DE8683BDB4FB5018AC0F7F93813" ma:contentTypeVersion="0" ma:contentTypeDescription="Create a new document." ma:contentTypeScope="" ma:versionID="0c77f5cccd7fb06f367d708184ccf49b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EE8E9CF-4772-48FC-9DE7-35ECF44DB8D9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552DCC70-52D5-4291-8784-8DEBB6C6A1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BA503F-63FC-419D-BCE7-2D16CE7146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1502</TotalTime>
  <Words>457</Words>
  <Application>Microsoft Office PowerPoint</Application>
  <PresentationFormat>On-screen Show (4:3)</PresentationFormat>
  <Paragraphs>101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Liverpool John Moores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Philpotts, Lee</dc:creator>
  <cp:lastModifiedBy>CISTEINI</cp:lastModifiedBy>
  <cp:revision>131</cp:revision>
  <dcterms:created xsi:type="dcterms:W3CDTF">2009-10-29T15:56:45Z</dcterms:created>
  <dcterms:modified xsi:type="dcterms:W3CDTF">2012-04-02T11:31:18Z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0x01010011E19DE8683BDB4FB5018AC0F7F93813</vt:lpwstr>
  </property>
</Properties>
</file>