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4"/>
  </p:handoutMasterIdLst>
  <p:sldIdLst>
    <p:sldId id="257" r:id="rId5"/>
    <p:sldId id="259" r:id="rId6"/>
    <p:sldId id="264" r:id="rId7"/>
    <p:sldId id="265" r:id="rId8"/>
    <p:sldId id="263" r:id="rId9"/>
    <p:sldId id="266" r:id="rId10"/>
    <p:sldId id="267" r:id="rId11"/>
    <p:sldId id="268" r:id="rId12"/>
    <p:sldId id="269" r:id="rId13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9323-A429-4C62-92E7-EA89E1D375B7}" type="datetimeFigureOut">
              <a:rPr lang="en-GB" smtClean="0"/>
              <a:pPr/>
              <a:t>16/08/2011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EE1C-3190-4DFB-8FAD-C661201EB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34641-B61B-4350-A4A0-18C42C7F9955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83F48-1125-44EA-9B1A-EBCFFFA84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F3EDC2-935A-42FF-8142-936D83A068D2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210C4-0D1C-41EE-8B11-87537A0C5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8433F-2138-4722-A769-8DC13E5AA1A1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761A0-958D-4CD8-B1A1-5EB1AB6FAF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F6B54-0D6A-4029-A655-39DCFC6DDF4F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828C-268C-4C06-8740-26F770603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351F19-E0F2-4BEF-9D17-AB857ABBE7CE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18264-C496-4DDB-8BCF-A7325718D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5C46D-5F18-493B-BADC-5C240E9CB619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65319-B99E-44A7-95F5-7B68E2FFD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E97CE-3902-4359-AE56-730833B05F25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B7AF7-E2BB-4DBB-A999-D500885B35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50D8FD-85C5-4064-AB59-247A3EC02548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4E5C-2405-4D4E-90C1-8FFF71BC91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23-3472-41E8-B41D-10ABB316F6DC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F861-F860-414B-A1B0-FFE0DC285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DE5218-200E-47D4-A910-D2D832180FE1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C565A-EF2B-4C11-B312-9F17063E6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CE465-AB76-46EC-8FA5-C643D6E82583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B0355-A797-487B-91C1-57238BE6D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77BF14F-A513-4781-85C9-8556CAA90DFE}" type="datetimeFigureOut">
              <a:rPr lang="en-US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25B653-229D-4A00-BE87-F2C78DCB47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5763" y="1430594"/>
            <a:ext cx="83296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2060"/>
                </a:solidFill>
              </a:rPr>
              <a:t>Student Information System</a:t>
            </a:r>
          </a:p>
          <a:p>
            <a:pPr algn="ctr"/>
            <a:endParaRPr lang="en-GB" sz="4000" b="1" dirty="0" smtClean="0">
              <a:solidFill>
                <a:srgbClr val="002060"/>
              </a:solidFill>
            </a:endParaRPr>
          </a:p>
          <a:p>
            <a:pPr algn="ctr"/>
            <a:endParaRPr lang="en-GB" sz="4000" b="1" dirty="0">
              <a:solidFill>
                <a:srgbClr val="00206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Additional Information</a:t>
            </a:r>
            <a:endParaRPr lang="en-GB" sz="4400" b="1" dirty="0" smtClean="0">
              <a:solidFill>
                <a:srgbClr val="92D050"/>
              </a:solidFill>
            </a:endParaRPr>
          </a:p>
          <a:p>
            <a:pPr algn="ctr"/>
            <a:endParaRPr lang="en-GB" sz="2400" b="1" dirty="0">
              <a:solidFill>
                <a:srgbClr val="002060"/>
              </a:solidFill>
            </a:endParaRPr>
          </a:p>
          <a:p>
            <a:pPr algn="ctr"/>
            <a:endParaRPr lang="en-GB" sz="3600" b="1" dirty="0" smtClean="0">
              <a:solidFill>
                <a:srgbClr val="002060"/>
              </a:solidFill>
            </a:endParaRPr>
          </a:p>
          <a:p>
            <a:pPr algn="ctr"/>
            <a:endParaRPr lang="en-GB" sz="3600" b="1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Campus Solutions Implementation Team</a:t>
            </a:r>
            <a:endParaRPr lang="en-GB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405180" y="292239"/>
            <a:ext cx="42242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Introduction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49" y="1628775"/>
            <a:ext cx="71723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2060"/>
                </a:solidFill>
              </a:rPr>
              <a:t>Key Objectives</a:t>
            </a:r>
            <a:r>
              <a:rPr lang="en-GB" sz="2800" b="1" dirty="0" smtClean="0">
                <a:solidFill>
                  <a:srgbClr val="002060"/>
                </a:solidFill>
              </a:rPr>
              <a:t>:</a:t>
            </a:r>
            <a:endParaRPr lang="en-GB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Understanding the Calendar Structure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the Programme and Course Structure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Careers and Academic </a:t>
            </a:r>
            <a:r>
              <a:rPr lang="en-GB" sz="2800" dirty="0" smtClean="0">
                <a:solidFill>
                  <a:srgbClr val="002060"/>
                </a:solidFill>
              </a:rPr>
              <a:t>Levels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Understanding Term Activation</a:t>
            </a:r>
            <a:endParaRPr lang="en-GB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08730" y="415943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Calendar Structure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7165" y="1477879"/>
            <a:ext cx="288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University Calendar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397164" y="3075831"/>
            <a:ext cx="288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OSS Calendar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397163" y="1873061"/>
            <a:ext cx="8155710" cy="1053067"/>
            <a:chOff x="397164" y="2022763"/>
            <a:chExt cx="8155710" cy="1053067"/>
          </a:xfrm>
        </p:grpSpPr>
        <p:grpSp>
          <p:nvGrpSpPr>
            <p:cNvPr id="39" name="Group 38"/>
            <p:cNvGrpSpPr/>
            <p:nvPr/>
          </p:nvGrpSpPr>
          <p:grpSpPr>
            <a:xfrm>
              <a:off x="397164" y="2022763"/>
              <a:ext cx="8155709" cy="1053067"/>
              <a:chOff x="397164" y="2022763"/>
              <a:chExt cx="8155709" cy="1053067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397164" y="2022763"/>
                <a:ext cx="8155709" cy="1053067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GB" sz="2000" dirty="0"/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1838042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Oct</a:t>
                </a:r>
                <a:endParaRPr lang="en-GB" dirty="0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3999359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Jan</a:t>
                </a:r>
                <a:endParaRPr lang="en-GB" dirty="0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2558481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Nov</a:t>
                </a:r>
                <a:endParaRPr lang="en-GB" dirty="0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3278920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Dec</a:t>
                </a:r>
                <a:endParaRPr lang="en-GB" dirty="0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7832434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Jul</a:t>
                </a:r>
                <a:endParaRPr lang="en-GB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7269016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Jun</a:t>
                </a:r>
                <a:endParaRPr lang="en-GB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6705598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May</a:t>
                </a:r>
                <a:endParaRPr lang="en-GB" sz="1600" dirty="0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6142180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Apr</a:t>
                </a:r>
                <a:endParaRPr lang="en-GB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5440237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Mar</a:t>
                </a:r>
                <a:endParaRPr lang="en-GB" sz="1600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4719798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Feb</a:t>
                </a:r>
                <a:endParaRPr lang="en-GB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1117603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Sep</a:t>
                </a:r>
                <a:endParaRPr lang="en-GB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397164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Aug</a:t>
                </a:r>
                <a:endParaRPr lang="en-GB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397165" y="2325765"/>
              <a:ext cx="8155709" cy="498764"/>
              <a:chOff x="397165" y="2325765"/>
              <a:chExt cx="8155709" cy="498764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397165" y="2575147"/>
                <a:ext cx="3602195" cy="249382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Semester 1</a:t>
                </a:r>
                <a:endParaRPr lang="en-GB" dirty="0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5994402" y="2325765"/>
                <a:ext cx="2558472" cy="249382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Summer</a:t>
                </a:r>
                <a:endParaRPr lang="en-GB" dirty="0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3999359" y="2575147"/>
                <a:ext cx="3426678" cy="249382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Semester 2</a:t>
                </a:r>
                <a:endParaRPr lang="en-GB" dirty="0"/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2602" y="3445163"/>
            <a:ext cx="8567176" cy="2262908"/>
            <a:chOff x="397165" y="3445163"/>
            <a:chExt cx="8567176" cy="2262908"/>
          </a:xfrm>
        </p:grpSpPr>
        <p:grpSp>
          <p:nvGrpSpPr>
            <p:cNvPr id="55" name="Group 54"/>
            <p:cNvGrpSpPr/>
            <p:nvPr/>
          </p:nvGrpSpPr>
          <p:grpSpPr>
            <a:xfrm>
              <a:off x="397165" y="3445163"/>
              <a:ext cx="8164585" cy="2262908"/>
              <a:chOff x="397164" y="2022763"/>
              <a:chExt cx="8164585" cy="1053067"/>
            </a:xfrm>
          </p:grpSpPr>
          <p:grpSp>
            <p:nvGrpSpPr>
              <p:cNvPr id="56" name="Group 38"/>
              <p:cNvGrpSpPr/>
              <p:nvPr/>
            </p:nvGrpSpPr>
            <p:grpSpPr>
              <a:xfrm>
                <a:off x="397164" y="2022763"/>
                <a:ext cx="8155709" cy="1053067"/>
                <a:chOff x="397164" y="2022763"/>
                <a:chExt cx="8155709" cy="1053067"/>
              </a:xfrm>
            </p:grpSpPr>
            <p:sp>
              <p:nvSpPr>
                <p:cNvPr id="61" name="Rounded Rectangle 60"/>
                <p:cNvSpPr/>
                <p:nvPr/>
              </p:nvSpPr>
              <p:spPr>
                <a:xfrm>
                  <a:off x="397164" y="2022763"/>
                  <a:ext cx="8155709" cy="1053067"/>
                </a:xfrm>
                <a:prstGeom prst="round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endParaRPr lang="en-GB" sz="2000" dirty="0"/>
                </a:p>
              </p:txBody>
            </p:sp>
            <p:sp>
              <p:nvSpPr>
                <p:cNvPr id="62" name="Rounded Rectangle 61"/>
                <p:cNvSpPr/>
                <p:nvPr/>
              </p:nvSpPr>
              <p:spPr>
                <a:xfrm>
                  <a:off x="1943554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Oct</a:t>
                  </a:r>
                  <a:endParaRPr lang="en-GB" dirty="0"/>
                </a:p>
              </p:txBody>
            </p:sp>
            <p:sp>
              <p:nvSpPr>
                <p:cNvPr id="63" name="Rounded Rectangle 62"/>
                <p:cNvSpPr/>
                <p:nvPr/>
              </p:nvSpPr>
              <p:spPr>
                <a:xfrm>
                  <a:off x="4104871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Jan</a:t>
                  </a:r>
                  <a:endParaRPr lang="en-GB" dirty="0"/>
                </a:p>
              </p:txBody>
            </p:sp>
            <p:sp>
              <p:nvSpPr>
                <p:cNvPr id="64" name="Rounded Rectangle 63"/>
                <p:cNvSpPr/>
                <p:nvPr/>
              </p:nvSpPr>
              <p:spPr>
                <a:xfrm>
                  <a:off x="2663993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Nov</a:t>
                  </a:r>
                  <a:endParaRPr lang="en-GB" dirty="0"/>
                </a:p>
              </p:txBody>
            </p:sp>
            <p:sp>
              <p:nvSpPr>
                <p:cNvPr id="65" name="Rounded Rectangle 64"/>
                <p:cNvSpPr/>
                <p:nvPr/>
              </p:nvSpPr>
              <p:spPr>
                <a:xfrm>
                  <a:off x="3384432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Dec</a:t>
                  </a:r>
                  <a:endParaRPr lang="en-GB" dirty="0"/>
                </a:p>
              </p:txBody>
            </p:sp>
            <p:sp>
              <p:nvSpPr>
                <p:cNvPr id="66" name="Rounded Rectangle 65"/>
                <p:cNvSpPr/>
                <p:nvPr/>
              </p:nvSpPr>
              <p:spPr>
                <a:xfrm>
                  <a:off x="7841311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Jul</a:t>
                  </a:r>
                  <a:endParaRPr lang="en-GB" dirty="0"/>
                </a:p>
              </p:txBody>
            </p:sp>
            <p:sp>
              <p:nvSpPr>
                <p:cNvPr id="67" name="Rounded Rectangle 66"/>
                <p:cNvSpPr/>
                <p:nvPr/>
              </p:nvSpPr>
              <p:spPr>
                <a:xfrm>
                  <a:off x="7374528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Jun</a:t>
                  </a:r>
                  <a:endParaRPr lang="en-GB" dirty="0"/>
                </a:p>
              </p:txBody>
            </p:sp>
            <p:sp>
              <p:nvSpPr>
                <p:cNvPr id="68" name="Rounded Rectangle 67"/>
                <p:cNvSpPr/>
                <p:nvPr/>
              </p:nvSpPr>
              <p:spPr>
                <a:xfrm>
                  <a:off x="6811110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May</a:t>
                  </a:r>
                  <a:endParaRPr lang="en-GB" sz="1600" dirty="0"/>
                </a:p>
              </p:txBody>
            </p:sp>
            <p:sp>
              <p:nvSpPr>
                <p:cNvPr id="69" name="Rounded Rectangle 68"/>
                <p:cNvSpPr/>
                <p:nvPr/>
              </p:nvSpPr>
              <p:spPr>
                <a:xfrm>
                  <a:off x="6247692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Apr</a:t>
                  </a:r>
                  <a:endParaRPr lang="en-GB" dirty="0"/>
                </a:p>
              </p:txBody>
            </p:sp>
            <p:sp>
              <p:nvSpPr>
                <p:cNvPr id="70" name="Rounded Rectangle 69"/>
                <p:cNvSpPr/>
                <p:nvPr/>
              </p:nvSpPr>
              <p:spPr>
                <a:xfrm>
                  <a:off x="5545749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Mar</a:t>
                  </a:r>
                  <a:endParaRPr lang="en-GB" sz="1600" dirty="0"/>
                </a:p>
              </p:txBody>
            </p:sp>
            <p:sp>
              <p:nvSpPr>
                <p:cNvPr id="71" name="Rounded Rectangle 70"/>
                <p:cNvSpPr/>
                <p:nvPr/>
              </p:nvSpPr>
              <p:spPr>
                <a:xfrm>
                  <a:off x="4825310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Feb</a:t>
                  </a:r>
                  <a:endParaRPr lang="en-GB" dirty="0"/>
                </a:p>
              </p:txBody>
            </p:sp>
            <p:sp>
              <p:nvSpPr>
                <p:cNvPr id="72" name="Rounded Rectangle 71"/>
                <p:cNvSpPr/>
                <p:nvPr/>
              </p:nvSpPr>
              <p:spPr>
                <a:xfrm>
                  <a:off x="1223115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Sep</a:t>
                  </a:r>
                  <a:endParaRPr lang="en-GB" dirty="0"/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502676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Aug</a:t>
                  </a:r>
                  <a:endParaRPr lang="en-GB" dirty="0"/>
                </a:p>
              </p:txBody>
            </p:sp>
          </p:grpSp>
          <p:grpSp>
            <p:nvGrpSpPr>
              <p:cNvPr id="57" name="Group 37"/>
              <p:cNvGrpSpPr/>
              <p:nvPr/>
            </p:nvGrpSpPr>
            <p:grpSpPr>
              <a:xfrm>
                <a:off x="502676" y="2566161"/>
                <a:ext cx="8059073" cy="308758"/>
                <a:chOff x="502676" y="2566161"/>
                <a:chExt cx="8059073" cy="308758"/>
              </a:xfrm>
            </p:grpSpPr>
            <p:sp>
              <p:nvSpPr>
                <p:cNvPr id="58" name="Rounded Rectangle 57"/>
                <p:cNvSpPr/>
                <p:nvPr/>
              </p:nvSpPr>
              <p:spPr>
                <a:xfrm>
                  <a:off x="502676" y="2729890"/>
                  <a:ext cx="3602195" cy="145029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1</a:t>
                  </a:r>
                  <a:endParaRPr lang="en-GB" dirty="0"/>
                </a:p>
              </p:txBody>
            </p:sp>
            <p:sp>
              <p:nvSpPr>
                <p:cNvPr id="59" name="Rounded Rectangle 58"/>
                <p:cNvSpPr/>
                <p:nvPr/>
              </p:nvSpPr>
              <p:spPr>
                <a:xfrm>
                  <a:off x="6169552" y="2566161"/>
                  <a:ext cx="2392197" cy="163728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Summer</a:t>
                  </a:r>
                  <a:endParaRPr lang="en-GB" dirty="0"/>
                </a:p>
              </p:txBody>
            </p:sp>
            <p:sp>
              <p:nvSpPr>
                <p:cNvPr id="60" name="Rounded Rectangle 59"/>
                <p:cNvSpPr/>
                <p:nvPr/>
              </p:nvSpPr>
              <p:spPr>
                <a:xfrm>
                  <a:off x="4104870" y="2729890"/>
                  <a:ext cx="3426678" cy="145029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2</a:t>
                  </a:r>
                  <a:endParaRPr lang="en-GB" dirty="0"/>
                </a:p>
              </p:txBody>
            </p:sp>
          </p:grpSp>
        </p:grpSp>
        <p:sp>
          <p:nvSpPr>
            <p:cNvPr id="77" name="Right Arrow 76"/>
            <p:cNvSpPr/>
            <p:nvPr/>
          </p:nvSpPr>
          <p:spPr>
            <a:xfrm>
              <a:off x="8552873" y="3703782"/>
              <a:ext cx="402591" cy="606051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397165" y="3445163"/>
              <a:ext cx="8155708" cy="1140114"/>
              <a:chOff x="397165" y="3445163"/>
              <a:chExt cx="8155708" cy="1140114"/>
            </a:xfrm>
          </p:grpSpPr>
          <p:sp>
            <p:nvSpPr>
              <p:cNvPr id="74" name="Rounded Rectangle 73"/>
              <p:cNvSpPr/>
              <p:nvPr/>
            </p:nvSpPr>
            <p:spPr>
              <a:xfrm>
                <a:off x="397165" y="3445163"/>
                <a:ext cx="8155708" cy="380038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err="1" smtClean="0">
                    <a:solidFill>
                      <a:schemeClr val="tx1"/>
                    </a:solidFill>
                  </a:rPr>
                  <a:t>Acad_STD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3999360" y="3825201"/>
                <a:ext cx="4553513" cy="380038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Acad_S2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ounded Rectangle 77"/>
              <p:cNvSpPr/>
              <p:nvPr/>
            </p:nvSpPr>
            <p:spPr>
              <a:xfrm>
                <a:off x="6160675" y="4205239"/>
                <a:ext cx="2392197" cy="380038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err="1" smtClean="0">
                    <a:solidFill>
                      <a:schemeClr val="tx1"/>
                    </a:solidFill>
                  </a:rPr>
                  <a:t>Non_Std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9" name="Right Arrow 78"/>
            <p:cNvSpPr/>
            <p:nvPr/>
          </p:nvSpPr>
          <p:spPr>
            <a:xfrm>
              <a:off x="8561750" y="4083844"/>
              <a:ext cx="402591" cy="606051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0" name="Rounded Rectangle 79"/>
          <p:cNvSpPr/>
          <p:nvPr/>
        </p:nvSpPr>
        <p:spPr>
          <a:xfrm>
            <a:off x="397165" y="1847211"/>
            <a:ext cx="8155707" cy="303002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Academic Year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97165" y="5994400"/>
            <a:ext cx="609599" cy="32327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511632" y="5994400"/>
            <a:ext cx="609599" cy="32327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/>
          <p:cNvSpPr txBox="1"/>
          <p:nvPr/>
        </p:nvSpPr>
        <p:spPr>
          <a:xfrm>
            <a:off x="1214237" y="5994400"/>
            <a:ext cx="2406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Calendars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5319453" y="5962134"/>
            <a:ext cx="2406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Sessions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08730" y="415943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Calendar Structure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7165" y="1477879"/>
            <a:ext cx="288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University Calendar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397163" y="3445163"/>
            <a:ext cx="288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SIS Calendar</a:t>
            </a:r>
            <a:endParaRPr lang="en-GB" dirty="0"/>
          </a:p>
        </p:txBody>
      </p:sp>
      <p:grpSp>
        <p:nvGrpSpPr>
          <p:cNvPr id="58" name="Group 57"/>
          <p:cNvGrpSpPr/>
          <p:nvPr/>
        </p:nvGrpSpPr>
        <p:grpSpPr>
          <a:xfrm>
            <a:off x="397163" y="1847211"/>
            <a:ext cx="8155709" cy="1078917"/>
            <a:chOff x="397163" y="1847211"/>
            <a:chExt cx="8155709" cy="1078917"/>
          </a:xfrm>
        </p:grpSpPr>
        <p:grpSp>
          <p:nvGrpSpPr>
            <p:cNvPr id="2" name="Group 53"/>
            <p:cNvGrpSpPr/>
            <p:nvPr/>
          </p:nvGrpSpPr>
          <p:grpSpPr>
            <a:xfrm>
              <a:off x="397163" y="1873061"/>
              <a:ext cx="8155709" cy="1053067"/>
              <a:chOff x="397164" y="2022763"/>
              <a:chExt cx="8155709" cy="1053067"/>
            </a:xfrm>
          </p:grpSpPr>
          <p:grpSp>
            <p:nvGrpSpPr>
              <p:cNvPr id="4" name="Group 38"/>
              <p:cNvGrpSpPr/>
              <p:nvPr/>
            </p:nvGrpSpPr>
            <p:grpSpPr>
              <a:xfrm>
                <a:off x="397164" y="2022763"/>
                <a:ext cx="8155709" cy="1053067"/>
                <a:chOff x="397164" y="2022763"/>
                <a:chExt cx="8155709" cy="1053067"/>
              </a:xfrm>
            </p:grpSpPr>
            <p:sp>
              <p:nvSpPr>
                <p:cNvPr id="5" name="Rounded Rectangle 4"/>
                <p:cNvSpPr/>
                <p:nvPr/>
              </p:nvSpPr>
              <p:spPr>
                <a:xfrm>
                  <a:off x="397164" y="2022763"/>
                  <a:ext cx="8155709" cy="1053067"/>
                </a:xfrm>
                <a:prstGeom prst="round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endParaRPr lang="en-GB" sz="2000" dirty="0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1838042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Oct</a:t>
                  </a:r>
                  <a:endParaRPr lang="en-GB" dirty="0"/>
                </a:p>
              </p:txBody>
            </p:sp>
            <p:sp>
              <p:nvSpPr>
                <p:cNvPr id="7" name="Rounded Rectangle 6"/>
                <p:cNvSpPr/>
                <p:nvPr/>
              </p:nvSpPr>
              <p:spPr>
                <a:xfrm>
                  <a:off x="3999359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Jan</a:t>
                  </a:r>
                  <a:endParaRPr lang="en-GB" dirty="0"/>
                </a:p>
              </p:txBody>
            </p:sp>
            <p:sp>
              <p:nvSpPr>
                <p:cNvPr id="8" name="Rounded Rectangle 7"/>
                <p:cNvSpPr/>
                <p:nvPr/>
              </p:nvSpPr>
              <p:spPr>
                <a:xfrm>
                  <a:off x="2558481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Nov</a:t>
                  </a:r>
                  <a:endParaRPr lang="en-GB" dirty="0"/>
                </a:p>
              </p:txBody>
            </p:sp>
            <p:sp>
              <p:nvSpPr>
                <p:cNvPr id="9" name="Rounded Rectangle 8"/>
                <p:cNvSpPr/>
                <p:nvPr/>
              </p:nvSpPr>
              <p:spPr>
                <a:xfrm>
                  <a:off x="3278920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Dec</a:t>
                  </a:r>
                  <a:endParaRPr lang="en-GB" dirty="0"/>
                </a:p>
              </p:txBody>
            </p:sp>
            <p:sp>
              <p:nvSpPr>
                <p:cNvPr id="10" name="Rounded Rectangle 9"/>
                <p:cNvSpPr/>
                <p:nvPr/>
              </p:nvSpPr>
              <p:spPr>
                <a:xfrm>
                  <a:off x="7832434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Jul</a:t>
                  </a:r>
                  <a:endParaRPr lang="en-GB" dirty="0"/>
                </a:p>
              </p:txBody>
            </p:sp>
            <p:sp>
              <p:nvSpPr>
                <p:cNvPr id="11" name="Rounded Rectangle 10"/>
                <p:cNvSpPr/>
                <p:nvPr/>
              </p:nvSpPr>
              <p:spPr>
                <a:xfrm>
                  <a:off x="7269016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Jun</a:t>
                  </a:r>
                  <a:endParaRPr lang="en-GB" dirty="0"/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6705598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May</a:t>
                  </a:r>
                  <a:endParaRPr lang="en-GB" sz="1600" dirty="0"/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6142180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Apr</a:t>
                  </a:r>
                  <a:endParaRPr lang="en-GB" dirty="0"/>
                </a:p>
              </p:txBody>
            </p:sp>
            <p:sp>
              <p:nvSpPr>
                <p:cNvPr id="14" name="Rounded Rectangle 13"/>
                <p:cNvSpPr/>
                <p:nvPr/>
              </p:nvSpPr>
              <p:spPr>
                <a:xfrm>
                  <a:off x="5440237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Mar</a:t>
                  </a:r>
                  <a:endParaRPr lang="en-GB" sz="1600" dirty="0"/>
                </a:p>
              </p:txBody>
            </p:sp>
            <p:sp>
              <p:nvSpPr>
                <p:cNvPr id="15" name="Rounded Rectangle 14"/>
                <p:cNvSpPr/>
                <p:nvPr/>
              </p:nvSpPr>
              <p:spPr>
                <a:xfrm>
                  <a:off x="4719798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Feb</a:t>
                  </a:r>
                  <a:endParaRPr lang="en-GB" dirty="0"/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1117603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Sep</a:t>
                  </a:r>
                  <a:endParaRPr lang="en-GB" dirty="0"/>
                </a:p>
              </p:txBody>
            </p:sp>
            <p:sp>
              <p:nvSpPr>
                <p:cNvPr id="17" name="Rounded Rectangle 16"/>
                <p:cNvSpPr/>
                <p:nvPr/>
              </p:nvSpPr>
              <p:spPr>
                <a:xfrm>
                  <a:off x="397164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Aug</a:t>
                  </a:r>
                  <a:endParaRPr lang="en-GB" dirty="0"/>
                </a:p>
              </p:txBody>
            </p:sp>
          </p:grpSp>
          <p:grpSp>
            <p:nvGrpSpPr>
              <p:cNvPr id="18" name="Group 37"/>
              <p:cNvGrpSpPr/>
              <p:nvPr/>
            </p:nvGrpSpPr>
            <p:grpSpPr>
              <a:xfrm>
                <a:off x="397165" y="2325765"/>
                <a:ext cx="8155708" cy="498764"/>
                <a:chOff x="397165" y="2325765"/>
                <a:chExt cx="8155708" cy="498764"/>
              </a:xfrm>
            </p:grpSpPr>
            <p:sp>
              <p:nvSpPr>
                <p:cNvPr id="35" name="Rounded Rectangle 34"/>
                <p:cNvSpPr/>
                <p:nvPr/>
              </p:nvSpPr>
              <p:spPr>
                <a:xfrm>
                  <a:off x="397165" y="2575147"/>
                  <a:ext cx="3602195" cy="249382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1</a:t>
                  </a:r>
                  <a:endParaRPr lang="en-GB" dirty="0"/>
                </a:p>
              </p:txBody>
            </p:sp>
            <p:sp>
              <p:nvSpPr>
                <p:cNvPr id="37" name="Rounded Rectangle 36"/>
                <p:cNvSpPr/>
                <p:nvPr/>
              </p:nvSpPr>
              <p:spPr>
                <a:xfrm>
                  <a:off x="6160676" y="2325765"/>
                  <a:ext cx="2392197" cy="249382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Summer</a:t>
                  </a:r>
                  <a:endParaRPr lang="en-GB" dirty="0"/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3999359" y="2575147"/>
                  <a:ext cx="3426678" cy="249382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2</a:t>
                  </a:r>
                  <a:endParaRPr lang="en-GB" dirty="0"/>
                </a:p>
              </p:txBody>
            </p:sp>
          </p:grpSp>
        </p:grpSp>
        <p:sp>
          <p:nvSpPr>
            <p:cNvPr id="80" name="Rounded Rectangle 79"/>
            <p:cNvSpPr/>
            <p:nvPr/>
          </p:nvSpPr>
          <p:spPr>
            <a:xfrm>
              <a:off x="397165" y="1847211"/>
              <a:ext cx="8155707" cy="303002"/>
            </a:xfrm>
            <a:prstGeom prst="round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Academic Year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97157" y="3942010"/>
            <a:ext cx="8155713" cy="1774717"/>
            <a:chOff x="397163" y="3759660"/>
            <a:chExt cx="8155713" cy="1774717"/>
          </a:xfrm>
        </p:grpSpPr>
        <p:grpSp>
          <p:nvGrpSpPr>
            <p:cNvPr id="50" name="Group 53"/>
            <p:cNvGrpSpPr/>
            <p:nvPr/>
          </p:nvGrpSpPr>
          <p:grpSpPr>
            <a:xfrm>
              <a:off x="397167" y="3759660"/>
              <a:ext cx="8155709" cy="1774717"/>
              <a:chOff x="397164" y="1714378"/>
              <a:chExt cx="8155709" cy="1361452"/>
            </a:xfrm>
          </p:grpSpPr>
          <p:grpSp>
            <p:nvGrpSpPr>
              <p:cNvPr id="51" name="Group 38"/>
              <p:cNvGrpSpPr/>
              <p:nvPr/>
            </p:nvGrpSpPr>
            <p:grpSpPr>
              <a:xfrm>
                <a:off x="397164" y="1714378"/>
                <a:ext cx="8155709" cy="1361452"/>
                <a:chOff x="397164" y="1714378"/>
                <a:chExt cx="8155709" cy="1361452"/>
              </a:xfrm>
            </p:grpSpPr>
            <p:sp>
              <p:nvSpPr>
                <p:cNvPr id="56" name="Rounded Rectangle 55"/>
                <p:cNvSpPr/>
                <p:nvPr/>
              </p:nvSpPr>
              <p:spPr>
                <a:xfrm>
                  <a:off x="397164" y="1714378"/>
                  <a:ext cx="8155704" cy="1361450"/>
                </a:xfrm>
                <a:prstGeom prst="round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endParaRPr lang="en-GB" sz="2000" dirty="0"/>
                </a:p>
              </p:txBody>
            </p:sp>
            <p:sp>
              <p:nvSpPr>
                <p:cNvPr id="57" name="Rounded Rectangle 56"/>
                <p:cNvSpPr/>
                <p:nvPr/>
              </p:nvSpPr>
              <p:spPr>
                <a:xfrm>
                  <a:off x="1838042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Oct</a:t>
                  </a:r>
                  <a:endParaRPr lang="en-GB" dirty="0"/>
                </a:p>
              </p:txBody>
            </p:sp>
            <p:sp>
              <p:nvSpPr>
                <p:cNvPr id="76" name="Rounded Rectangle 75"/>
                <p:cNvSpPr/>
                <p:nvPr/>
              </p:nvSpPr>
              <p:spPr>
                <a:xfrm>
                  <a:off x="3999359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Jan</a:t>
                  </a:r>
                  <a:endParaRPr lang="en-GB" dirty="0"/>
                </a:p>
              </p:txBody>
            </p:sp>
            <p:sp>
              <p:nvSpPr>
                <p:cNvPr id="81" name="Rounded Rectangle 80"/>
                <p:cNvSpPr/>
                <p:nvPr/>
              </p:nvSpPr>
              <p:spPr>
                <a:xfrm>
                  <a:off x="2558481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Nov</a:t>
                  </a:r>
                  <a:endParaRPr lang="en-GB" dirty="0"/>
                </a:p>
              </p:txBody>
            </p:sp>
            <p:sp>
              <p:nvSpPr>
                <p:cNvPr id="82" name="Rounded Rectangle 81"/>
                <p:cNvSpPr/>
                <p:nvPr/>
              </p:nvSpPr>
              <p:spPr>
                <a:xfrm>
                  <a:off x="3278920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Dec</a:t>
                  </a:r>
                  <a:endParaRPr lang="en-GB" dirty="0"/>
                </a:p>
              </p:txBody>
            </p:sp>
            <p:sp>
              <p:nvSpPr>
                <p:cNvPr id="83" name="Rounded Rectangle 82"/>
                <p:cNvSpPr/>
                <p:nvPr/>
              </p:nvSpPr>
              <p:spPr>
                <a:xfrm>
                  <a:off x="7832434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Jul</a:t>
                  </a:r>
                  <a:endParaRPr lang="en-GB" dirty="0"/>
                </a:p>
              </p:txBody>
            </p:sp>
            <p:sp>
              <p:nvSpPr>
                <p:cNvPr id="84" name="Rounded Rectangle 83"/>
                <p:cNvSpPr/>
                <p:nvPr/>
              </p:nvSpPr>
              <p:spPr>
                <a:xfrm>
                  <a:off x="7269016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Jun</a:t>
                  </a:r>
                  <a:endParaRPr lang="en-GB" dirty="0"/>
                </a:p>
              </p:txBody>
            </p:sp>
            <p:sp>
              <p:nvSpPr>
                <p:cNvPr id="85" name="Rounded Rectangle 84"/>
                <p:cNvSpPr/>
                <p:nvPr/>
              </p:nvSpPr>
              <p:spPr>
                <a:xfrm>
                  <a:off x="6705598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May</a:t>
                  </a:r>
                  <a:endParaRPr lang="en-GB" sz="1600" dirty="0"/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6142180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Apr</a:t>
                  </a:r>
                  <a:endParaRPr lang="en-GB" dirty="0"/>
                </a:p>
              </p:txBody>
            </p:sp>
            <p:sp>
              <p:nvSpPr>
                <p:cNvPr id="87" name="Rounded Rectangle 86"/>
                <p:cNvSpPr/>
                <p:nvPr/>
              </p:nvSpPr>
              <p:spPr>
                <a:xfrm>
                  <a:off x="5440237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Mar</a:t>
                  </a:r>
                  <a:endParaRPr lang="en-GB" sz="1600" dirty="0"/>
                </a:p>
              </p:txBody>
            </p:sp>
            <p:sp>
              <p:nvSpPr>
                <p:cNvPr id="88" name="Rounded Rectangle 87"/>
                <p:cNvSpPr/>
                <p:nvPr/>
              </p:nvSpPr>
              <p:spPr>
                <a:xfrm>
                  <a:off x="4719798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Feb</a:t>
                  </a:r>
                  <a:endParaRPr lang="en-GB" dirty="0"/>
                </a:p>
              </p:txBody>
            </p:sp>
            <p:sp>
              <p:nvSpPr>
                <p:cNvPr id="89" name="Rounded Rectangle 88"/>
                <p:cNvSpPr/>
                <p:nvPr/>
              </p:nvSpPr>
              <p:spPr>
                <a:xfrm>
                  <a:off x="1117603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Sep</a:t>
                  </a:r>
                  <a:endParaRPr lang="en-GB" dirty="0"/>
                </a:p>
              </p:txBody>
            </p:sp>
            <p:sp>
              <p:nvSpPr>
                <p:cNvPr id="90" name="Rounded Rectangle 89"/>
                <p:cNvSpPr/>
                <p:nvPr/>
              </p:nvSpPr>
              <p:spPr>
                <a:xfrm>
                  <a:off x="397164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Aug</a:t>
                  </a:r>
                  <a:endParaRPr lang="en-GB" dirty="0"/>
                </a:p>
              </p:txBody>
            </p:sp>
          </p:grpSp>
          <p:grpSp>
            <p:nvGrpSpPr>
              <p:cNvPr id="52" name="Group 37"/>
              <p:cNvGrpSpPr/>
              <p:nvPr/>
            </p:nvGrpSpPr>
            <p:grpSpPr>
              <a:xfrm>
                <a:off x="397165" y="1849000"/>
                <a:ext cx="8067945" cy="510641"/>
                <a:chOff x="397165" y="1849000"/>
                <a:chExt cx="8067945" cy="510641"/>
              </a:xfrm>
            </p:grpSpPr>
            <p:sp>
              <p:nvSpPr>
                <p:cNvPr id="53" name="Rounded Rectangle 52"/>
                <p:cNvSpPr/>
                <p:nvPr/>
              </p:nvSpPr>
              <p:spPr>
                <a:xfrm>
                  <a:off x="397165" y="2100782"/>
                  <a:ext cx="3602195" cy="258859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1</a:t>
                  </a:r>
                  <a:endParaRPr lang="en-GB" dirty="0"/>
                </a:p>
              </p:txBody>
            </p:sp>
            <p:sp>
              <p:nvSpPr>
                <p:cNvPr id="54" name="Rounded Rectangle 53"/>
                <p:cNvSpPr/>
                <p:nvPr/>
              </p:nvSpPr>
              <p:spPr>
                <a:xfrm>
                  <a:off x="6072913" y="1849000"/>
                  <a:ext cx="2392197" cy="251781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Summer</a:t>
                  </a:r>
                  <a:endParaRPr lang="en-GB" dirty="0"/>
                </a:p>
              </p:txBody>
            </p:sp>
            <p:sp>
              <p:nvSpPr>
                <p:cNvPr id="55" name="Rounded Rectangle 54"/>
                <p:cNvSpPr/>
                <p:nvPr/>
              </p:nvSpPr>
              <p:spPr>
                <a:xfrm>
                  <a:off x="3999359" y="2100782"/>
                  <a:ext cx="3426678" cy="258859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2</a:t>
                  </a:r>
                  <a:endParaRPr lang="en-GB" dirty="0"/>
                </a:p>
              </p:txBody>
            </p:sp>
          </p:grpSp>
        </p:grpSp>
        <p:sp>
          <p:nvSpPr>
            <p:cNvPr id="91" name="Rounded Rectangle 90"/>
            <p:cNvSpPr/>
            <p:nvPr/>
          </p:nvSpPr>
          <p:spPr>
            <a:xfrm>
              <a:off x="397163" y="4600792"/>
              <a:ext cx="8155707" cy="30300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Year Long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397163" y="4903794"/>
              <a:ext cx="8155707" cy="30300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2 Yr Long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sp>
        <p:nvSpPr>
          <p:cNvPr id="95" name="Rectangle 94"/>
          <p:cNvSpPr/>
          <p:nvPr/>
        </p:nvSpPr>
        <p:spPr>
          <a:xfrm>
            <a:off x="503727" y="5994400"/>
            <a:ext cx="609599" cy="32327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4618194" y="5994400"/>
            <a:ext cx="609599" cy="32327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1320799" y="5994400"/>
            <a:ext cx="2406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Calendars</a:t>
            </a:r>
            <a:endParaRPr lang="en-GB" dirty="0"/>
          </a:p>
        </p:txBody>
      </p:sp>
      <p:sp>
        <p:nvSpPr>
          <p:cNvPr id="98" name="TextBox 97"/>
          <p:cNvSpPr txBox="1"/>
          <p:nvPr/>
        </p:nvSpPr>
        <p:spPr>
          <a:xfrm>
            <a:off x="5426015" y="5962134"/>
            <a:ext cx="2406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Sessions</a:t>
            </a:r>
            <a:endParaRPr lang="en-GB" dirty="0"/>
          </a:p>
        </p:txBody>
      </p:sp>
      <p:sp>
        <p:nvSpPr>
          <p:cNvPr id="60" name="Rounded Rectangle 59"/>
          <p:cNvSpPr/>
          <p:nvPr/>
        </p:nvSpPr>
        <p:spPr>
          <a:xfrm>
            <a:off x="397157" y="3814495"/>
            <a:ext cx="8155707" cy="303002"/>
          </a:xfrm>
          <a:prstGeom prst="roundRect">
            <a:avLst>
              <a:gd name="adj" fmla="val 38005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Academic Year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90" y="616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65080" y="449759"/>
            <a:ext cx="68980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2D050"/>
                </a:solidFill>
              </a:rPr>
              <a:t>Programme and Courses</a:t>
            </a:r>
            <a:endParaRPr lang="en-GB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7855" y="2244436"/>
            <a:ext cx="1810327" cy="9236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Module Catalogue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7164" y="1579418"/>
            <a:ext cx="155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New Module 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992909" y="1948750"/>
            <a:ext cx="452582" cy="29568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267855" y="4294787"/>
            <a:ext cx="1810327" cy="92363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Programme Catalogue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97164" y="5514109"/>
            <a:ext cx="15517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New Programme/Plan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10800000">
            <a:off x="919018" y="5218423"/>
            <a:ext cx="452582" cy="295686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ent Arrow 10"/>
          <p:cNvSpPr/>
          <p:nvPr/>
        </p:nvSpPr>
        <p:spPr>
          <a:xfrm>
            <a:off x="1110672" y="3897624"/>
            <a:ext cx="1715656" cy="397163"/>
          </a:xfrm>
          <a:prstGeom prst="bentArrow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flipV="1">
            <a:off x="1110672" y="3168070"/>
            <a:ext cx="1715656" cy="397163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6547" y="3565233"/>
            <a:ext cx="2179781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002060"/>
                </a:solidFill>
              </a:rPr>
              <a:t>Validated &amp; Approved</a:t>
            </a:r>
            <a:endParaRPr lang="en-GB" sz="1600" dirty="0">
              <a:solidFill>
                <a:srgbClr val="00206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525816" y="1219200"/>
            <a:ext cx="1551708" cy="5070671"/>
            <a:chOff x="2715492" y="1302419"/>
            <a:chExt cx="1551708" cy="5070671"/>
          </a:xfrm>
        </p:grpSpPr>
        <p:sp>
          <p:nvSpPr>
            <p:cNvPr id="15" name="Rounded Rectangle 14"/>
            <p:cNvSpPr/>
            <p:nvPr/>
          </p:nvSpPr>
          <p:spPr>
            <a:xfrm>
              <a:off x="2854036" y="1948749"/>
              <a:ext cx="1413164" cy="44243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Programme</a:t>
              </a:r>
            </a:p>
            <a:p>
              <a:pPr algn="ctr"/>
              <a:r>
                <a:rPr lang="en-GB" dirty="0" smtClean="0"/>
                <a:t>Plan</a:t>
              </a:r>
              <a:endParaRPr lang="en-GB" sz="600" dirty="0" smtClean="0"/>
            </a:p>
            <a:p>
              <a:pPr algn="ctr"/>
              <a:r>
                <a:rPr lang="en-GB" dirty="0" smtClean="0"/>
                <a:t>NQF4</a:t>
              </a:r>
            </a:p>
            <a:p>
              <a:pPr algn="ctr"/>
              <a:r>
                <a:rPr lang="en-GB" sz="1000" dirty="0" smtClean="0"/>
                <a:t>Course 1 Core</a:t>
              </a:r>
            </a:p>
            <a:p>
              <a:pPr algn="ctr"/>
              <a:r>
                <a:rPr lang="en-GB" sz="1000" dirty="0" smtClean="0"/>
                <a:t>Course 2 Core</a:t>
              </a:r>
            </a:p>
            <a:p>
              <a:pPr algn="ctr"/>
              <a:r>
                <a:rPr lang="en-GB" sz="1000" dirty="0" smtClean="0"/>
                <a:t>Course 3 Core</a:t>
              </a:r>
            </a:p>
            <a:p>
              <a:pPr algn="ctr"/>
              <a:r>
                <a:rPr lang="en-GB" sz="1000" dirty="0" smtClean="0"/>
                <a:t>Course 4 Core</a:t>
              </a:r>
            </a:p>
            <a:p>
              <a:pPr algn="ctr"/>
              <a:r>
                <a:rPr lang="en-GB" sz="1000" dirty="0" smtClean="0"/>
                <a:t>Course 5 Core</a:t>
              </a:r>
            </a:p>
            <a:p>
              <a:pPr algn="ctr"/>
              <a:r>
                <a:rPr lang="en-GB" sz="1000" dirty="0" smtClean="0"/>
                <a:t>Course 6 Core</a:t>
              </a:r>
            </a:p>
            <a:p>
              <a:pPr algn="ctr"/>
              <a:r>
                <a:rPr lang="en-GB" dirty="0" smtClean="0"/>
                <a:t>NQF5</a:t>
              </a:r>
            </a:p>
            <a:p>
              <a:pPr algn="ctr"/>
              <a:r>
                <a:rPr lang="en-GB" sz="1000" dirty="0" smtClean="0"/>
                <a:t>Course 1 Core</a:t>
              </a:r>
            </a:p>
            <a:p>
              <a:pPr algn="ctr"/>
              <a:r>
                <a:rPr lang="en-GB" sz="1000" dirty="0" smtClean="0"/>
                <a:t>Course 2 Core</a:t>
              </a:r>
            </a:p>
            <a:p>
              <a:pPr algn="ctr"/>
              <a:r>
                <a:rPr lang="en-GB" sz="1000" dirty="0" smtClean="0"/>
                <a:t>Course 3 Core</a:t>
              </a:r>
            </a:p>
            <a:p>
              <a:pPr algn="ctr"/>
              <a:r>
                <a:rPr lang="en-GB" sz="1000" dirty="0" smtClean="0"/>
                <a:t>Course 4 Core</a:t>
              </a:r>
            </a:p>
            <a:p>
              <a:pPr algn="ctr"/>
              <a:r>
                <a:rPr lang="en-GB" sz="1000" dirty="0" smtClean="0"/>
                <a:t>Course 5 Option</a:t>
              </a:r>
            </a:p>
            <a:p>
              <a:pPr algn="ctr"/>
              <a:r>
                <a:rPr lang="en-GB" sz="1000" dirty="0" smtClean="0"/>
                <a:t>Course 6 Option</a:t>
              </a:r>
            </a:p>
            <a:p>
              <a:pPr algn="ctr"/>
              <a:r>
                <a:rPr lang="en-GB" dirty="0" smtClean="0"/>
                <a:t>NQF6</a:t>
              </a:r>
            </a:p>
            <a:p>
              <a:pPr algn="ctr"/>
              <a:r>
                <a:rPr lang="en-GB" sz="1000" dirty="0" smtClean="0"/>
                <a:t>Course 1 Core</a:t>
              </a:r>
            </a:p>
            <a:p>
              <a:pPr algn="ctr"/>
              <a:r>
                <a:rPr lang="en-GB" sz="1000" dirty="0" smtClean="0"/>
                <a:t>Course 2 Core</a:t>
              </a:r>
            </a:p>
            <a:p>
              <a:pPr algn="ctr"/>
              <a:r>
                <a:rPr lang="en-GB" sz="1000" dirty="0" smtClean="0"/>
                <a:t>Course 3 Option</a:t>
              </a:r>
            </a:p>
            <a:p>
              <a:pPr algn="ctr"/>
              <a:r>
                <a:rPr lang="en-GB" sz="1000" dirty="0" smtClean="0"/>
                <a:t>Course 4 Option</a:t>
              </a:r>
            </a:p>
            <a:p>
              <a:pPr algn="ctr"/>
              <a:r>
                <a:rPr lang="en-GB" sz="1000" dirty="0" smtClean="0"/>
                <a:t>Course 5 Option</a:t>
              </a:r>
            </a:p>
            <a:p>
              <a:pPr algn="ctr"/>
              <a:r>
                <a:rPr lang="en-GB" sz="1000" dirty="0" smtClean="0"/>
                <a:t>Course 6 Option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15492" y="1302419"/>
              <a:ext cx="1551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</a:rPr>
                <a:t>Academic Advisement</a:t>
              </a:r>
              <a:endParaRPr lang="en-GB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687784" y="1219200"/>
            <a:ext cx="1551708" cy="5070671"/>
            <a:chOff x="2715492" y="1302419"/>
            <a:chExt cx="1551708" cy="5070671"/>
          </a:xfrm>
        </p:grpSpPr>
        <p:sp>
          <p:nvSpPr>
            <p:cNvPr id="19" name="Rounded Rectangle 18"/>
            <p:cNvSpPr/>
            <p:nvPr/>
          </p:nvSpPr>
          <p:spPr>
            <a:xfrm>
              <a:off x="2854036" y="1948749"/>
              <a:ext cx="1413164" cy="44243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/>
                <a:t>Institution</a:t>
              </a:r>
            </a:p>
            <a:p>
              <a:endParaRPr lang="en-GB" dirty="0" smtClean="0"/>
            </a:p>
            <a:p>
              <a:r>
                <a:rPr lang="en-GB" dirty="0" smtClean="0"/>
                <a:t>Programme</a:t>
              </a:r>
            </a:p>
            <a:p>
              <a:endParaRPr lang="en-GB" dirty="0" smtClean="0"/>
            </a:p>
            <a:p>
              <a:r>
                <a:rPr lang="en-GB" dirty="0" smtClean="0"/>
                <a:t>Plan</a:t>
              </a:r>
            </a:p>
            <a:p>
              <a:endParaRPr lang="en-GB" dirty="0" smtClean="0"/>
            </a:p>
            <a:p>
              <a:r>
                <a:rPr lang="en-GB" dirty="0" smtClean="0"/>
                <a:t>Course Catalogue</a:t>
              </a:r>
            </a:p>
            <a:p>
              <a:endParaRPr lang="en-GB" dirty="0" smtClean="0"/>
            </a:p>
            <a:p>
              <a:endParaRPr lang="en-GB" dirty="0" smtClean="0"/>
            </a:p>
            <a:p>
              <a:endParaRPr lang="en-GB" sz="600" dirty="0" smtClean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15492" y="1302419"/>
              <a:ext cx="1551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</a:rPr>
                <a:t>Academic Structure</a:t>
              </a:r>
              <a:endParaRPr lang="en-GB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Right Arrow 20"/>
          <p:cNvSpPr/>
          <p:nvPr/>
        </p:nvSpPr>
        <p:spPr>
          <a:xfrm>
            <a:off x="4239492" y="3475851"/>
            <a:ext cx="424868" cy="127154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613237" y="1394752"/>
            <a:ext cx="155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Student Data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493164" y="1948749"/>
            <a:ext cx="1810327" cy="121932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Active on </a:t>
            </a:r>
            <a:r>
              <a:rPr lang="en-GB" dirty="0" smtClean="0"/>
              <a:t>Career</a:t>
            </a:r>
          </a:p>
          <a:p>
            <a:pPr algn="ctr"/>
            <a:r>
              <a:rPr lang="en-GB" dirty="0" smtClean="0"/>
              <a:t>Programme</a:t>
            </a:r>
          </a:p>
          <a:p>
            <a:pPr algn="ctr"/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6493164" y="4091708"/>
            <a:ext cx="1810327" cy="9236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Enrolled on </a:t>
            </a:r>
            <a:r>
              <a:rPr lang="en-GB" dirty="0" smtClean="0"/>
              <a:t>Classes</a:t>
            </a:r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6493164" y="3168072"/>
            <a:ext cx="1810327" cy="9236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 Advisement Report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289964" y="5218423"/>
            <a:ext cx="2927926" cy="13393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213600" y="5357091"/>
            <a:ext cx="1764145" cy="36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Within SIS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7213600" y="5920417"/>
            <a:ext cx="1764145" cy="36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Outside SIS</a:t>
            </a:r>
            <a:endParaRPr lang="en-GB" dirty="0"/>
          </a:p>
        </p:txBody>
      </p:sp>
      <p:sp>
        <p:nvSpPr>
          <p:cNvPr id="29" name="Rounded Rectangle 28"/>
          <p:cNvSpPr/>
          <p:nvPr/>
        </p:nvSpPr>
        <p:spPr>
          <a:xfrm>
            <a:off x="6493164" y="5357091"/>
            <a:ext cx="581891" cy="3694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6493164" y="5920417"/>
            <a:ext cx="581891" cy="36945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616507" y="292239"/>
            <a:ext cx="58015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Careers &amp; Levels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18836" y="1491344"/>
            <a:ext cx="4405745" cy="4049486"/>
            <a:chOff x="1016000" y="1847273"/>
            <a:chExt cx="4405745" cy="3537527"/>
          </a:xfrm>
        </p:grpSpPr>
        <p:sp>
          <p:nvSpPr>
            <p:cNvPr id="5" name="Rounded Rectangle 4"/>
            <p:cNvSpPr/>
            <p:nvPr/>
          </p:nvSpPr>
          <p:spPr>
            <a:xfrm>
              <a:off x="1016000" y="1847273"/>
              <a:ext cx="4405745" cy="61883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/>
                <a:t>Career</a:t>
              </a:r>
              <a:endParaRPr lang="en-GB" sz="2400" b="1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016000" y="3048000"/>
              <a:ext cx="2059709" cy="85898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Plan </a:t>
              </a:r>
            </a:p>
            <a:p>
              <a:pPr algn="ctr"/>
              <a:r>
                <a:rPr lang="en-GB" sz="1400" dirty="0" smtClean="0"/>
                <a:t>(Award Aim or </a:t>
              </a:r>
              <a:r>
                <a:rPr lang="en-GB" sz="1400" dirty="0" err="1" smtClean="0"/>
                <a:t>Routeway</a:t>
              </a:r>
              <a:r>
                <a:rPr lang="en-GB" sz="1400" dirty="0" smtClean="0"/>
                <a:t>)</a:t>
              </a:r>
              <a:endParaRPr lang="en-GB" sz="14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016000" y="2466109"/>
              <a:ext cx="2059709" cy="58189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Programme</a:t>
              </a:r>
              <a:endParaRPr lang="en-GB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16000" y="3906982"/>
              <a:ext cx="4405745" cy="4064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Term Activation</a:t>
              </a:r>
              <a:endParaRPr lang="en-GB" sz="24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362036" y="3048000"/>
              <a:ext cx="2059709" cy="85898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Plan </a:t>
              </a:r>
            </a:p>
            <a:p>
              <a:pPr algn="ctr"/>
              <a:r>
                <a:rPr lang="en-GB" sz="1400" dirty="0" smtClean="0"/>
                <a:t>(Award Aim or </a:t>
              </a:r>
              <a:r>
                <a:rPr lang="en-GB" sz="1400" dirty="0" err="1" smtClean="0"/>
                <a:t>Routeway</a:t>
              </a:r>
              <a:r>
                <a:rPr lang="en-GB" sz="1400" dirty="0" smtClean="0"/>
                <a:t>)</a:t>
              </a:r>
              <a:endParaRPr lang="en-GB" sz="14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362036" y="2466109"/>
              <a:ext cx="2059709" cy="58189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Programme</a:t>
              </a:r>
              <a:endParaRPr lang="en-GB" sz="24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16000" y="4313382"/>
              <a:ext cx="4405745" cy="4064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ysClr val="windowText" lastClr="000000"/>
                  </a:solidFill>
                </a:rPr>
                <a:t>Level</a:t>
              </a:r>
              <a:endParaRPr lang="en-GB" sz="24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16000" y="4719781"/>
              <a:ext cx="4405745" cy="33250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solidFill>
                    <a:sysClr val="windowText" lastClr="000000"/>
                  </a:solidFill>
                </a:rPr>
                <a:t>Modules</a:t>
              </a:r>
              <a:endParaRPr lang="en-GB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16000" y="5052290"/>
              <a:ext cx="4405745" cy="33251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solidFill>
                    <a:sysClr val="windowText" lastClr="000000"/>
                  </a:solidFill>
                </a:rPr>
                <a:t>Fees</a:t>
              </a:r>
              <a:endParaRPr lang="en-GB" sz="16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541738" y="1617759"/>
            <a:ext cx="2752436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</a:rPr>
              <a:t>Careers:</a:t>
            </a:r>
          </a:p>
          <a:p>
            <a:endParaRPr lang="en-GB" sz="11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Undergraduate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Postgraduate Taught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Postgraduate Research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Undergrad Non UMF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Postgrad</a:t>
            </a:r>
            <a:r>
              <a:rPr lang="en-GB" dirty="0" smtClean="0">
                <a:solidFill>
                  <a:srgbClr val="002060"/>
                </a:solidFill>
              </a:rPr>
              <a:t> Non UMF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WoW</a:t>
            </a:r>
            <a:endParaRPr lang="en-GB" dirty="0" smtClean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41738" y="4314354"/>
            <a:ext cx="2752436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</a:rPr>
              <a:t>Academic Levels:</a:t>
            </a:r>
          </a:p>
          <a:p>
            <a:endParaRPr lang="en-GB" sz="11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NQF3 - Foundation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NQF4 – Level 1 UG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NQF5 – Level 2 UG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NQF6 – Level 3 UG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NQF7 – Level M PGT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NQF8 - PGR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550229" y="1617759"/>
            <a:ext cx="991509" cy="446314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>
            <a:off x="4550229" y="4314354"/>
            <a:ext cx="991509" cy="446314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847439" y="292239"/>
            <a:ext cx="53397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Term Activation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8368" y="1655064"/>
            <a:ext cx="77083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Term Activation is the process by which we base class enrolments and fee calculations for a students Academic Year – it is the indicator by which we know a student has ‘arrived’ to commence </a:t>
            </a:r>
            <a:r>
              <a:rPr lang="en-GB" sz="2400" smtClean="0">
                <a:solidFill>
                  <a:srgbClr val="002060"/>
                </a:solidFill>
              </a:rPr>
              <a:t>their studies</a:t>
            </a:r>
            <a:endParaRPr lang="en-GB" sz="2400" dirty="0" smtClean="0">
              <a:solidFill>
                <a:srgbClr val="002060"/>
              </a:solidFill>
            </a:endParaRPr>
          </a:p>
          <a:p>
            <a:endParaRPr lang="en-GB" sz="2400" dirty="0" smtClean="0">
              <a:solidFill>
                <a:srgbClr val="002060"/>
              </a:solidFill>
            </a:endParaRPr>
          </a:p>
          <a:p>
            <a:r>
              <a:rPr lang="en-GB" sz="2400" dirty="0" smtClean="0">
                <a:solidFill>
                  <a:srgbClr val="002060"/>
                </a:solidFill>
              </a:rPr>
              <a:t>Students Level detail is also calculated on a Term by Term basis</a:t>
            </a:r>
          </a:p>
          <a:p>
            <a:endParaRPr lang="en-GB" sz="2400" dirty="0" smtClean="0">
              <a:solidFill>
                <a:srgbClr val="002060"/>
              </a:solidFill>
            </a:endParaRPr>
          </a:p>
          <a:p>
            <a:r>
              <a:rPr lang="en-GB" sz="2400" dirty="0" smtClean="0">
                <a:solidFill>
                  <a:srgbClr val="002060"/>
                </a:solidFill>
              </a:rPr>
              <a:t>The students Primary programme is also displayed. The Primary programme is the lowest number (e.g. 0) in the students Programme/Plan Stack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847439" y="292239"/>
            <a:ext cx="53397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Term Activation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t="26715" r="21760" b="24627"/>
          <a:stretch>
            <a:fillRect/>
          </a:stretch>
        </p:blipFill>
        <p:spPr bwMode="auto">
          <a:xfrm>
            <a:off x="0" y="1215569"/>
            <a:ext cx="9144000" cy="44338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 t="26715" r="21760" b="25118"/>
          <a:stretch>
            <a:fillRect/>
          </a:stretch>
        </p:blipFill>
        <p:spPr bwMode="auto">
          <a:xfrm>
            <a:off x="0" y="2241936"/>
            <a:ext cx="9144000" cy="438914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847439" y="292239"/>
            <a:ext cx="53397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Term Activation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628" y="1621971"/>
            <a:ext cx="80227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2060"/>
                </a:solidFill>
              </a:rPr>
              <a:t>A student is only activated in a Term (by a batch process) when they have completed the Student Registration form</a:t>
            </a:r>
            <a:endParaRPr lang="en-GB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19DE8683BDB4FB5018AC0F7F93813" ma:contentTypeVersion="0" ma:contentTypeDescription="Create a new document." ma:contentTypeScope="" ma:versionID="0c77f5cccd7fb06f367d708184ccf49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EE8E9CF-4772-48FC-9DE7-35ECF44DB8D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52DCC70-52D5-4291-8784-8DEBB6C6A1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BA503F-63FC-419D-BCE7-2D16CE714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415</Words>
  <Application>Microsoft Office PowerPoint</Application>
  <PresentationFormat>On-screen Show (4:3)</PresentationFormat>
  <Paragraphs>176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Liverpool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Philpotts, Lee</dc:creator>
  <cp:lastModifiedBy>Liverpool John Moores University</cp:lastModifiedBy>
  <cp:revision>83</cp:revision>
  <dcterms:created xsi:type="dcterms:W3CDTF">2009-10-29T15:56:45Z</dcterms:created>
  <dcterms:modified xsi:type="dcterms:W3CDTF">2011-08-16T14:21:12Z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0x01010011E19DE8683BDB4FB5018AC0F7F93813</vt:lpwstr>
  </property>
</Properties>
</file>