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24"/>
  </p:handoutMasterIdLst>
  <p:sldIdLst>
    <p:sldId id="257" r:id="rId5"/>
    <p:sldId id="259" r:id="rId6"/>
    <p:sldId id="292" r:id="rId7"/>
    <p:sldId id="260" r:id="rId8"/>
    <p:sldId id="266" r:id="rId9"/>
    <p:sldId id="267" r:id="rId10"/>
    <p:sldId id="290" r:id="rId11"/>
    <p:sldId id="276" r:id="rId12"/>
    <p:sldId id="278" r:id="rId13"/>
    <p:sldId id="277" r:id="rId14"/>
    <p:sldId id="296" r:id="rId15"/>
    <p:sldId id="279" r:id="rId16"/>
    <p:sldId id="280" r:id="rId17"/>
    <p:sldId id="281" r:id="rId18"/>
    <p:sldId id="291" r:id="rId19"/>
    <p:sldId id="293" r:id="rId20"/>
    <p:sldId id="294" r:id="rId21"/>
    <p:sldId id="295" r:id="rId22"/>
    <p:sldId id="284" r:id="rId23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2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F99323-A429-4C62-92E7-EA89E1D375B7}" type="datetimeFigureOut">
              <a:rPr lang="en-GB" smtClean="0"/>
              <a:pPr/>
              <a:t>03/10/2011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80EE1C-3190-4DFB-8FAD-C661201EB073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4134641-B61B-4350-A4A0-18C42C7F9955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583F48-1125-44EA-9B1A-EBCFFFA847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9F3EDC2-935A-42FF-8142-936D83A068D2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8210C4-0D1C-41EE-8B11-87537A0C5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08433F-2138-4722-A769-8DC13E5AA1A1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6761A0-958D-4CD8-B1A1-5EB1AB6FAF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67F6B54-0D6A-4029-A655-39DCFC6DDF4F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6E828C-268C-4C06-8740-26F77060333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351F19-E0F2-4BEF-9D17-AB857ABBE7CE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818264-C496-4DDB-8BCF-A7325718DD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AE5C46D-5F18-493B-BADC-5C240E9CB619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065319-B99E-44A7-95F5-7B68E2FFDFC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7BE97CE-3902-4359-AE56-730833B05F25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6B7AF7-E2BB-4DBB-A999-D500885B35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E50D8FD-85C5-4064-AB59-247A3EC02548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8F4E5C-2405-4D4E-90C1-8FFF71BC91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EA323-3472-41E8-B41D-10ABB316F6DC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5FF861-F860-414B-A1B0-FFE0DC2859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DE5218-200E-47D4-A910-D2D832180FE1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BC565A-EF2B-4C11-B312-9F17063E6E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ACE465-AB76-46EC-8FA5-C643D6E82583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B0355-A797-487B-91C1-57238BE6D0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677BF14F-A513-4781-85C9-8556CAA90DFE}" type="datetimeFigureOut">
              <a:rPr lang="en-US"/>
              <a:pPr/>
              <a:t>10/3/2011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fld id="{1725B653-229D-4A00-BE87-F2C78DCB47B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85763" y="1430594"/>
            <a:ext cx="832961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002060"/>
                </a:solidFill>
              </a:rPr>
              <a:t>Student Information System</a:t>
            </a:r>
          </a:p>
          <a:p>
            <a:pPr algn="ctr"/>
            <a:endParaRPr lang="en-GB" sz="4000" b="1" dirty="0">
              <a:solidFill>
                <a:srgbClr val="002060"/>
              </a:solidFill>
            </a:endParaRPr>
          </a:p>
          <a:p>
            <a:pPr algn="ctr"/>
            <a:r>
              <a:rPr lang="en-GB" sz="3600" b="1" dirty="0" smtClean="0">
                <a:solidFill>
                  <a:srgbClr val="002060"/>
                </a:solidFill>
              </a:rPr>
              <a:t>Module 1:</a:t>
            </a:r>
          </a:p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Enrolling Students</a:t>
            </a:r>
            <a:endParaRPr lang="en-GB" sz="4400" b="1" dirty="0" smtClean="0">
              <a:solidFill>
                <a:srgbClr val="92D050"/>
              </a:solidFill>
            </a:endParaRPr>
          </a:p>
          <a:p>
            <a:pPr algn="ctr"/>
            <a:endParaRPr lang="en-GB" sz="2400" b="1" dirty="0">
              <a:solidFill>
                <a:srgbClr val="002060"/>
              </a:solidFill>
            </a:endParaRPr>
          </a:p>
          <a:p>
            <a:pPr algn="ctr"/>
            <a:endParaRPr lang="en-GB" sz="3600" b="1" dirty="0">
              <a:solidFill>
                <a:srgbClr val="002060"/>
              </a:solidFill>
            </a:endParaRPr>
          </a:p>
          <a:p>
            <a:pPr algn="ctr"/>
            <a:r>
              <a:rPr lang="en-GB" sz="2800" b="1" dirty="0" smtClean="0">
                <a:solidFill>
                  <a:srgbClr val="002060"/>
                </a:solidFill>
              </a:rPr>
              <a:t>Delivered by Tracey Einig-Jones</a:t>
            </a:r>
          </a:p>
          <a:p>
            <a:pPr algn="ctr"/>
            <a:r>
              <a:rPr lang="en-GB" sz="2000" b="1" dirty="0" smtClean="0">
                <a:solidFill>
                  <a:srgbClr val="002060"/>
                </a:solidFill>
              </a:rPr>
              <a:t>Business Support Office</a:t>
            </a:r>
            <a:endParaRPr lang="en-GB" sz="2000" b="1" dirty="0" smtClean="0">
              <a:solidFill>
                <a:srgbClr val="002060"/>
              </a:solidFill>
            </a:endParaRPr>
          </a:p>
          <a:p>
            <a:pPr algn="ctr"/>
            <a:r>
              <a:rPr lang="en-GB" sz="2000" b="1" dirty="0" smtClean="0">
                <a:solidFill>
                  <a:srgbClr val="002060"/>
                </a:solidFill>
              </a:rPr>
              <a:t>Planning </a:t>
            </a:r>
            <a:r>
              <a:rPr lang="en-GB" sz="2000" b="1" smtClean="0">
                <a:solidFill>
                  <a:srgbClr val="002060"/>
                </a:solidFill>
              </a:rPr>
              <a:t>&amp; Information</a:t>
            </a:r>
            <a:endParaRPr lang="en-GB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976391" y="486697"/>
            <a:ext cx="508184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Enrol by Planner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1235" y="1902542"/>
            <a:ext cx="703216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002060"/>
                </a:solidFill>
              </a:rPr>
              <a:t> </a:t>
            </a:r>
            <a:r>
              <a:rPr lang="en-GB" sz="3600" dirty="0" smtClean="0">
                <a:solidFill>
                  <a:srgbClr val="002060"/>
                </a:solidFill>
              </a:rPr>
              <a:t>Automated Process takes the content of the Planner (cores &amp; options)</a:t>
            </a:r>
          </a:p>
          <a:p>
            <a:pPr marL="0" lvl="2">
              <a:buClr>
                <a:srgbClr val="92D050"/>
              </a:buClr>
            </a:pPr>
            <a:endParaRPr lang="en-GB" sz="3600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</a:rPr>
              <a:t> </a:t>
            </a:r>
            <a:r>
              <a:rPr lang="en-GB" sz="3600" dirty="0" smtClean="0">
                <a:solidFill>
                  <a:srgbClr val="002060"/>
                </a:solidFill>
              </a:rPr>
              <a:t>and Enrols the student on the corresponding classes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 t="19009" r="51964" b="4953"/>
          <a:stretch>
            <a:fillRect/>
          </a:stretch>
        </p:blipFill>
        <p:spPr bwMode="auto">
          <a:xfrm>
            <a:off x="1621972" y="0"/>
            <a:ext cx="5573485" cy="687879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095817" y="486697"/>
            <a:ext cx="48429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The Good News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663" y="1902542"/>
            <a:ext cx="781664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002060"/>
                </a:solidFill>
              </a:rPr>
              <a:t> </a:t>
            </a:r>
            <a:r>
              <a:rPr lang="en-GB" sz="3600" dirty="0" smtClean="0">
                <a:solidFill>
                  <a:srgbClr val="002060"/>
                </a:solidFill>
              </a:rPr>
              <a:t>The SIS Team will run both the Planner Filler and Enrol by Planner processes</a:t>
            </a: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endParaRPr lang="en-GB" sz="3600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dirty="0" smtClean="0">
                <a:solidFill>
                  <a:srgbClr val="002060"/>
                </a:solidFill>
              </a:rPr>
              <a:t> This means that the majority of the Course (module) enrolments will be automatically loaded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94663" y="486697"/>
            <a:ext cx="69990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The Not So Good News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663" y="1902542"/>
            <a:ext cx="781664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002060"/>
                </a:solidFill>
              </a:rPr>
              <a:t> Students change their minds!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92D050"/>
                </a:solidFill>
              </a:rPr>
              <a:t> They change programme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>
                <a:solidFill>
                  <a:srgbClr val="92D050"/>
                </a:solidFill>
              </a:rPr>
              <a:t> </a:t>
            </a:r>
            <a:r>
              <a:rPr lang="en-GB" sz="3600" b="1" dirty="0" smtClean="0">
                <a:solidFill>
                  <a:srgbClr val="92D050"/>
                </a:solidFill>
              </a:rPr>
              <a:t>They change specialism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92D050"/>
                </a:solidFill>
              </a:rPr>
              <a:t> They change options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94663" y="5073427"/>
            <a:ext cx="73169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002060"/>
                </a:solidFill>
              </a:rPr>
              <a:t>This is where Individual Enrolment comes in...</a:t>
            </a:r>
            <a:endParaRPr lang="en-GB" sz="40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910885" y="486697"/>
            <a:ext cx="67665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92D050"/>
                </a:solidFill>
              </a:rPr>
              <a:t>Individual Class Enrolment</a:t>
            </a:r>
            <a:endParaRPr lang="en-GB" sz="36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663" y="1902542"/>
            <a:ext cx="781664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dirty="0" smtClean="0">
                <a:solidFill>
                  <a:srgbClr val="002060"/>
                </a:solidFill>
              </a:rPr>
              <a:t> We use a system function called</a:t>
            </a:r>
          </a:p>
          <a:p>
            <a:pPr marL="1828800" lvl="6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600" b="1" dirty="0" smtClean="0">
                <a:solidFill>
                  <a:srgbClr val="92D050"/>
                </a:solidFill>
              </a:rPr>
              <a:t> </a:t>
            </a:r>
            <a:r>
              <a:rPr lang="en-GB" sz="4400" b="1" dirty="0" smtClean="0">
                <a:solidFill>
                  <a:srgbClr val="92D050"/>
                </a:solidFill>
              </a:rPr>
              <a:t>Quick Enrol</a:t>
            </a:r>
            <a:endParaRPr lang="en-GB" sz="3600" b="1" dirty="0" smtClean="0">
              <a:solidFill>
                <a:srgbClr val="92D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8972" y="4218039"/>
            <a:ext cx="81323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002060"/>
                </a:solidFill>
              </a:rPr>
              <a:t>This allows the Student Zones to drop and enrol classes individually</a:t>
            </a:r>
            <a:endParaRPr lang="en-GB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910885" y="486697"/>
            <a:ext cx="67665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92D050"/>
                </a:solidFill>
              </a:rPr>
              <a:t>Individual Class Enrolment</a:t>
            </a:r>
            <a:endParaRPr lang="en-GB" sz="36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8087" y="1902542"/>
            <a:ext cx="814322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dirty="0" smtClean="0">
                <a:solidFill>
                  <a:srgbClr val="002060"/>
                </a:solidFill>
              </a:rPr>
              <a:t> The last date for changes to enrolled Option choices is</a:t>
            </a: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endParaRPr lang="en-GB" sz="3600" dirty="0" smtClean="0">
              <a:solidFill>
                <a:srgbClr val="002060"/>
              </a:solidFill>
            </a:endParaRPr>
          </a:p>
          <a:p>
            <a:pPr marL="0" lvl="2" algn="ctr">
              <a:buClr>
                <a:srgbClr val="92D050"/>
              </a:buClr>
            </a:pPr>
            <a:r>
              <a:rPr lang="en-GB" sz="4000" b="1" dirty="0" smtClean="0">
                <a:solidFill>
                  <a:srgbClr val="002060"/>
                </a:solidFill>
              </a:rPr>
              <a:t>MRD – Module Registration </a:t>
            </a:r>
            <a:r>
              <a:rPr lang="en-GB" sz="4000" b="1" u="sng" dirty="0" smtClean="0">
                <a:solidFill>
                  <a:srgbClr val="002060"/>
                </a:solidFill>
              </a:rPr>
              <a:t>Deadline</a:t>
            </a:r>
          </a:p>
          <a:p>
            <a:pPr marL="0" lvl="2">
              <a:buClr>
                <a:srgbClr val="92D050"/>
              </a:buClr>
            </a:pPr>
            <a:endParaRPr lang="en-GB" sz="4000" b="1" dirty="0" smtClean="0">
              <a:solidFill>
                <a:srgbClr val="002060"/>
              </a:solidFill>
            </a:endParaRPr>
          </a:p>
          <a:p>
            <a:pPr marL="0" lvl="2" algn="ctr">
              <a:buClr>
                <a:srgbClr val="92D050"/>
              </a:buClr>
            </a:pPr>
            <a:r>
              <a:rPr lang="en-GB" sz="4000" b="1" dirty="0" smtClean="0">
                <a:solidFill>
                  <a:srgbClr val="92D050"/>
                </a:solidFill>
              </a:rPr>
              <a:t>7</a:t>
            </a:r>
            <a:r>
              <a:rPr lang="en-GB" sz="4000" b="1" baseline="30000" dirty="0" smtClean="0">
                <a:solidFill>
                  <a:srgbClr val="92D050"/>
                </a:solidFill>
              </a:rPr>
              <a:t>th</a:t>
            </a:r>
            <a:r>
              <a:rPr lang="en-GB" sz="4000" b="1" dirty="0" smtClean="0">
                <a:solidFill>
                  <a:srgbClr val="92D050"/>
                </a:solidFill>
              </a:rPr>
              <a:t> October 2011</a:t>
            </a:r>
            <a:endParaRPr lang="en-GB" sz="3600" b="1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574001" y="486697"/>
            <a:ext cx="34403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Class Lists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8087" y="1902542"/>
            <a:ext cx="8143222" cy="44935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dirty="0" smtClean="0">
                <a:solidFill>
                  <a:srgbClr val="002060"/>
                </a:solidFill>
              </a:rPr>
              <a:t> Class Lists – </a:t>
            </a:r>
            <a:r>
              <a:rPr lang="en-GB" sz="3200" dirty="0" smtClean="0">
                <a:solidFill>
                  <a:srgbClr val="002060"/>
                </a:solidFill>
              </a:rPr>
              <a:t>produced once students have been enrolled on Classes</a:t>
            </a:r>
          </a:p>
          <a:p>
            <a:pPr marL="0" lvl="2"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dirty="0" smtClean="0">
                <a:solidFill>
                  <a:srgbClr val="002060"/>
                </a:solidFill>
              </a:rPr>
              <a:t> Admin staff can create Class Lists</a:t>
            </a:r>
          </a:p>
          <a:p>
            <a:pPr marL="0" lvl="2"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dirty="0" smtClean="0">
                <a:solidFill>
                  <a:srgbClr val="002060"/>
                </a:solidFill>
              </a:rPr>
              <a:t> As can Academic staff, through the Academic Self Service</a:t>
            </a:r>
          </a:p>
          <a:p>
            <a:pPr marL="0" lvl="2"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dirty="0" smtClean="0">
                <a:solidFill>
                  <a:srgbClr val="002060"/>
                </a:solidFill>
              </a:rPr>
              <a:t> Student Zone staff can also produce Class 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 t="24506" r="29554" b="4609"/>
          <a:stretch>
            <a:fillRect/>
          </a:stretch>
        </p:blipFill>
        <p:spPr bwMode="auto">
          <a:xfrm>
            <a:off x="213432" y="0"/>
            <a:ext cx="8588829" cy="673825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/>
          <a:srcRect l="9554" t="72030" r="29554" b="17893"/>
          <a:stretch>
            <a:fillRect/>
          </a:stretch>
        </p:blipFill>
        <p:spPr bwMode="auto">
          <a:xfrm>
            <a:off x="0" y="2318656"/>
            <a:ext cx="9448808" cy="121920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24162" r="48750" b="4724"/>
          <a:stretch>
            <a:fillRect/>
          </a:stretch>
        </p:blipFill>
        <p:spPr bwMode="auto">
          <a:xfrm>
            <a:off x="1077686" y="97972"/>
            <a:ext cx="6248400" cy="676002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402237" y="2256485"/>
            <a:ext cx="46769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b="1" dirty="0" smtClean="0">
                <a:solidFill>
                  <a:srgbClr val="002060"/>
                </a:solidFill>
              </a:rPr>
              <a:t> Any Questions?</a:t>
            </a:r>
          </a:p>
        </p:txBody>
      </p:sp>
      <p:sp>
        <p:nvSpPr>
          <p:cNvPr id="6" name="Rectangle 5"/>
          <p:cNvSpPr/>
          <p:nvPr/>
        </p:nvSpPr>
        <p:spPr>
          <a:xfrm>
            <a:off x="917714" y="486697"/>
            <a:ext cx="702468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92D050"/>
                </a:solidFill>
              </a:rPr>
              <a:t>Student Information System</a:t>
            </a:r>
            <a:endParaRPr lang="en-GB" sz="3600" b="1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405180" y="292239"/>
            <a:ext cx="4224234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92D050"/>
                </a:solidFill>
              </a:rPr>
              <a:t>Introduction</a:t>
            </a:r>
            <a:endParaRPr lang="en-GB" sz="48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85849" y="1628775"/>
            <a:ext cx="717232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2060"/>
                </a:solidFill>
              </a:rPr>
              <a:t>Module 1 - Key Objectives:</a:t>
            </a:r>
          </a:p>
          <a:p>
            <a:pPr lvl="1"/>
            <a:endParaRPr lang="en-GB" sz="2800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>
                <a:solidFill>
                  <a:srgbClr val="002060"/>
                </a:solidFill>
              </a:rPr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Understanding Courses and Classes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Understanding Academic Advisement</a:t>
            </a: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Understanding Enrolment</a:t>
            </a:r>
            <a:endParaRPr lang="en-GB" sz="2800" dirty="0">
              <a:solidFill>
                <a:srgbClr val="002060"/>
              </a:solidFill>
            </a:endParaRPr>
          </a:p>
          <a:p>
            <a:pPr lvl="1">
              <a:lnSpc>
                <a:spcPct val="150000"/>
              </a:lnSpc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UPK – Producing Class Lists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217235" y="545690"/>
            <a:ext cx="69837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92D050"/>
                </a:solidFill>
              </a:rPr>
              <a:t>Courses &amp; Classes</a:t>
            </a:r>
            <a:endParaRPr lang="en-GB" sz="3600" b="1" dirty="0" smtClean="0">
              <a:solidFill>
                <a:srgbClr val="92D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4327" y="1884218"/>
            <a:ext cx="739832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Courses are Modules</a:t>
            </a:r>
          </a:p>
          <a:p>
            <a:pPr>
              <a:buClr>
                <a:srgbClr val="92D050"/>
              </a:buClr>
            </a:pPr>
            <a:endParaRPr lang="en-GB" sz="2800" dirty="0" smtClean="0">
              <a:solidFill>
                <a:srgbClr val="002060"/>
              </a:solidFill>
            </a:endParaRPr>
          </a:p>
          <a:p>
            <a:pPr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Courses consist of Components</a:t>
            </a:r>
          </a:p>
          <a:p>
            <a:pPr lvl="1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2060"/>
                </a:solidFill>
              </a:rPr>
              <a:t> = Teaching Delivery </a:t>
            </a:r>
            <a:r>
              <a:rPr lang="en-GB" sz="2000" dirty="0" err="1" smtClean="0">
                <a:solidFill>
                  <a:srgbClr val="002060"/>
                </a:solidFill>
              </a:rPr>
              <a:t>eg</a:t>
            </a:r>
            <a:r>
              <a:rPr lang="en-GB" sz="2000" dirty="0" smtClean="0">
                <a:solidFill>
                  <a:srgbClr val="002060"/>
                </a:solidFill>
              </a:rPr>
              <a:t> Lecture, Tutorial, Practical etc</a:t>
            </a:r>
          </a:p>
          <a:p>
            <a:pPr lvl="1">
              <a:buClr>
                <a:srgbClr val="92D050"/>
              </a:buClr>
            </a:pPr>
            <a:endParaRPr lang="en-GB" sz="2000" dirty="0" smtClean="0">
              <a:solidFill>
                <a:srgbClr val="002060"/>
              </a:solidFill>
            </a:endParaRPr>
          </a:p>
          <a:p>
            <a:pPr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Classes are scheduled Components</a:t>
            </a:r>
          </a:p>
          <a:p>
            <a:pPr lvl="1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000" dirty="0" smtClean="0">
                <a:solidFill>
                  <a:srgbClr val="002060"/>
                </a:solidFill>
              </a:rPr>
              <a:t> For example:</a:t>
            </a:r>
          </a:p>
          <a:p>
            <a:pPr lvl="1">
              <a:buClr>
                <a:srgbClr val="92D050"/>
              </a:buClr>
            </a:pPr>
            <a:r>
              <a:rPr lang="en-GB" sz="2000" dirty="0" smtClean="0">
                <a:solidFill>
                  <a:srgbClr val="002060"/>
                </a:solidFill>
              </a:rPr>
              <a:t>Lecture is on Monday at 10am</a:t>
            </a:r>
          </a:p>
          <a:p>
            <a:pPr lvl="1">
              <a:buClr>
                <a:srgbClr val="92D050"/>
              </a:buClr>
            </a:pPr>
            <a:r>
              <a:rPr lang="en-GB" sz="2000" dirty="0" smtClean="0">
                <a:solidFill>
                  <a:srgbClr val="002060"/>
                </a:solidFill>
              </a:rPr>
              <a:t>Tutorial is on Thursday at 4pm</a:t>
            </a:r>
          </a:p>
          <a:p>
            <a:pPr lvl="1">
              <a:buClr>
                <a:srgbClr val="92D050"/>
              </a:buClr>
            </a:pPr>
            <a:endParaRPr lang="en-GB" sz="2800" dirty="0" smtClean="0">
              <a:solidFill>
                <a:srgbClr val="002060"/>
              </a:solidFill>
            </a:endParaRPr>
          </a:p>
          <a:p>
            <a:pPr>
              <a:buClr>
                <a:srgbClr val="92D050"/>
              </a:buClr>
            </a:pPr>
            <a:r>
              <a:rPr lang="en-GB" sz="3600" b="1" dirty="0" smtClean="0">
                <a:solidFill>
                  <a:srgbClr val="002060"/>
                </a:solidFill>
              </a:rPr>
              <a:t>Students study on Classes</a:t>
            </a:r>
          </a:p>
          <a:p>
            <a:pPr lvl="1">
              <a:buClr>
                <a:srgbClr val="92D050"/>
              </a:buClr>
            </a:pPr>
            <a:r>
              <a:rPr lang="en-GB" sz="2000" dirty="0" smtClean="0">
                <a:solidFill>
                  <a:srgbClr val="002060"/>
                </a:solidFill>
              </a:rPr>
              <a:t> </a:t>
            </a:r>
            <a:endParaRPr lang="en-GB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1217235" y="545690"/>
            <a:ext cx="698379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4000" b="1" dirty="0" smtClean="0">
                <a:solidFill>
                  <a:srgbClr val="92D050"/>
                </a:solidFill>
              </a:rPr>
              <a:t>The Enrolment Process</a:t>
            </a:r>
            <a:endParaRPr lang="en-GB" sz="3600" b="1" dirty="0" smtClean="0">
              <a:solidFill>
                <a:srgbClr val="92D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94327" y="1884218"/>
            <a:ext cx="73983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400" dirty="0" smtClean="0"/>
              <a:t> </a:t>
            </a:r>
            <a:r>
              <a:rPr lang="en-GB" sz="2800" dirty="0" smtClean="0">
                <a:solidFill>
                  <a:srgbClr val="002060"/>
                </a:solidFill>
              </a:rPr>
              <a:t>Student completes Student Registration</a:t>
            </a:r>
          </a:p>
          <a:p>
            <a:pPr>
              <a:buClr>
                <a:srgbClr val="92D050"/>
              </a:buClr>
            </a:pPr>
            <a:endParaRPr lang="en-GB" sz="2800" dirty="0" smtClean="0">
              <a:solidFill>
                <a:srgbClr val="002060"/>
              </a:solidFill>
            </a:endParaRPr>
          </a:p>
          <a:p>
            <a:pPr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Student is recorded in SIS as being ‘active’ in the 2011 Term</a:t>
            </a:r>
          </a:p>
          <a:p>
            <a:pPr>
              <a:buClr>
                <a:srgbClr val="92D050"/>
              </a:buClr>
            </a:pPr>
            <a:endParaRPr lang="en-GB" sz="2800" dirty="0" smtClean="0">
              <a:solidFill>
                <a:srgbClr val="002060"/>
              </a:solidFill>
            </a:endParaRPr>
          </a:p>
          <a:p>
            <a:pPr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Academic Advisement provides the Programme and Course structure</a:t>
            </a:r>
          </a:p>
          <a:p>
            <a:pPr>
              <a:buClr>
                <a:srgbClr val="92D050"/>
              </a:buClr>
            </a:pPr>
            <a:endParaRPr lang="en-GB" sz="2800" dirty="0" smtClean="0">
              <a:solidFill>
                <a:srgbClr val="002060"/>
              </a:solidFill>
            </a:endParaRPr>
          </a:p>
          <a:p>
            <a:pPr>
              <a:buClr>
                <a:srgbClr val="92D050"/>
              </a:buClr>
              <a:buFont typeface="Arial" pitchFamily="34" charset="0"/>
              <a:buChar char="•"/>
            </a:pPr>
            <a:r>
              <a:rPr lang="en-GB" sz="2800" dirty="0" smtClean="0">
                <a:solidFill>
                  <a:srgbClr val="002060"/>
                </a:solidFill>
              </a:rPr>
              <a:t> Students are enrolled on classes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148625" y="486697"/>
            <a:ext cx="67373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Academic Advisement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9432" y="1533832"/>
            <a:ext cx="46604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rgbClr val="002060"/>
                </a:solidFill>
              </a:rPr>
              <a:t>Academic What?</a:t>
            </a:r>
            <a:endParaRPr lang="en-GB" sz="4000" b="1" dirty="0"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625" y="2639998"/>
            <a:ext cx="7816645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b="1" dirty="0" smtClean="0">
                <a:solidFill>
                  <a:srgbClr val="002060"/>
                </a:solidFill>
              </a:rPr>
              <a:t> </a:t>
            </a:r>
            <a:r>
              <a:rPr lang="en-GB" sz="4000" dirty="0" smtClean="0">
                <a:solidFill>
                  <a:srgbClr val="002060"/>
                </a:solidFill>
              </a:rPr>
              <a:t>AA holds the programme ‘rules’</a:t>
            </a:r>
          </a:p>
          <a:p>
            <a:pPr marL="0" lvl="2"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smtClean="0">
                <a:solidFill>
                  <a:srgbClr val="002060"/>
                </a:solidFill>
              </a:rPr>
              <a:t>Defines what courses need to be studied at each level</a:t>
            </a:r>
          </a:p>
          <a:p>
            <a:pPr>
              <a:buClr>
                <a:srgbClr val="92D050"/>
              </a:buClr>
            </a:pPr>
            <a:endParaRPr lang="en-GB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1148625" y="486697"/>
            <a:ext cx="67373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Academic Advisement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663" y="1917290"/>
            <a:ext cx="7816645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b="1" dirty="0" smtClean="0">
                <a:solidFill>
                  <a:srgbClr val="002060"/>
                </a:solidFill>
              </a:rPr>
              <a:t> </a:t>
            </a:r>
            <a:r>
              <a:rPr lang="en-GB" sz="4000" dirty="0" smtClean="0">
                <a:solidFill>
                  <a:srgbClr val="002060"/>
                </a:solidFill>
              </a:rPr>
              <a:t>Controls both progression and enrolment</a:t>
            </a:r>
          </a:p>
          <a:p>
            <a:pPr marL="0" lvl="2">
              <a:buClr>
                <a:srgbClr val="92D050"/>
              </a:buClr>
            </a:pPr>
            <a:endParaRPr lang="en-GB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smtClean="0">
                <a:solidFill>
                  <a:srgbClr val="002060"/>
                </a:solidFill>
              </a:rPr>
              <a:t>Can be viewed at any time by staff AND students via reports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b="1" dirty="0" smtClean="0">
                <a:solidFill>
                  <a:srgbClr val="92D050"/>
                </a:solidFill>
              </a:rPr>
              <a:t> </a:t>
            </a:r>
            <a:r>
              <a:rPr lang="en-GB" sz="3000" b="1" dirty="0" smtClean="0">
                <a:solidFill>
                  <a:srgbClr val="92D050"/>
                </a:solidFill>
              </a:rPr>
              <a:t>AAR (Academic Advisement Report)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000" b="1" dirty="0" smtClean="0">
                <a:solidFill>
                  <a:srgbClr val="92D050"/>
                </a:solidFill>
              </a:rPr>
              <a:t> Plan (Planning Report)</a:t>
            </a:r>
          </a:p>
          <a:p>
            <a:pPr>
              <a:buClr>
                <a:srgbClr val="92D050"/>
              </a:buClr>
            </a:pPr>
            <a:endParaRPr lang="en-GB" sz="36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/>
          <p:nvPr/>
        </p:nvPicPr>
        <p:blipFill>
          <a:blip r:embed="rId2" cstate="print"/>
          <a:srcRect l="15453" t="9563" r="39262" b="9965"/>
          <a:stretch>
            <a:fillRect/>
          </a:stretch>
        </p:blipFill>
        <p:spPr bwMode="auto">
          <a:xfrm>
            <a:off x="2220686" y="0"/>
            <a:ext cx="4899251" cy="68580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902120" y="486697"/>
            <a:ext cx="32303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>
                <a:solidFill>
                  <a:srgbClr val="92D050"/>
                </a:solidFill>
              </a:rPr>
              <a:t>E</a:t>
            </a:r>
            <a:r>
              <a:rPr lang="en-GB" sz="4800" b="1" dirty="0" smtClean="0">
                <a:solidFill>
                  <a:srgbClr val="92D050"/>
                </a:solidFill>
              </a:rPr>
              <a:t>nrolment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94663" y="1917290"/>
            <a:ext cx="78166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b="1" dirty="0" smtClean="0">
                <a:solidFill>
                  <a:srgbClr val="002060"/>
                </a:solidFill>
              </a:rPr>
              <a:t> </a:t>
            </a:r>
            <a:r>
              <a:rPr lang="en-GB" sz="4000" dirty="0" smtClean="0">
                <a:solidFill>
                  <a:srgbClr val="002060"/>
                </a:solidFill>
              </a:rPr>
              <a:t>The Enrolment process combines courses, AA and classes</a:t>
            </a:r>
          </a:p>
          <a:p>
            <a:pPr marL="0" lvl="2">
              <a:buClr>
                <a:srgbClr val="92D050"/>
              </a:buClr>
            </a:pPr>
            <a:endParaRPr lang="en-GB" sz="4000" dirty="0" smtClean="0">
              <a:solidFill>
                <a:srgbClr val="002060"/>
              </a:solidFill>
            </a:endParaRPr>
          </a:p>
          <a:p>
            <a:pPr marL="0" lvl="2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4000" dirty="0">
                <a:solidFill>
                  <a:srgbClr val="002060"/>
                </a:solidFill>
              </a:rPr>
              <a:t> </a:t>
            </a:r>
            <a:r>
              <a:rPr lang="en-GB" sz="4000" dirty="0" smtClean="0">
                <a:solidFill>
                  <a:srgbClr val="002060"/>
                </a:solidFill>
              </a:rPr>
              <a:t>2 step process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b="1" dirty="0">
                <a:solidFill>
                  <a:srgbClr val="92D050"/>
                </a:solidFill>
              </a:rPr>
              <a:t> </a:t>
            </a:r>
            <a:r>
              <a:rPr lang="en-GB" sz="3200" b="1" dirty="0" smtClean="0">
                <a:solidFill>
                  <a:srgbClr val="92D050"/>
                </a:solidFill>
              </a:rPr>
              <a:t>Planner Filler</a:t>
            </a:r>
          </a:p>
          <a:p>
            <a:pPr marL="457200" lvl="3">
              <a:buClr>
                <a:srgbClr val="92D050"/>
              </a:buClr>
              <a:buFont typeface="Arial" pitchFamily="34" charset="0"/>
              <a:buChar char="•"/>
            </a:pPr>
            <a:r>
              <a:rPr lang="en-GB" sz="3200" b="1" dirty="0">
                <a:solidFill>
                  <a:srgbClr val="92D050"/>
                </a:solidFill>
              </a:rPr>
              <a:t> </a:t>
            </a:r>
            <a:r>
              <a:rPr lang="en-GB" sz="3200" b="1" dirty="0" smtClean="0">
                <a:solidFill>
                  <a:srgbClr val="92D050"/>
                </a:solidFill>
              </a:rPr>
              <a:t>Individual Enrolment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" descr="slide 28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2472518" y="486697"/>
            <a:ext cx="408958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4800" b="1" dirty="0" smtClean="0">
                <a:solidFill>
                  <a:srgbClr val="92D050"/>
                </a:solidFill>
              </a:rPr>
              <a:t>Planner Filler</a:t>
            </a:r>
            <a:endParaRPr lang="en-GB" sz="4400" b="1" dirty="0" smtClean="0">
              <a:solidFill>
                <a:srgbClr val="92D050"/>
              </a:solidFill>
            </a:endParaRPr>
          </a:p>
        </p:txBody>
      </p:sp>
      <p:pic>
        <p:nvPicPr>
          <p:cNvPr id="14338" name="Picture 2" descr="U:\Documents and Settings\cisteini\Local Settings\Temporary Internet Files\Content.IE5\2246KJ49\MC900071191[1]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7068" y="2110441"/>
            <a:ext cx="3269679" cy="3511518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796747" y="1632857"/>
            <a:ext cx="491954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400" dirty="0" smtClean="0">
                <a:solidFill>
                  <a:srgbClr val="002060"/>
                </a:solidFill>
              </a:rPr>
              <a:t>The Planner is an area that stores Courses that a student would like to study during their next Level (Options). </a:t>
            </a:r>
          </a:p>
          <a:p>
            <a:r>
              <a:rPr lang="en-GB" sz="3400" dirty="0" smtClean="0">
                <a:solidFill>
                  <a:srgbClr val="002060"/>
                </a:solidFill>
              </a:rPr>
              <a:t>We add the Cores via an automated process – the Planner Filler.</a:t>
            </a:r>
            <a:endParaRPr lang="en-GB" sz="3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1E19DE8683BDB4FB5018AC0F7F93813" ma:contentTypeVersion="0" ma:contentTypeDescription="Create a new document." ma:contentTypeScope="" ma:versionID="0c77f5cccd7fb06f367d708184ccf49b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CEE8E9CF-4772-48FC-9DE7-35ECF44DB8D9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552DCC70-52D5-4291-8784-8DEBB6C6A1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0BA503F-63FC-419D-BCE7-2D16CE7146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432</Words>
  <Application>Microsoft Office PowerPoint</Application>
  <PresentationFormat>On-screen Show (4:3)</PresentationFormat>
  <Paragraphs>91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</vt:vector>
  </TitlesOfParts>
  <Company>Liverpool John Moores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Philpotts, Lee</dc:creator>
  <cp:lastModifiedBy>Liverpool John Moores University</cp:lastModifiedBy>
  <cp:revision>77</cp:revision>
  <dcterms:created xsi:type="dcterms:W3CDTF">2009-10-29T15:56:45Z</dcterms:created>
  <dcterms:modified xsi:type="dcterms:W3CDTF">2011-10-03T17:14:29Z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0x01010011E19DE8683BDB4FB5018AC0F7F93813</vt:lpwstr>
  </property>
</Properties>
</file>