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8"/>
  </p:handoutMasterIdLst>
  <p:sldIdLst>
    <p:sldId id="257" r:id="rId5"/>
    <p:sldId id="259" r:id="rId6"/>
    <p:sldId id="285" r:id="rId7"/>
    <p:sldId id="286" r:id="rId8"/>
    <p:sldId id="287" r:id="rId9"/>
    <p:sldId id="288" r:id="rId10"/>
    <p:sldId id="289" r:id="rId11"/>
    <p:sldId id="290" r:id="rId12"/>
    <p:sldId id="284" r:id="rId13"/>
    <p:sldId id="299" r:id="rId14"/>
    <p:sldId id="291" r:id="rId15"/>
    <p:sldId id="301" r:id="rId16"/>
    <p:sldId id="300" r:id="rId1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99323-A429-4C62-92E7-EA89E1D375B7}" type="datetimeFigureOut">
              <a:rPr lang="en-GB" smtClean="0"/>
              <a:pPr/>
              <a:t>21/03/2012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EE1C-3190-4DFB-8FAD-C661201EB0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303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34641-B61B-4350-A4A0-18C42C7F9955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83F48-1125-44EA-9B1A-EBCFFFA8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3EDC2-935A-42FF-8142-936D83A068D2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210C4-0D1C-41EE-8B11-87537A0C5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8433F-2138-4722-A769-8DC13E5AA1A1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61A0-958D-4CD8-B1A1-5EB1AB6FA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F6B54-0D6A-4029-A655-39DCFC6DDF4F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828C-268C-4C06-8740-26F770603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51F19-E0F2-4BEF-9D17-AB857ABBE7CE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8264-C496-4DDB-8BCF-A7325718D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5C46D-5F18-493B-BADC-5C240E9CB619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65319-B99E-44A7-95F5-7B68E2FFD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E97CE-3902-4359-AE56-730833B05F25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7AF7-E2BB-4DBB-A999-D500885B3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0D8FD-85C5-4064-AB59-247A3EC02548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4E5C-2405-4D4E-90C1-8FFF71BC9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23-3472-41E8-B41D-10ABB316F6DC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F861-F860-414B-A1B0-FFE0DC285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E5218-200E-47D4-A910-D2D832180FE1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565A-EF2B-4C11-B312-9F17063E6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E465-AB76-46EC-8FA5-C643D6E82583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0355-A797-487B-91C1-57238BE6D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7BF14F-A513-4781-85C9-8556CAA90DFE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25B653-229D-4A00-BE87-F2C78DCB47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314450"/>
            <a:ext cx="83296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Student Information System</a:t>
            </a:r>
          </a:p>
          <a:p>
            <a:pPr algn="ctr"/>
            <a:endParaRPr lang="en-GB" sz="4000" b="1" dirty="0" smtClean="0">
              <a:solidFill>
                <a:srgbClr val="002060"/>
              </a:solidFill>
            </a:endParaRPr>
          </a:p>
          <a:p>
            <a:pPr algn="ctr"/>
            <a:endParaRPr lang="en-GB" sz="4000" b="1" dirty="0">
              <a:solidFill>
                <a:srgbClr val="00206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Courses &amp; Classes</a:t>
            </a:r>
            <a:endParaRPr lang="en-GB" sz="4400" b="1" dirty="0" smtClean="0">
              <a:solidFill>
                <a:srgbClr val="92D050"/>
              </a:solidFill>
            </a:endParaRPr>
          </a:p>
          <a:p>
            <a:pPr algn="ctr"/>
            <a:endParaRPr lang="en-GB" sz="2400" b="1" dirty="0" smtClean="0">
              <a:solidFill>
                <a:srgbClr val="002060"/>
              </a:solidFill>
            </a:endParaRPr>
          </a:p>
          <a:p>
            <a:pPr algn="ctr"/>
            <a:endParaRPr lang="en-GB" sz="2400" b="1" dirty="0" smtClean="0">
              <a:solidFill>
                <a:srgbClr val="002060"/>
              </a:solidFill>
            </a:endParaRPr>
          </a:p>
          <a:p>
            <a:pPr algn="ctr"/>
            <a:endParaRPr lang="en-GB" sz="2400" b="1" dirty="0" smtClean="0">
              <a:solidFill>
                <a:srgbClr val="002060"/>
              </a:solidFill>
            </a:endParaRP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Business </a:t>
            </a:r>
            <a:r>
              <a:rPr lang="en-GB" sz="2000" b="1" dirty="0" smtClean="0">
                <a:solidFill>
                  <a:srgbClr val="002060"/>
                </a:solidFill>
              </a:rPr>
              <a:t>Support </a:t>
            </a:r>
            <a:r>
              <a:rPr lang="en-GB" sz="2000" b="1" dirty="0" smtClean="0">
                <a:solidFill>
                  <a:srgbClr val="002060"/>
                </a:solidFill>
              </a:rPr>
              <a:t>Office</a:t>
            </a:r>
            <a:endParaRPr lang="en-GB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4506" r="60000" b="4723"/>
          <a:stretch>
            <a:fillRect/>
          </a:stretch>
        </p:blipFill>
        <p:spPr bwMode="auto">
          <a:xfrm>
            <a:off x="1981200" y="0"/>
            <a:ext cx="4876800" cy="67273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611086" y="1382486"/>
            <a:ext cx="4310743" cy="478971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349829" y="6008915"/>
            <a:ext cx="6106885" cy="478971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7714" y="486697"/>
            <a:ext cx="7024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714" y="1752600"/>
            <a:ext cx="73880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Important Note: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Where records have missed the OSS to SIS migration (for whatever reason) a new application needs to be entered by the </a:t>
            </a:r>
            <a:r>
              <a:rPr lang="en-GB" sz="2800" smtClean="0">
                <a:solidFill>
                  <a:srgbClr val="002060"/>
                </a:solidFill>
              </a:rPr>
              <a:t>Admissions Hub</a:t>
            </a:r>
            <a:endParaRPr lang="en-GB" sz="2800" dirty="0" smtClean="0">
              <a:solidFill>
                <a:srgbClr val="002060"/>
              </a:solidFill>
            </a:endParaRP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Transfer Credit can then be entered for the ‘missing’ Academic History for the Programme – by module – not block credit!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217235" y="545690"/>
            <a:ext cx="6983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Courses &amp; Classes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4327" y="1884218"/>
            <a:ext cx="73983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Courses are Modules</a:t>
            </a:r>
          </a:p>
          <a:p>
            <a:pPr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Courses consist of Components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= Teaching Delivery </a:t>
            </a:r>
            <a:r>
              <a:rPr lang="en-GB" sz="2000" dirty="0" err="1" smtClean="0">
                <a:solidFill>
                  <a:srgbClr val="002060"/>
                </a:solidFill>
              </a:rPr>
              <a:t>eg</a:t>
            </a:r>
            <a:r>
              <a:rPr lang="en-GB" sz="2000" dirty="0" smtClean="0">
                <a:solidFill>
                  <a:srgbClr val="002060"/>
                </a:solidFill>
              </a:rPr>
              <a:t> Lecture, Tutorial, Practical etc</a:t>
            </a:r>
          </a:p>
          <a:p>
            <a:pPr lvl="1">
              <a:buClr>
                <a:srgbClr val="92D050"/>
              </a:buClr>
            </a:pPr>
            <a:endParaRPr lang="en-GB" sz="20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Classes are scheduled Components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For example:</a:t>
            </a:r>
          </a:p>
          <a:p>
            <a:pPr lvl="1">
              <a:buClr>
                <a:srgbClr val="92D050"/>
              </a:buClr>
            </a:pPr>
            <a:r>
              <a:rPr lang="en-GB" sz="2000" dirty="0" smtClean="0">
                <a:solidFill>
                  <a:srgbClr val="002060"/>
                </a:solidFill>
              </a:rPr>
              <a:t>Lecture is on Monday at 10am</a:t>
            </a:r>
          </a:p>
          <a:p>
            <a:pPr lvl="1">
              <a:buClr>
                <a:srgbClr val="92D050"/>
              </a:buClr>
            </a:pPr>
            <a:r>
              <a:rPr lang="en-GB" sz="2000" dirty="0" smtClean="0">
                <a:solidFill>
                  <a:srgbClr val="002060"/>
                </a:solidFill>
              </a:rPr>
              <a:t>Tutorial is on Thursday at 4pm</a:t>
            </a:r>
          </a:p>
          <a:p>
            <a:pPr lvl="1"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3600" b="1" dirty="0" smtClean="0">
                <a:solidFill>
                  <a:srgbClr val="002060"/>
                </a:solidFill>
              </a:rPr>
              <a:t>Students study on Classes</a:t>
            </a:r>
          </a:p>
          <a:p>
            <a:pPr lvl="1">
              <a:buClr>
                <a:srgbClr val="92D050"/>
              </a:buClr>
            </a:pPr>
            <a:r>
              <a:rPr lang="en-GB" sz="2000" dirty="0" smtClean="0">
                <a:solidFill>
                  <a:srgbClr val="002060"/>
                </a:solidFill>
              </a:rPr>
              <a:t>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02237" y="2256485"/>
            <a:ext cx="467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Any Questions?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917714" y="486697"/>
            <a:ext cx="7024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05180" y="292239"/>
            <a:ext cx="422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Introduction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849" y="1628775"/>
            <a:ext cx="717232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Key </a:t>
            </a:r>
            <a:r>
              <a:rPr lang="en-GB" sz="2800" b="1" dirty="0" smtClean="0">
                <a:solidFill>
                  <a:srgbClr val="002060"/>
                </a:solidFill>
              </a:rPr>
              <a:t>Objectives: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Understanding Courses </a:t>
            </a:r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</a:t>
            </a:r>
            <a:r>
              <a:rPr lang="en-GB" sz="2800" dirty="0" smtClean="0">
                <a:solidFill>
                  <a:srgbClr val="002060"/>
                </a:solidFill>
              </a:rPr>
              <a:t>Classes</a:t>
            </a:r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555" y="1533832"/>
            <a:ext cx="5855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What is a Course?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678" y="2757985"/>
            <a:ext cx="799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dirty="0" smtClean="0">
                <a:solidFill>
                  <a:srgbClr val="002060"/>
                </a:solidFill>
              </a:rPr>
              <a:t>A Course is the system name for a Module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678" y="4233824"/>
            <a:ext cx="8146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dirty="0" smtClean="0">
                <a:solidFill>
                  <a:srgbClr val="002060"/>
                </a:solidFill>
              </a:rPr>
              <a:t>Courses are created in the Module Catalogue (</a:t>
            </a:r>
            <a:r>
              <a:rPr lang="en-GB" sz="3600" dirty="0" err="1" smtClean="0">
                <a:solidFill>
                  <a:srgbClr val="002060"/>
                </a:solidFill>
              </a:rPr>
              <a:t>ModCat</a:t>
            </a:r>
            <a:r>
              <a:rPr lang="en-GB" sz="3600" dirty="0" smtClean="0">
                <a:solidFill>
                  <a:srgbClr val="002060"/>
                </a:solidFill>
              </a:rPr>
              <a:t>) and are stored in the Course Catalogue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32" y="1533832"/>
            <a:ext cx="8111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How is a Course constructed?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368" y="2639998"/>
            <a:ext cx="72857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Title</a:t>
            </a: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Subject Area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92D050"/>
                </a:solidFill>
              </a:rPr>
              <a:t>E.g. SPORDAN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Course Catalogue number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92D050"/>
                </a:solidFill>
              </a:rPr>
              <a:t>E.g. 4012COACH</a:t>
            </a:r>
          </a:p>
          <a:p>
            <a:pPr lvl="1">
              <a:buClr>
                <a:srgbClr val="92D050"/>
              </a:buClr>
            </a:pPr>
            <a:r>
              <a:rPr lang="en-GB" sz="4000" b="1" dirty="0" smtClean="0">
                <a:solidFill>
                  <a:srgbClr val="92D050"/>
                </a:solidFill>
              </a:rPr>
              <a:t>	 First digit = Level</a:t>
            </a:r>
          </a:p>
          <a:p>
            <a:pPr>
              <a:buClr>
                <a:srgbClr val="92D050"/>
              </a:buClr>
            </a:pPr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21321" r="50831" b="5654"/>
          <a:stretch>
            <a:fillRect/>
          </a:stretch>
        </p:blipFill>
        <p:spPr bwMode="auto">
          <a:xfrm>
            <a:off x="1588655" y="-1"/>
            <a:ext cx="5902036" cy="68345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32" y="1533832"/>
            <a:ext cx="8111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How is a Course constructed?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819" y="2639998"/>
            <a:ext cx="6046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Owning Details</a:t>
            </a:r>
          </a:p>
          <a:p>
            <a:pPr marL="0" lvl="2">
              <a:buClr>
                <a:srgbClr val="92D050"/>
              </a:buClr>
            </a:pPr>
            <a:endParaRPr lang="en-GB" b="1" dirty="0" smtClean="0">
              <a:solidFill>
                <a:srgbClr val="002060"/>
              </a:solidFill>
            </a:endParaRP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</a:rPr>
              <a:t>Components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92D050"/>
                </a:solidFill>
              </a:rPr>
              <a:t>E.g. Lecture, Practical, Seminar, Tutorial, On/Off Site </a:t>
            </a:r>
          </a:p>
          <a:p>
            <a:pPr>
              <a:buClr>
                <a:srgbClr val="92D050"/>
              </a:buClr>
            </a:pPr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21861" r="42938" b="8860"/>
          <a:stretch>
            <a:fillRect/>
          </a:stretch>
        </p:blipFill>
        <p:spPr bwMode="auto">
          <a:xfrm>
            <a:off x="709221" y="1215569"/>
            <a:ext cx="5883563" cy="55694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t="22258" r="39794" b="12292"/>
          <a:stretch>
            <a:fillRect/>
          </a:stretch>
        </p:blipFill>
        <p:spPr bwMode="auto">
          <a:xfrm>
            <a:off x="1617997" y="1215569"/>
            <a:ext cx="6570794" cy="55694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t="22709" r="39691" b="9637"/>
          <a:stretch>
            <a:fillRect/>
          </a:stretch>
        </p:blipFill>
        <p:spPr bwMode="auto">
          <a:xfrm>
            <a:off x="110836" y="153388"/>
            <a:ext cx="6308649" cy="55177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29056" r="39845" b="35775"/>
          <a:stretch>
            <a:fillRect/>
          </a:stretch>
        </p:blipFill>
        <p:spPr bwMode="auto">
          <a:xfrm>
            <a:off x="591128" y="1829181"/>
            <a:ext cx="6645142" cy="30291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1289" t="29200" r="39871" b="36191"/>
          <a:stretch>
            <a:fillRect/>
          </a:stretch>
        </p:blipFill>
        <p:spPr bwMode="auto">
          <a:xfrm>
            <a:off x="240145" y="3072948"/>
            <a:ext cx="6474919" cy="29694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 t="29200" r="39871" b="36389"/>
          <a:stretch>
            <a:fillRect/>
          </a:stretch>
        </p:blipFill>
        <p:spPr bwMode="auto">
          <a:xfrm>
            <a:off x="2678546" y="3596231"/>
            <a:ext cx="6295709" cy="2809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 t="29200" r="39794" b="36191"/>
          <a:stretch>
            <a:fillRect/>
          </a:stretch>
        </p:blipFill>
        <p:spPr bwMode="auto">
          <a:xfrm>
            <a:off x="2856949" y="1451729"/>
            <a:ext cx="5951982" cy="26676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58681" y="486697"/>
            <a:ext cx="6542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Transfer Credit &amp; Courses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229" y="1850571"/>
            <a:ext cx="76417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Where ‘blocks’ of Credit is being recorded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SIS uses its own set of Courses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This also includes a dedicated Subject Area and a Grade Basis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19DE8683BDB4FB5018AC0F7F93813" ma:contentTypeVersion="0" ma:contentTypeDescription="Create a new document." ma:contentTypeScope="" ma:versionID="0c77f5cccd7fb06f367d708184ccf4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EE8E9CF-4772-48FC-9DE7-35ECF44DB8D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52DCC70-52D5-4291-8784-8DEBB6C6A1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BA503F-63FC-419D-BCE7-2D16CE714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245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Liverpool John Moores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Philpotts, Lee</dc:creator>
  <cp:lastModifiedBy>Liverpool John Moores University</cp:lastModifiedBy>
  <cp:revision>106</cp:revision>
  <dcterms:created xsi:type="dcterms:W3CDTF">2009-10-29T15:56:45Z</dcterms:created>
  <dcterms:modified xsi:type="dcterms:W3CDTF">2012-03-21T13:11:08Z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0x01010011E19DE8683BDB4FB5018AC0F7F93813</vt:lpwstr>
  </property>
</Properties>
</file>