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23"/>
  </p:notesMasterIdLst>
  <p:handoutMasterIdLst>
    <p:handoutMasterId r:id="rId24"/>
  </p:handoutMasterIdLst>
  <p:sldIdLst>
    <p:sldId id="282" r:id="rId6"/>
    <p:sldId id="362" r:id="rId7"/>
    <p:sldId id="363" r:id="rId8"/>
    <p:sldId id="365" r:id="rId9"/>
    <p:sldId id="364" r:id="rId10"/>
    <p:sldId id="371" r:id="rId11"/>
    <p:sldId id="370" r:id="rId12"/>
    <p:sldId id="366" r:id="rId13"/>
    <p:sldId id="367" r:id="rId14"/>
    <p:sldId id="377" r:id="rId15"/>
    <p:sldId id="369" r:id="rId16"/>
    <p:sldId id="372" r:id="rId17"/>
    <p:sldId id="373" r:id="rId18"/>
    <p:sldId id="374" r:id="rId19"/>
    <p:sldId id="375" r:id="rId20"/>
    <p:sldId id="376" r:id="rId21"/>
    <p:sldId id="368" r:id="rId2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88246" autoAdjust="0"/>
  </p:normalViewPr>
  <p:slideViewPr>
    <p:cSldViewPr snapToGrid="0">
      <p:cViewPr>
        <p:scale>
          <a:sx n="80" d="100"/>
          <a:sy n="80" d="100"/>
        </p:scale>
        <p:origin x="-85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AE6E-226E-4022-A111-FFAF38B8CD91}" type="datetimeFigureOut">
              <a:rPr lang="en-GB" smtClean="0"/>
              <a:pPr/>
              <a:t>16/04/2012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C0717-09D2-4D33-9B1C-9D10673B977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50547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07E65-2291-4896-A912-9F5C07BD0881}" type="datetimeFigureOut">
              <a:rPr lang="en-GB" smtClean="0"/>
              <a:pPr/>
              <a:t>16/04/2012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BC16F-269E-4651-A320-BA8B736906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74869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87A99-4F30-452F-AFBB-1E4324254D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AEFEA-A065-46C1-9BED-80D3F1AFEF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A8D9F-622B-4D93-9E78-A0451BE02F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87A99-4F30-452F-AFBB-1E4324254D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EACD7-BB54-407C-A8B9-81BD4C3C7C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CCEDB-2926-4FFC-8CC8-AEB9C747CD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B55FB-5282-4E07-9FDB-BB30FB66CB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FBF13-9A12-47D6-9831-12580D6DA9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295FC-662F-4769-91A7-1F6B96D3B1F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A1562-226C-4734-AB53-621966BA02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0430D-2D98-4EBA-AE10-3B9622232B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EACD7-BB54-407C-A8B9-81BD4C3C7C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0C011-A0B7-48E0-8288-6881B5A3FE2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AEFEA-A065-46C1-9BED-80D3F1AFEF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A8D9F-622B-4D93-9E78-A0451BE02F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CCEDB-2926-4FFC-8CC8-AEB9C747CD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B55FB-5282-4E07-9FDB-BB30FB66CB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FBF13-9A12-47D6-9831-12580D6DA9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295FC-662F-4769-91A7-1F6B96D3B1F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A1562-226C-4734-AB53-621966BA02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0430D-2D98-4EBA-AE10-3B9622232B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0C011-A0B7-48E0-8288-6881B5A3FE2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ljmu-ppt-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http://www.ljmu.ac.uk/MKG_Global_Images/SIS-logo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753100" y="114300"/>
            <a:ext cx="2014295" cy="1188434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C210E83D-7AB0-4670-91C7-52780476BEA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ljmu-ppt-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http://www.ljmu.ac.uk/MKG_Global_Images/SIS-logo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753100" y="114300"/>
            <a:ext cx="2014295" cy="1188434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C210E83D-7AB0-4670-91C7-52780476BEA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0" charset="0"/>
          <a:ea typeface="Arial" pitchFamily="-110" charset="0"/>
          <a:cs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M.Ward@ljmu.ac.uk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2295525"/>
            <a:ext cx="8610600" cy="2076450"/>
          </a:xfrm>
        </p:spPr>
        <p:txBody>
          <a:bodyPr/>
          <a:lstStyle/>
          <a:p>
            <a:r>
              <a:rPr lang="en-GB" sz="3600" dirty="0" smtClean="0">
                <a:solidFill>
                  <a:schemeClr val="accent2"/>
                </a:solidFill>
              </a:rPr>
              <a:t>Module 6:</a:t>
            </a:r>
            <a:br>
              <a:rPr lang="en-GB" sz="3600" dirty="0" smtClean="0">
                <a:solidFill>
                  <a:schemeClr val="accent2"/>
                </a:solidFill>
              </a:rPr>
            </a:br>
            <a:r>
              <a:rPr lang="en-GB" sz="3600" dirty="0" smtClean="0">
                <a:solidFill>
                  <a:schemeClr val="accent2"/>
                </a:solidFill>
              </a:rPr>
              <a:t>Academic Misconduct</a:t>
            </a:r>
            <a:endParaRPr lang="en-GB" sz="3600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8275" y="4219574"/>
            <a:ext cx="6400800" cy="933451"/>
          </a:xfrm>
        </p:spPr>
        <p:txBody>
          <a:bodyPr/>
          <a:lstStyle/>
          <a:p>
            <a:r>
              <a:rPr lang="en-GB" sz="2000" dirty="0" smtClean="0"/>
              <a:t>August 2011</a:t>
            </a:r>
          </a:p>
          <a:p>
            <a:endParaRPr lang="en-GB" sz="2000" dirty="0" smtClean="0"/>
          </a:p>
          <a:p>
            <a:r>
              <a:rPr lang="en-GB" sz="2000" dirty="0" smtClean="0"/>
              <a:t>Tracey Einig-Jones &amp; Diane Taggart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The Student View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t="23077" r="69422" b="32017"/>
          <a:stretch>
            <a:fillRect/>
          </a:stretch>
        </p:blipFill>
        <p:spPr bwMode="auto">
          <a:xfrm>
            <a:off x="2101932" y="1637579"/>
            <a:ext cx="4833257" cy="43799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1" y="286514"/>
            <a:ext cx="5872348" cy="1143000"/>
          </a:xfrm>
        </p:spPr>
        <p:txBody>
          <a:bodyPr/>
          <a:lstStyle/>
          <a:p>
            <a:pPr algn="l"/>
            <a:r>
              <a:rPr lang="en-GB" sz="3600" dirty="0" smtClean="0"/>
              <a:t>Recording AMP Outcomes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Step Two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		Student Record processes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96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1" y="286514"/>
            <a:ext cx="5872348" cy="1143000"/>
          </a:xfrm>
        </p:spPr>
        <p:txBody>
          <a:bodyPr/>
          <a:lstStyle/>
          <a:p>
            <a:pPr algn="l"/>
            <a:r>
              <a:rPr lang="en-GB" sz="3600" dirty="0" smtClean="0"/>
              <a:t>Recording AMP Outcomes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6231"/>
          </a:xfrm>
        </p:spPr>
        <p:txBody>
          <a:bodyPr/>
          <a:lstStyle/>
          <a:p>
            <a:pPr marL="0" indent="0" fontAlgn="t">
              <a:buNone/>
            </a:pPr>
            <a:r>
              <a:rPr lang="en-GB" sz="2000" dirty="0" smtClean="0"/>
              <a:t>305 </a:t>
            </a:r>
            <a:r>
              <a:rPr lang="en-GB" sz="2000" dirty="0"/>
              <a:t>– 349</a:t>
            </a:r>
          </a:p>
          <a:p>
            <a:pPr fontAlgn="t"/>
            <a:r>
              <a:rPr lang="en-GB" sz="2000" dirty="0"/>
              <a:t>Mark of 0 for assessment or module – student allowed to complete new piece of work, mark capped at minimum pass mark (e.g. 40%) for the </a:t>
            </a:r>
            <a:r>
              <a:rPr lang="en-GB" sz="2000" dirty="0" smtClean="0"/>
              <a:t>assessment</a:t>
            </a:r>
          </a:p>
          <a:p>
            <a:pPr fontAlgn="t"/>
            <a:endParaRPr lang="en-GB" sz="2000" dirty="0"/>
          </a:p>
          <a:p>
            <a:pPr fontAlgn="t"/>
            <a:r>
              <a:rPr lang="en-GB" sz="2800" dirty="0" smtClean="0"/>
              <a:t>Assignment Marks are amended in </a:t>
            </a:r>
            <a:r>
              <a:rPr lang="en-GB" sz="2800" dirty="0" err="1" smtClean="0"/>
              <a:t>Gradebook</a:t>
            </a:r>
            <a:endParaRPr lang="en-GB" sz="2800" dirty="0" smtClean="0"/>
          </a:p>
          <a:p>
            <a:pPr marL="0" indent="0" fontAlgn="t">
              <a:buNone/>
            </a:pPr>
            <a:endParaRPr lang="en-GB" sz="2800" dirty="0" smtClean="0"/>
          </a:p>
          <a:p>
            <a:pPr fontAlgn="t"/>
            <a:r>
              <a:rPr lang="en-GB" sz="2800" dirty="0" smtClean="0"/>
              <a:t>Is highlighted on the students record by way of a Transcript Note</a:t>
            </a:r>
          </a:p>
          <a:p>
            <a:pPr marL="0" indent="0" fontAlgn="t">
              <a:buNone/>
            </a:pPr>
            <a:endParaRPr lang="en-GB" sz="2800" dirty="0"/>
          </a:p>
          <a:p>
            <a:pPr marL="0" indent="0" fontAlgn="t">
              <a:buNone/>
            </a:pPr>
            <a:r>
              <a:rPr lang="en-GB" sz="2400" dirty="0" smtClean="0"/>
              <a:t>Detailed in the Grading training session</a:t>
            </a:r>
            <a:endParaRPr lang="en-GB" sz="20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33951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1" y="286514"/>
            <a:ext cx="5872348" cy="1143000"/>
          </a:xfrm>
        </p:spPr>
        <p:txBody>
          <a:bodyPr/>
          <a:lstStyle/>
          <a:p>
            <a:pPr algn="l"/>
            <a:r>
              <a:rPr lang="en-GB" sz="3600" dirty="0" smtClean="0"/>
              <a:t>Recording AMP Outcomes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823" y="1433945"/>
            <a:ext cx="8229600" cy="4931229"/>
          </a:xfrm>
        </p:spPr>
        <p:txBody>
          <a:bodyPr/>
          <a:lstStyle/>
          <a:p>
            <a:pPr marL="0" indent="0" fontAlgn="t">
              <a:buNone/>
            </a:pPr>
            <a:r>
              <a:rPr lang="en-GB" sz="2000" dirty="0"/>
              <a:t>350 – 479</a:t>
            </a:r>
          </a:p>
          <a:p>
            <a:pPr marL="0" indent="0" fontAlgn="t">
              <a:buNone/>
            </a:pPr>
            <a:r>
              <a:rPr lang="en-GB" sz="2000" dirty="0"/>
              <a:t>Mark of 0 for module – allowed to re-submit, module mark capped at the minimum pass mark e.g. 40</a:t>
            </a:r>
            <a:r>
              <a:rPr lang="en-GB" sz="2000" dirty="0" smtClean="0"/>
              <a:t>%</a:t>
            </a:r>
          </a:p>
          <a:p>
            <a:pPr fontAlgn="t">
              <a:buNone/>
            </a:pPr>
            <a:endParaRPr lang="en-GB" sz="2000" dirty="0"/>
          </a:p>
          <a:p>
            <a:pPr fontAlgn="t"/>
            <a:r>
              <a:rPr lang="en-GB" sz="2800" dirty="0" smtClean="0"/>
              <a:t>Grade of 0 is recorded on the Grade </a:t>
            </a:r>
            <a:r>
              <a:rPr lang="en-GB" sz="2800" dirty="0" smtClean="0"/>
              <a:t>Roster</a:t>
            </a:r>
            <a:endParaRPr lang="en-GB" sz="2800" dirty="0"/>
          </a:p>
          <a:p>
            <a:pPr fontAlgn="t"/>
            <a:r>
              <a:rPr lang="en-GB" sz="2800" dirty="0" smtClean="0"/>
              <a:t>Student then enrolled on a Referral class in the normal way. This grade will be automatically capped at 40</a:t>
            </a:r>
            <a:r>
              <a:rPr lang="en-GB" sz="2800" dirty="0" smtClean="0"/>
              <a:t>%</a:t>
            </a:r>
          </a:p>
          <a:p>
            <a:pPr fontAlgn="t"/>
            <a:r>
              <a:rPr lang="en-GB" sz="2800" dirty="0" smtClean="0"/>
              <a:t>Is highlighted on the students record by way of a Transcript </a:t>
            </a:r>
            <a:r>
              <a:rPr lang="en-GB" sz="2800" dirty="0" smtClean="0"/>
              <a:t>Note</a:t>
            </a:r>
            <a:endParaRPr lang="en-GB" sz="2800" dirty="0" smtClean="0"/>
          </a:p>
          <a:p>
            <a:pPr marL="0" indent="0" fontAlgn="t">
              <a:buNone/>
            </a:pPr>
            <a:endParaRPr lang="en-GB" sz="1100" dirty="0"/>
          </a:p>
          <a:p>
            <a:pPr marL="0" indent="0" fontAlgn="t">
              <a:buNone/>
            </a:pPr>
            <a:r>
              <a:rPr lang="en-GB" sz="2000" dirty="0" smtClean="0"/>
              <a:t>Detailed in the Grading and Post Progression Training sessions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087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1" y="286514"/>
            <a:ext cx="5872348" cy="1143000"/>
          </a:xfrm>
        </p:spPr>
        <p:txBody>
          <a:bodyPr/>
          <a:lstStyle/>
          <a:p>
            <a:pPr algn="l"/>
            <a:r>
              <a:rPr lang="en-GB" sz="3600" dirty="0" smtClean="0"/>
              <a:t>Recording AMP Outcomes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9348"/>
          </a:xfrm>
        </p:spPr>
        <p:txBody>
          <a:bodyPr/>
          <a:lstStyle/>
          <a:p>
            <a:pPr marL="0" indent="0" fontAlgn="t">
              <a:buNone/>
            </a:pPr>
            <a:r>
              <a:rPr lang="en-GB" sz="2000" dirty="0"/>
              <a:t>480 – 524</a:t>
            </a:r>
          </a:p>
          <a:p>
            <a:pPr marL="0" indent="0" fontAlgn="t">
              <a:buNone/>
            </a:pPr>
            <a:r>
              <a:rPr lang="en-GB" sz="2000" dirty="0"/>
              <a:t>Mark of 0 no opportunity to </a:t>
            </a:r>
            <a:r>
              <a:rPr lang="en-GB" sz="2000" dirty="0" smtClean="0"/>
              <a:t>resubmit</a:t>
            </a:r>
          </a:p>
          <a:p>
            <a:pPr marL="0" indent="0" fontAlgn="t">
              <a:buNone/>
            </a:pPr>
            <a:endParaRPr lang="en-GB" sz="2000" dirty="0"/>
          </a:p>
          <a:p>
            <a:pPr fontAlgn="t"/>
            <a:r>
              <a:rPr lang="en-GB" sz="2800" dirty="0" smtClean="0"/>
              <a:t> A Repeat Code is added to the latest course attempt</a:t>
            </a:r>
          </a:p>
          <a:p>
            <a:pPr fontAlgn="t"/>
            <a:r>
              <a:rPr lang="en-GB" sz="2800" dirty="0"/>
              <a:t> </a:t>
            </a:r>
            <a:r>
              <a:rPr lang="en-GB" sz="2800" dirty="0" smtClean="0"/>
              <a:t>This prevents any further enrolment onto that </a:t>
            </a:r>
            <a:r>
              <a:rPr lang="en-GB" sz="2800" dirty="0" smtClean="0"/>
              <a:t>course</a:t>
            </a:r>
          </a:p>
          <a:p>
            <a:pPr fontAlgn="t"/>
            <a:r>
              <a:rPr lang="en-GB" sz="2800" dirty="0" smtClean="0"/>
              <a:t>Is highlighted on the students record by way of a Transcript </a:t>
            </a:r>
            <a:r>
              <a:rPr lang="en-GB" sz="2800" dirty="0" smtClean="0"/>
              <a:t>Note</a:t>
            </a:r>
            <a:endParaRPr lang="en-GB" sz="2800" dirty="0"/>
          </a:p>
          <a:p>
            <a:pPr fontAlgn="t">
              <a:buNone/>
            </a:pPr>
            <a:endParaRPr lang="en-GB" sz="2000" dirty="0" smtClean="0"/>
          </a:p>
          <a:p>
            <a:pPr marL="0" indent="0" fontAlgn="t">
              <a:buNone/>
            </a:pPr>
            <a:r>
              <a:rPr lang="en-GB" sz="2000" dirty="0" smtClean="0"/>
              <a:t>Detailed in the Post Progression training session</a:t>
            </a:r>
          </a:p>
          <a:p>
            <a:pPr fontAlgn="t"/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396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1" y="286514"/>
            <a:ext cx="5872348" cy="1143000"/>
          </a:xfrm>
        </p:spPr>
        <p:txBody>
          <a:bodyPr/>
          <a:lstStyle/>
          <a:p>
            <a:pPr algn="l"/>
            <a:r>
              <a:rPr lang="en-GB" sz="3600" dirty="0" smtClean="0"/>
              <a:t>Recording AMP Outcomes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1223"/>
          </a:xfrm>
        </p:spPr>
        <p:txBody>
          <a:bodyPr/>
          <a:lstStyle/>
          <a:p>
            <a:pPr marL="0" indent="0" fontAlgn="t">
              <a:buNone/>
            </a:pPr>
            <a:r>
              <a:rPr lang="en-GB" sz="2000" dirty="0"/>
              <a:t>525 – 560+</a:t>
            </a:r>
          </a:p>
          <a:p>
            <a:pPr marL="0" indent="0" fontAlgn="t">
              <a:buNone/>
            </a:pPr>
            <a:r>
              <a:rPr lang="en-GB" sz="2000" dirty="0"/>
              <a:t>Case referred to Assessment Board to determine one of the following:</a:t>
            </a:r>
          </a:p>
          <a:p>
            <a:pPr marL="0" indent="0" fontAlgn="t">
              <a:buNone/>
            </a:pPr>
            <a:r>
              <a:rPr lang="en-GB" sz="2000" dirty="0"/>
              <a:t>Recommend expulsion with </a:t>
            </a:r>
            <a:r>
              <a:rPr lang="en-GB" sz="2000" dirty="0" err="1"/>
              <a:t>fallback</a:t>
            </a:r>
            <a:r>
              <a:rPr lang="en-GB" sz="2000" dirty="0"/>
              <a:t> award as appropriate</a:t>
            </a:r>
          </a:p>
          <a:p>
            <a:pPr marL="0" indent="0" fontAlgn="t">
              <a:buNone/>
            </a:pPr>
            <a:r>
              <a:rPr lang="en-GB" sz="2000" dirty="0"/>
              <a:t>Recommend expulsion with any </a:t>
            </a:r>
            <a:r>
              <a:rPr lang="en-GB" sz="2000" dirty="0" err="1"/>
              <a:t>fallback</a:t>
            </a:r>
            <a:r>
              <a:rPr lang="en-GB" sz="2000" dirty="0"/>
              <a:t> award withheld </a:t>
            </a:r>
            <a:endParaRPr lang="en-GB" sz="2000" dirty="0" smtClean="0"/>
          </a:p>
          <a:p>
            <a:pPr marL="0" indent="0" fontAlgn="t">
              <a:buNone/>
            </a:pPr>
            <a:endParaRPr lang="en-GB" sz="2000" dirty="0"/>
          </a:p>
          <a:p>
            <a:pPr fontAlgn="t"/>
            <a:r>
              <a:rPr lang="en-GB" sz="2800" dirty="0" smtClean="0"/>
              <a:t>Apply a Plan change (if </a:t>
            </a:r>
            <a:r>
              <a:rPr lang="en-GB" sz="2800" dirty="0" err="1" smtClean="0"/>
              <a:t>Fallback</a:t>
            </a:r>
            <a:r>
              <a:rPr lang="en-GB" sz="2800" dirty="0" smtClean="0"/>
              <a:t> is to be awarded)</a:t>
            </a:r>
          </a:p>
          <a:p>
            <a:pPr fontAlgn="t"/>
            <a:r>
              <a:rPr lang="en-GB" sz="2800" dirty="0" smtClean="0"/>
              <a:t>Complete the student</a:t>
            </a:r>
          </a:p>
          <a:p>
            <a:pPr fontAlgn="t"/>
            <a:r>
              <a:rPr lang="en-GB" sz="2800" dirty="0" smtClean="0"/>
              <a:t>Student Zone then discontinues the student</a:t>
            </a:r>
          </a:p>
          <a:p>
            <a:pPr fontAlgn="t"/>
            <a:endParaRPr lang="en-GB" sz="2800" dirty="0"/>
          </a:p>
          <a:p>
            <a:pPr marL="0" indent="0" fontAlgn="t">
              <a:buNone/>
            </a:pPr>
            <a:r>
              <a:rPr lang="en-GB" sz="2000" dirty="0" smtClean="0"/>
              <a:t>Detailed in Completion Training Session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608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1" y="286514"/>
            <a:ext cx="5872348" cy="1143000"/>
          </a:xfrm>
        </p:spPr>
        <p:txBody>
          <a:bodyPr/>
          <a:lstStyle/>
          <a:p>
            <a:pPr algn="l"/>
            <a:r>
              <a:rPr lang="en-GB" sz="3600" dirty="0" smtClean="0"/>
              <a:t>Recording AMP Outcomes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794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End of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Points Tariff questions – Please contact Marie Ward  </a:t>
            </a:r>
            <a:r>
              <a:rPr lang="en-GB" dirty="0" smtClean="0">
                <a:hlinkClick r:id="rId2"/>
              </a:rPr>
              <a:t>M.Ward@ljmu.ac.uk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SIS Processes – Helpdesk Mail</a:t>
            </a:r>
          </a:p>
          <a:p>
            <a:endParaRPr lang="en-GB" dirty="0" smtClean="0"/>
          </a:p>
          <a:p>
            <a:r>
              <a:rPr lang="en-GB" dirty="0" smtClean="0"/>
              <a:t>Time for </a:t>
            </a:r>
            <a:r>
              <a:rPr lang="en-GB" smtClean="0"/>
              <a:t>UPK Session…</a:t>
            </a: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Session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Brief Introduction to the LJMU Penalty Tariff</a:t>
            </a:r>
          </a:p>
          <a:p>
            <a:endParaRPr lang="en-GB" dirty="0" smtClean="0"/>
          </a:p>
          <a:p>
            <a:r>
              <a:rPr lang="en-GB" dirty="0" smtClean="0"/>
              <a:t>Recording Academic Misconduct Panel (AMP) Outcomes on SIS</a:t>
            </a:r>
          </a:p>
          <a:p>
            <a:pPr lvl="1"/>
            <a:r>
              <a:rPr lang="en-GB" dirty="0" smtClean="0"/>
              <a:t>Service Indicators </a:t>
            </a:r>
          </a:p>
          <a:p>
            <a:pPr lvl="1"/>
            <a:r>
              <a:rPr lang="en-GB" dirty="0" smtClean="0"/>
              <a:t>Student Records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000" dirty="0" smtClean="0"/>
              <a:t>The LJMU </a:t>
            </a:r>
            <a:br>
              <a:rPr lang="en-GB" sz="4000" dirty="0" smtClean="0"/>
            </a:br>
            <a:r>
              <a:rPr lang="en-GB" sz="4000" dirty="0" smtClean="0"/>
              <a:t>Penalty Tariff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600" dirty="0" smtClean="0"/>
              <a:t>Standard penalty tariff to be used in all cases of proven academic misconduct from September 2011 to ensure fairness consistency to students across all Faculties</a:t>
            </a:r>
          </a:p>
          <a:p>
            <a:pPr>
              <a:buNone/>
            </a:pPr>
            <a:endParaRPr lang="en-GB" sz="2600" dirty="0" smtClean="0"/>
          </a:p>
          <a:p>
            <a:r>
              <a:rPr lang="en-GB" sz="2600" dirty="0" smtClean="0"/>
              <a:t>Ensures that all students are aware of the penalties that they will receive if they are found guilty of academic misconduct</a:t>
            </a:r>
          </a:p>
          <a:p>
            <a:endParaRPr lang="en-GB" sz="2600" dirty="0" smtClean="0"/>
          </a:p>
          <a:p>
            <a:r>
              <a:rPr lang="en-GB" sz="2600" dirty="0" smtClean="0"/>
              <a:t>Points are allocated following AMP based on various criteria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Penalty Tariff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198" y="1371600"/>
          <a:ext cx="8429626" cy="5046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13"/>
                <a:gridCol w="4214813"/>
              </a:tblGrid>
              <a:tr h="160235">
                <a:tc>
                  <a:txBody>
                    <a:bodyPr/>
                    <a:lstStyle/>
                    <a:p>
                      <a:r>
                        <a:rPr lang="en-GB" dirty="0" smtClean="0"/>
                        <a:t>POINTS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PENALTY</a:t>
                      </a:r>
                      <a:endParaRPr lang="en-GB" dirty="0"/>
                    </a:p>
                  </a:txBody>
                  <a:tcPr/>
                </a:tc>
              </a:tr>
              <a:tr h="1151626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305 – 349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 of 0 for assessment or module – student allowed to complete new piece of work, mark capped at minimum pass mark (e.g. 40%) for the assessment</a:t>
                      </a:r>
                      <a:endParaRPr lang="en-GB" sz="1600" dirty="0"/>
                    </a:p>
                  </a:txBody>
                  <a:tcPr/>
                </a:tc>
              </a:tr>
              <a:tr h="1151626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 – 479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 smtClean="0"/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 of 0 for module – allowed to re-submit, module mark capped at the minimum pass mark e.g. 40%</a:t>
                      </a:r>
                      <a:endParaRPr lang="en-GB" sz="1600" dirty="0" smtClean="0"/>
                    </a:p>
                  </a:txBody>
                  <a:tcPr/>
                </a:tc>
              </a:tr>
              <a:tr h="479845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480 – 524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 of 0 no opportunity to resubmit </a:t>
                      </a:r>
                      <a:r>
                        <a:rPr lang="en-GB" sz="1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module</a:t>
                      </a:r>
                      <a:endParaRPr lang="en-GB" sz="1600" dirty="0" smtClean="0"/>
                    </a:p>
                  </a:txBody>
                  <a:tcPr/>
                </a:tc>
              </a:tr>
              <a:tr h="1758531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525 – 560+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 referred to Assessment Board to determine one of the following:</a:t>
                      </a:r>
                    </a:p>
                    <a:p>
                      <a:pPr lvl="0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Recommend expulsion with fallback award as appropriate</a:t>
                      </a:r>
                    </a:p>
                    <a:p>
                      <a:pPr lvl="0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Recommend expulsion with any fallback award withheld </a:t>
                      </a:r>
                    </a:p>
                    <a:p>
                      <a:endParaRPr lang="en-GB" sz="16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23" y="274638"/>
            <a:ext cx="5754213" cy="1143000"/>
          </a:xfrm>
        </p:spPr>
        <p:txBody>
          <a:bodyPr/>
          <a:lstStyle/>
          <a:p>
            <a:pPr algn="l"/>
            <a:r>
              <a:rPr lang="en-GB" sz="3600" dirty="0" smtClean="0"/>
              <a:t>Recording AMP Outcomes</a:t>
            </a:r>
            <a:r>
              <a:rPr lang="en-GB" sz="4000" dirty="0" smtClean="0"/>
              <a:t>	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 SIS procedure uses a combination of: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Campus Community Service Indicators</a:t>
            </a:r>
          </a:p>
          <a:p>
            <a:r>
              <a:rPr lang="en-GB" dirty="0"/>
              <a:t> </a:t>
            </a:r>
            <a:r>
              <a:rPr lang="en-GB" dirty="0" smtClean="0"/>
              <a:t>Student Record activities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2800" dirty="0" smtClean="0"/>
              <a:t>For each penalty band a different Service Indicator/Student Record combination is applied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23" y="274638"/>
            <a:ext cx="5754213" cy="1143000"/>
          </a:xfrm>
        </p:spPr>
        <p:txBody>
          <a:bodyPr/>
          <a:lstStyle/>
          <a:p>
            <a:pPr algn="l"/>
            <a:r>
              <a:rPr lang="en-GB" sz="3600" dirty="0" smtClean="0"/>
              <a:t>Recording AMP Outcomes</a:t>
            </a:r>
            <a:r>
              <a:rPr lang="en-GB" sz="4000" dirty="0" smtClean="0"/>
              <a:t>	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 Step One: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sz="4000" b="1" dirty="0" smtClean="0"/>
              <a:t>	Service Indicators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5139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74638"/>
            <a:ext cx="8467725" cy="1143000"/>
          </a:xfrm>
        </p:spPr>
        <p:txBody>
          <a:bodyPr/>
          <a:lstStyle/>
          <a:p>
            <a:pPr algn="l"/>
            <a:r>
              <a:rPr lang="en-GB" sz="3600" dirty="0" smtClean="0"/>
              <a:t>Recording AMP Outcomes: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3600" dirty="0" smtClean="0"/>
              <a:t>Service Indicators</a:t>
            </a:r>
            <a:r>
              <a:rPr lang="en-GB" sz="4000" dirty="0" smtClean="0"/>
              <a:t>		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Negative Service Indicator used to record the AMP outcomes</a:t>
            </a:r>
          </a:p>
          <a:p>
            <a:endParaRPr lang="en-GB" dirty="0" smtClean="0"/>
          </a:p>
          <a:p>
            <a:r>
              <a:rPr lang="en-GB" dirty="0" smtClean="0"/>
              <a:t>Applied as soon as the AMP decides points allocation</a:t>
            </a:r>
          </a:p>
          <a:p>
            <a:endParaRPr lang="en-GB" dirty="0" smtClean="0"/>
          </a:p>
          <a:p>
            <a:r>
              <a:rPr lang="en-GB" dirty="0" smtClean="0"/>
              <a:t>Remains permanently on the Students record and is viewable via self service communicating the penalty incurred</a:t>
            </a:r>
          </a:p>
          <a:p>
            <a:endParaRPr lang="en-GB" dirty="0" smtClean="0"/>
          </a:p>
          <a:p>
            <a:r>
              <a:rPr lang="en-GB" dirty="0" smtClean="0"/>
              <a:t>All staff can see Misconduct Indicator</a:t>
            </a:r>
          </a:p>
          <a:p>
            <a:endParaRPr lang="en-GB" dirty="0" smtClean="0"/>
          </a:p>
          <a:p>
            <a:r>
              <a:rPr lang="en-GB" dirty="0" smtClean="0"/>
              <a:t>Can only be applied by Student Policy &amp; Regulation team and designated Faculty staff</a:t>
            </a:r>
          </a:p>
          <a:p>
            <a:endParaRPr lang="en-GB" dirty="0" smtClean="0"/>
          </a:p>
          <a:p>
            <a:r>
              <a:rPr lang="en-GB" dirty="0" smtClean="0"/>
              <a:t>Can only be released (via appeals process) by SPR</a:t>
            </a:r>
          </a:p>
          <a:p>
            <a:endParaRPr lang="en-GB" dirty="0" smtClean="0"/>
          </a:p>
          <a:p>
            <a:r>
              <a:rPr lang="en-GB" dirty="0" smtClean="0"/>
              <a:t>In some cases points incurred may be accompanied by Fitness to Practise referral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403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dirty="0" smtClean="0"/>
              <a:t>Recording AMP Outcomes: </a:t>
            </a:r>
            <a:br>
              <a:rPr lang="en-GB" sz="3600" dirty="0" smtClean="0"/>
            </a:br>
            <a:r>
              <a:rPr lang="en-GB" sz="3600" dirty="0" smtClean="0"/>
              <a:t>Service Indicators</a:t>
            </a:r>
            <a:endParaRPr lang="en-GB" sz="36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t="25391" r="44277" b="33869"/>
          <a:stretch>
            <a:fillRect/>
          </a:stretch>
        </p:blipFill>
        <p:spPr bwMode="auto">
          <a:xfrm>
            <a:off x="1117368" y="1866899"/>
            <a:ext cx="6178782" cy="3648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dirty="0" smtClean="0"/>
              <a:t>Recording AMP Outcomes: </a:t>
            </a:r>
            <a:br>
              <a:rPr lang="en-GB" sz="3600" dirty="0" smtClean="0"/>
            </a:br>
            <a:r>
              <a:rPr lang="en-GB" sz="3600" dirty="0" smtClean="0"/>
              <a:t>Service Indicators</a:t>
            </a:r>
            <a:endParaRPr lang="en-GB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25465" r="45286" b="6980"/>
          <a:stretch>
            <a:fillRect/>
          </a:stretch>
        </p:blipFill>
        <p:spPr bwMode="auto">
          <a:xfrm>
            <a:off x="2200275" y="1476375"/>
            <a:ext cx="4857750" cy="47243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S Training.pp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IS Training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19DE8683BDB4FB5018AC0F7F93813" ma:contentTypeVersion="0" ma:contentTypeDescription="Create a new document." ma:contentTypeScope="" ma:versionID="0c77f5cccd7fb06f367d708184ccf49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3748AA8-0C07-4ADC-9CB9-66F9D81A9A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8A6C04-84F2-42CE-9725-5BACE7775E52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1F00DFA-08AD-4468-B220-CB641DCDC7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SIS Training.ppt</Template>
  <TotalTime>2851</TotalTime>
  <Words>612</Words>
  <Application>Microsoft Office PowerPoint</Application>
  <PresentationFormat>On-screen Show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SIS Training.ppt</vt:lpstr>
      <vt:lpstr>SIS Training</vt:lpstr>
      <vt:lpstr>Module 6: Academic Misconduct</vt:lpstr>
      <vt:lpstr>Session Objectives</vt:lpstr>
      <vt:lpstr>The LJMU  Penalty Tariff</vt:lpstr>
      <vt:lpstr>Penalty Tariff</vt:lpstr>
      <vt:lpstr>Recording AMP Outcomes </vt:lpstr>
      <vt:lpstr>Recording AMP Outcomes </vt:lpstr>
      <vt:lpstr>Recording AMP Outcomes:  Service Indicators  </vt:lpstr>
      <vt:lpstr>Recording AMP Outcomes:  Service Indicators</vt:lpstr>
      <vt:lpstr>Recording AMP Outcomes:  Service Indicators</vt:lpstr>
      <vt:lpstr>The Student View</vt:lpstr>
      <vt:lpstr>Recording AMP Outcomes</vt:lpstr>
      <vt:lpstr>Recording AMP Outcomes</vt:lpstr>
      <vt:lpstr>Recording AMP Outcomes</vt:lpstr>
      <vt:lpstr>Recording AMP Outcomes</vt:lpstr>
      <vt:lpstr>Recording AMP Outcomes</vt:lpstr>
      <vt:lpstr>Recording AMP Outcomes</vt:lpstr>
      <vt:lpstr>End of Presentation</vt:lpstr>
    </vt:vector>
  </TitlesOfParts>
  <Company>Liverpool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 Records for SIS Go-Live</dc:title>
  <dc:creator>Clegg, Ian</dc:creator>
  <cp:lastModifiedBy>CISTEINI</cp:lastModifiedBy>
  <cp:revision>273</cp:revision>
  <dcterms:created xsi:type="dcterms:W3CDTF">2011-06-13T21:10:16Z</dcterms:created>
  <dcterms:modified xsi:type="dcterms:W3CDTF">2012-04-16T16:01:57Z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0x01010011E19DE8683BDB4FB5018AC0F7F93813</vt:lpwstr>
  </property>
</Properties>
</file>