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4"/>
  </p:sldMasterIdLst>
  <p:notesMasterIdLst>
    <p:notesMasterId r:id="rId39"/>
  </p:notesMasterIdLst>
  <p:handoutMasterIdLst>
    <p:handoutMasterId r:id="rId40"/>
  </p:handoutMasterIdLst>
  <p:sldIdLst>
    <p:sldId id="256" r:id="rId5"/>
    <p:sldId id="291" r:id="rId6"/>
    <p:sldId id="319" r:id="rId7"/>
    <p:sldId id="257" r:id="rId8"/>
    <p:sldId id="258" r:id="rId9"/>
    <p:sldId id="320" r:id="rId10"/>
    <p:sldId id="275" r:id="rId11"/>
    <p:sldId id="321" r:id="rId12"/>
    <p:sldId id="323" r:id="rId13"/>
    <p:sldId id="325" r:id="rId14"/>
    <p:sldId id="326" r:id="rId15"/>
    <p:sldId id="327" r:id="rId16"/>
    <p:sldId id="328" r:id="rId17"/>
    <p:sldId id="284" r:id="rId18"/>
    <p:sldId id="277" r:id="rId19"/>
    <p:sldId id="329" r:id="rId20"/>
    <p:sldId id="278" r:id="rId21"/>
    <p:sldId id="331" r:id="rId22"/>
    <p:sldId id="332" r:id="rId23"/>
    <p:sldId id="333" r:id="rId24"/>
    <p:sldId id="290" r:id="rId25"/>
    <p:sldId id="293" r:id="rId26"/>
    <p:sldId id="295" r:id="rId27"/>
    <p:sldId id="300" r:id="rId28"/>
    <p:sldId id="302" r:id="rId29"/>
    <p:sldId id="334" r:id="rId30"/>
    <p:sldId id="309" r:id="rId31"/>
    <p:sldId id="310" r:id="rId32"/>
    <p:sldId id="311" r:id="rId33"/>
    <p:sldId id="312" r:id="rId34"/>
    <p:sldId id="313" r:id="rId35"/>
    <p:sldId id="336" r:id="rId36"/>
    <p:sldId id="280" r:id="rId37"/>
    <p:sldId id="335" r:id="rId38"/>
  </p:sldIdLst>
  <p:sldSz cx="9144000" cy="6858000" type="screen4x3"/>
  <p:notesSz cx="6797675" cy="9926638"/>
  <p:custDataLst>
    <p:tags r:id="rId41"/>
  </p:custDataLst>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98" autoAdjust="0"/>
  </p:normalViewPr>
  <p:slideViewPr>
    <p:cSldViewPr>
      <p:cViewPr varScale="1">
        <p:scale>
          <a:sx n="96" d="100"/>
          <a:sy n="96" d="100"/>
        </p:scale>
        <p:origin x="203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0" d="100"/>
          <a:sy n="80" d="100"/>
        </p:scale>
        <p:origin x="-2304" y="13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1A79E7-E511-4122-AC5D-B58BEDF09FE2}" type="doc">
      <dgm:prSet loTypeId="urn:microsoft.com/office/officeart/2005/8/layout/target1" loCatId="relationship" qsTypeId="urn:microsoft.com/office/officeart/2005/8/quickstyle/simple1" qsCatId="simple" csTypeId="urn:microsoft.com/office/officeart/2005/8/colors/accent1_2" csCatId="accent1" phldr="1"/>
      <dgm:spPr/>
    </dgm:pt>
    <dgm:pt modelId="{4B76C534-E9E7-4ACF-AE49-92A8B660DEE7}">
      <dgm:prSet phldrT="[Text]"/>
      <dgm:spPr/>
      <dgm:t>
        <a:bodyPr/>
        <a:lstStyle/>
        <a:p>
          <a:r>
            <a:rPr lang="en-GB" dirty="0"/>
            <a:t>Teachers’ Standards (2012)</a:t>
          </a:r>
        </a:p>
      </dgm:t>
    </dgm:pt>
    <dgm:pt modelId="{51AF1125-80FB-4817-8E2E-D58B792082FF}" type="parTrans" cxnId="{3351AA19-E06C-48A9-B400-2B94BF386C93}">
      <dgm:prSet/>
      <dgm:spPr/>
      <dgm:t>
        <a:bodyPr/>
        <a:lstStyle/>
        <a:p>
          <a:endParaRPr lang="en-GB"/>
        </a:p>
      </dgm:t>
    </dgm:pt>
    <dgm:pt modelId="{FDF29AF7-BA95-4E61-BD9F-902204B5374C}" type="sibTrans" cxnId="{3351AA19-E06C-48A9-B400-2B94BF386C93}">
      <dgm:prSet/>
      <dgm:spPr/>
      <dgm:t>
        <a:bodyPr/>
        <a:lstStyle/>
        <a:p>
          <a:endParaRPr lang="en-GB"/>
        </a:p>
      </dgm:t>
    </dgm:pt>
    <dgm:pt modelId="{CA689931-B405-4546-917D-1AA4F5365BF1}">
      <dgm:prSet phldrT="[Text]"/>
      <dgm:spPr/>
      <dgm:t>
        <a:bodyPr/>
        <a:lstStyle/>
        <a:p>
          <a:r>
            <a:rPr lang="en-GB" dirty="0"/>
            <a:t>Prevent Agenda (2011)</a:t>
          </a:r>
        </a:p>
      </dgm:t>
    </dgm:pt>
    <dgm:pt modelId="{6DF5A39A-AAD3-4D49-8351-FCC6FAF8B44C}" type="parTrans" cxnId="{D8F09F60-7D47-48C8-8D5A-6B526308AD5A}">
      <dgm:prSet/>
      <dgm:spPr/>
      <dgm:t>
        <a:bodyPr/>
        <a:lstStyle/>
        <a:p>
          <a:endParaRPr lang="en-GB"/>
        </a:p>
      </dgm:t>
    </dgm:pt>
    <dgm:pt modelId="{1EC8287C-01CA-41F1-A3DA-8A8C1E892DAD}" type="sibTrans" cxnId="{D8F09F60-7D47-48C8-8D5A-6B526308AD5A}">
      <dgm:prSet/>
      <dgm:spPr/>
      <dgm:t>
        <a:bodyPr/>
        <a:lstStyle/>
        <a:p>
          <a:endParaRPr lang="en-GB"/>
        </a:p>
      </dgm:t>
    </dgm:pt>
    <dgm:pt modelId="{B54B36B2-EC7F-478E-8407-C36B6D362AF5}">
      <dgm:prSet phldrT="[Text]"/>
      <dgm:spPr/>
      <dgm:t>
        <a:bodyPr/>
        <a:lstStyle/>
        <a:p>
          <a:r>
            <a:rPr lang="en-GB" dirty="0"/>
            <a:t>Community Cohesion (2007)</a:t>
          </a:r>
        </a:p>
      </dgm:t>
    </dgm:pt>
    <dgm:pt modelId="{C8B4F054-E779-4164-BE80-803BC0483FFB}" type="parTrans" cxnId="{87B3993D-9263-48ED-B963-C73CA5513176}">
      <dgm:prSet/>
      <dgm:spPr/>
      <dgm:t>
        <a:bodyPr/>
        <a:lstStyle/>
        <a:p>
          <a:endParaRPr lang="en-GB"/>
        </a:p>
      </dgm:t>
    </dgm:pt>
    <dgm:pt modelId="{BAD53629-70E9-4148-8C86-7425AEC1DDD1}" type="sibTrans" cxnId="{87B3993D-9263-48ED-B963-C73CA5513176}">
      <dgm:prSet/>
      <dgm:spPr/>
      <dgm:t>
        <a:bodyPr/>
        <a:lstStyle/>
        <a:p>
          <a:endParaRPr lang="en-GB"/>
        </a:p>
      </dgm:t>
    </dgm:pt>
    <dgm:pt modelId="{46C1557B-CA04-4518-B607-3F2D2D28B114}" type="pres">
      <dgm:prSet presAssocID="{BE1A79E7-E511-4122-AC5D-B58BEDF09FE2}" presName="composite" presStyleCnt="0">
        <dgm:presLayoutVars>
          <dgm:chMax val="5"/>
          <dgm:dir/>
          <dgm:resizeHandles val="exact"/>
        </dgm:presLayoutVars>
      </dgm:prSet>
      <dgm:spPr/>
    </dgm:pt>
    <dgm:pt modelId="{A423B099-B8D7-4DDA-8106-490D61A9B11E}" type="pres">
      <dgm:prSet presAssocID="{4B76C534-E9E7-4ACF-AE49-92A8B660DEE7}" presName="circle1" presStyleLbl="lnNode1" presStyleIdx="0" presStyleCnt="3" custLinFactX="80452" custLinFactNeighborX="100000" custLinFactNeighborY="208"/>
      <dgm:spPr/>
    </dgm:pt>
    <dgm:pt modelId="{830F054B-4D04-4BB3-8284-900452F30E04}" type="pres">
      <dgm:prSet presAssocID="{4B76C534-E9E7-4ACF-AE49-92A8B660DEE7}" presName="text1" presStyleLbl="revTx" presStyleIdx="0" presStyleCnt="3" custLinFactNeighborX="77839" custLinFactNeighborY="28681">
        <dgm:presLayoutVars>
          <dgm:bulletEnabled val="1"/>
        </dgm:presLayoutVars>
      </dgm:prSet>
      <dgm:spPr/>
      <dgm:t>
        <a:bodyPr/>
        <a:lstStyle/>
        <a:p>
          <a:endParaRPr lang="en-US"/>
        </a:p>
      </dgm:t>
    </dgm:pt>
    <dgm:pt modelId="{97EB4462-2803-4B42-A93A-1781938BD0B6}" type="pres">
      <dgm:prSet presAssocID="{4B76C534-E9E7-4ACF-AE49-92A8B660DEE7}" presName="line1" presStyleLbl="callout" presStyleIdx="0" presStyleCnt="6" custLinFactX="100000" custLinFactY="400000" custLinFactNeighborX="140792" custLinFactNeighborY="475125"/>
      <dgm:spPr/>
    </dgm:pt>
    <dgm:pt modelId="{A0FA7C92-076A-49F7-9077-72D199BCE5B8}" type="pres">
      <dgm:prSet presAssocID="{4B76C534-E9E7-4ACF-AE49-92A8B660DEE7}" presName="d1" presStyleLbl="callout" presStyleIdx="1" presStyleCnt="6" custScaleX="86246" custScaleY="85299" custLinFactNeighborX="61285" custLinFactNeighborY="8721"/>
      <dgm:spPr/>
    </dgm:pt>
    <dgm:pt modelId="{470007BC-4993-4C48-AB10-F3B8F54007B1}" type="pres">
      <dgm:prSet presAssocID="{CA689931-B405-4546-917D-1AA4F5365BF1}" presName="circle2" presStyleLbl="lnNode1" presStyleIdx="1" presStyleCnt="3" custLinFactNeighborX="60151" custLinFactNeighborY="70"/>
      <dgm:spPr/>
    </dgm:pt>
    <dgm:pt modelId="{DC5D91F2-4E23-44D1-8C3F-D310709675DA}" type="pres">
      <dgm:prSet presAssocID="{CA689931-B405-4546-917D-1AA4F5365BF1}" presName="text2" presStyleLbl="revTx" presStyleIdx="1" presStyleCnt="3" custLinFactNeighborX="77368" custLinFactNeighborY="91684">
        <dgm:presLayoutVars>
          <dgm:bulletEnabled val="1"/>
        </dgm:presLayoutVars>
      </dgm:prSet>
      <dgm:spPr/>
      <dgm:t>
        <a:bodyPr/>
        <a:lstStyle/>
        <a:p>
          <a:endParaRPr lang="en-US"/>
        </a:p>
      </dgm:t>
    </dgm:pt>
    <dgm:pt modelId="{00E79168-B521-4228-9D25-45C35CA962B4}" type="pres">
      <dgm:prSet presAssocID="{CA689931-B405-4546-917D-1AA4F5365BF1}" presName="line2" presStyleLbl="callout" presStyleIdx="2" presStyleCnt="6" custLinFactX="100000" custLinFactY="1301517" custLinFactNeighborX="195762" custLinFactNeighborY="1400000"/>
      <dgm:spPr/>
    </dgm:pt>
    <dgm:pt modelId="{F1CDEB7F-B583-4F75-A46D-55A6D0C641D0}" type="pres">
      <dgm:prSet presAssocID="{CA689931-B405-4546-917D-1AA4F5365BF1}" presName="d2" presStyleLbl="callout" presStyleIdx="3" presStyleCnt="6" custScaleX="126275" custScaleY="51150" custLinFactNeighborX="81145" custLinFactNeighborY="35053"/>
      <dgm:spPr/>
    </dgm:pt>
    <dgm:pt modelId="{6AE6B4A2-D8AC-49A6-9DBF-B73D491C7766}" type="pres">
      <dgm:prSet presAssocID="{B54B36B2-EC7F-478E-8407-C36B6D362AF5}" presName="circle3" presStyleLbl="lnNode1" presStyleIdx="2" presStyleCnt="3" custLinFactNeighborX="35326" custLinFactNeighborY="0"/>
      <dgm:spPr/>
    </dgm:pt>
    <dgm:pt modelId="{ABC5987F-19C5-4302-ABC4-DE44DE005C02}" type="pres">
      <dgm:prSet presAssocID="{B54B36B2-EC7F-478E-8407-C36B6D362AF5}" presName="text3" presStyleLbl="revTx" presStyleIdx="2" presStyleCnt="3" custLinFactY="53088" custLinFactNeighborX="72630" custLinFactNeighborY="100000">
        <dgm:presLayoutVars>
          <dgm:bulletEnabled val="1"/>
        </dgm:presLayoutVars>
      </dgm:prSet>
      <dgm:spPr/>
      <dgm:t>
        <a:bodyPr/>
        <a:lstStyle/>
        <a:p>
          <a:endParaRPr lang="en-US"/>
        </a:p>
      </dgm:t>
    </dgm:pt>
    <dgm:pt modelId="{A85F745D-DEE6-4858-9427-83E541BE6F97}" type="pres">
      <dgm:prSet presAssocID="{B54B36B2-EC7F-478E-8407-C36B6D362AF5}" presName="line3" presStyleLbl="callout" presStyleIdx="4" presStyleCnt="6" custLinFactX="100000" custLinFactY="1738856" custLinFactNeighborX="138908" custLinFactNeighborY="1800000"/>
      <dgm:spPr/>
    </dgm:pt>
    <dgm:pt modelId="{14D71294-C5EE-4576-818F-A6B808E6CCF2}" type="pres">
      <dgm:prSet presAssocID="{B54B36B2-EC7F-478E-8407-C36B6D362AF5}" presName="d3" presStyleLbl="callout" presStyleIdx="5" presStyleCnt="6" custScaleX="157700" custScaleY="28694" custLinFactNeighborX="88852" custLinFactNeighborY="73917"/>
      <dgm:spPr/>
    </dgm:pt>
  </dgm:ptLst>
  <dgm:cxnLst>
    <dgm:cxn modelId="{13C147AE-B66C-4F26-9704-A57FA54F520F}" type="presOf" srcId="{4B76C534-E9E7-4ACF-AE49-92A8B660DEE7}" destId="{830F054B-4D04-4BB3-8284-900452F30E04}" srcOrd="0" destOrd="0" presId="urn:microsoft.com/office/officeart/2005/8/layout/target1"/>
    <dgm:cxn modelId="{A2D600EC-EE31-4DBC-A82B-EBFA5EFA9BD5}" type="presOf" srcId="{BE1A79E7-E511-4122-AC5D-B58BEDF09FE2}" destId="{46C1557B-CA04-4518-B607-3F2D2D28B114}" srcOrd="0" destOrd="0" presId="urn:microsoft.com/office/officeart/2005/8/layout/target1"/>
    <dgm:cxn modelId="{33947E29-E3AC-42C4-BA8C-86066A83B430}" type="presOf" srcId="{CA689931-B405-4546-917D-1AA4F5365BF1}" destId="{DC5D91F2-4E23-44D1-8C3F-D310709675DA}" srcOrd="0" destOrd="0" presId="urn:microsoft.com/office/officeart/2005/8/layout/target1"/>
    <dgm:cxn modelId="{3351AA19-E06C-48A9-B400-2B94BF386C93}" srcId="{BE1A79E7-E511-4122-AC5D-B58BEDF09FE2}" destId="{4B76C534-E9E7-4ACF-AE49-92A8B660DEE7}" srcOrd="0" destOrd="0" parTransId="{51AF1125-80FB-4817-8E2E-D58B792082FF}" sibTransId="{FDF29AF7-BA95-4E61-BD9F-902204B5374C}"/>
    <dgm:cxn modelId="{095BC2AC-DE9A-44B1-B2EF-D6A6C5B62246}" type="presOf" srcId="{B54B36B2-EC7F-478E-8407-C36B6D362AF5}" destId="{ABC5987F-19C5-4302-ABC4-DE44DE005C02}" srcOrd="0" destOrd="0" presId="urn:microsoft.com/office/officeart/2005/8/layout/target1"/>
    <dgm:cxn modelId="{87B3993D-9263-48ED-B963-C73CA5513176}" srcId="{BE1A79E7-E511-4122-AC5D-B58BEDF09FE2}" destId="{B54B36B2-EC7F-478E-8407-C36B6D362AF5}" srcOrd="2" destOrd="0" parTransId="{C8B4F054-E779-4164-BE80-803BC0483FFB}" sibTransId="{BAD53629-70E9-4148-8C86-7425AEC1DDD1}"/>
    <dgm:cxn modelId="{D8F09F60-7D47-48C8-8D5A-6B526308AD5A}" srcId="{BE1A79E7-E511-4122-AC5D-B58BEDF09FE2}" destId="{CA689931-B405-4546-917D-1AA4F5365BF1}" srcOrd="1" destOrd="0" parTransId="{6DF5A39A-AAD3-4D49-8351-FCC6FAF8B44C}" sibTransId="{1EC8287C-01CA-41F1-A3DA-8A8C1E892DAD}"/>
    <dgm:cxn modelId="{E74667A9-BF6E-4ABA-A307-2BD59043D7C6}" type="presParOf" srcId="{46C1557B-CA04-4518-B607-3F2D2D28B114}" destId="{A423B099-B8D7-4DDA-8106-490D61A9B11E}" srcOrd="0" destOrd="0" presId="urn:microsoft.com/office/officeart/2005/8/layout/target1"/>
    <dgm:cxn modelId="{D58873E9-4381-41A9-B421-0A610178EE84}" type="presParOf" srcId="{46C1557B-CA04-4518-B607-3F2D2D28B114}" destId="{830F054B-4D04-4BB3-8284-900452F30E04}" srcOrd="1" destOrd="0" presId="urn:microsoft.com/office/officeart/2005/8/layout/target1"/>
    <dgm:cxn modelId="{8C360BB6-ED00-4BCC-ADCD-20ADA7901407}" type="presParOf" srcId="{46C1557B-CA04-4518-B607-3F2D2D28B114}" destId="{97EB4462-2803-4B42-A93A-1781938BD0B6}" srcOrd="2" destOrd="0" presId="urn:microsoft.com/office/officeart/2005/8/layout/target1"/>
    <dgm:cxn modelId="{20CE0259-5646-4A06-8708-BB0FF6BC0435}" type="presParOf" srcId="{46C1557B-CA04-4518-B607-3F2D2D28B114}" destId="{A0FA7C92-076A-49F7-9077-72D199BCE5B8}" srcOrd="3" destOrd="0" presId="urn:microsoft.com/office/officeart/2005/8/layout/target1"/>
    <dgm:cxn modelId="{A7F3E0A7-8BA6-45D6-BAC7-F2254F57D571}" type="presParOf" srcId="{46C1557B-CA04-4518-B607-3F2D2D28B114}" destId="{470007BC-4993-4C48-AB10-F3B8F54007B1}" srcOrd="4" destOrd="0" presId="urn:microsoft.com/office/officeart/2005/8/layout/target1"/>
    <dgm:cxn modelId="{EB9E380F-5927-48CF-A039-B3B3D543DDB3}" type="presParOf" srcId="{46C1557B-CA04-4518-B607-3F2D2D28B114}" destId="{DC5D91F2-4E23-44D1-8C3F-D310709675DA}" srcOrd="5" destOrd="0" presId="urn:microsoft.com/office/officeart/2005/8/layout/target1"/>
    <dgm:cxn modelId="{60E68735-67B3-4629-9510-51937271E4A6}" type="presParOf" srcId="{46C1557B-CA04-4518-B607-3F2D2D28B114}" destId="{00E79168-B521-4228-9D25-45C35CA962B4}" srcOrd="6" destOrd="0" presId="urn:microsoft.com/office/officeart/2005/8/layout/target1"/>
    <dgm:cxn modelId="{B07B3334-C7A6-4CF5-84FC-91348881EC1D}" type="presParOf" srcId="{46C1557B-CA04-4518-B607-3F2D2D28B114}" destId="{F1CDEB7F-B583-4F75-A46D-55A6D0C641D0}" srcOrd="7" destOrd="0" presId="urn:microsoft.com/office/officeart/2005/8/layout/target1"/>
    <dgm:cxn modelId="{47E2FF67-DEE3-4468-9897-8EDB1D8806EE}" type="presParOf" srcId="{46C1557B-CA04-4518-B607-3F2D2D28B114}" destId="{6AE6B4A2-D8AC-49A6-9DBF-B73D491C7766}" srcOrd="8" destOrd="0" presId="urn:microsoft.com/office/officeart/2005/8/layout/target1"/>
    <dgm:cxn modelId="{BB4C4582-5D85-4667-95ED-1EEA23135357}" type="presParOf" srcId="{46C1557B-CA04-4518-B607-3F2D2D28B114}" destId="{ABC5987F-19C5-4302-ABC4-DE44DE005C02}" srcOrd="9" destOrd="0" presId="urn:microsoft.com/office/officeart/2005/8/layout/target1"/>
    <dgm:cxn modelId="{85684FDA-8FFA-4EA5-B6E3-6E8552CF111C}" type="presParOf" srcId="{46C1557B-CA04-4518-B607-3F2D2D28B114}" destId="{A85F745D-DEE6-4858-9427-83E541BE6F97}" srcOrd="10" destOrd="0" presId="urn:microsoft.com/office/officeart/2005/8/layout/target1"/>
    <dgm:cxn modelId="{086F2A5D-0C31-41DC-8D75-40D0281B4244}" type="presParOf" srcId="{46C1557B-CA04-4518-B607-3F2D2D28B114}" destId="{14D71294-C5EE-4576-818F-A6B808E6CCF2}"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156B8C-F2F0-4EEC-8431-C0A662287089}" type="doc">
      <dgm:prSet loTypeId="urn:microsoft.com/office/officeart/2005/8/layout/process4" loCatId="process" qsTypeId="urn:microsoft.com/office/officeart/2005/8/quickstyle/simple3" qsCatId="simple" csTypeId="urn:microsoft.com/office/officeart/2005/8/colors/colorful2" csCatId="colorful" phldr="1"/>
      <dgm:spPr/>
      <dgm:t>
        <a:bodyPr/>
        <a:lstStyle/>
        <a:p>
          <a:endParaRPr lang="en-GB"/>
        </a:p>
      </dgm:t>
    </dgm:pt>
    <dgm:pt modelId="{3247D355-1909-4C74-8634-43746EF33E5B}">
      <dgm:prSet phldrT="[Text]" custT="1"/>
      <dgm:spPr>
        <a:solidFill>
          <a:schemeClr val="accent1">
            <a:lumMod val="40000"/>
            <a:lumOff val="60000"/>
          </a:schemeClr>
        </a:solidFill>
      </dgm:spPr>
      <dgm:t>
        <a:bodyPr/>
        <a:lstStyle/>
        <a:p>
          <a:r>
            <a:rPr lang="en-GB" sz="2000" b="0" dirty="0"/>
            <a:t>Ethical Considerations and Selection of Samples</a:t>
          </a:r>
        </a:p>
      </dgm:t>
    </dgm:pt>
    <dgm:pt modelId="{D486E818-9C1D-46B3-B0EA-CC61A5E350B8}" type="parTrans" cxnId="{3F8F2199-F0EB-438E-9BC7-61DF13D428DB}">
      <dgm:prSet/>
      <dgm:spPr/>
      <dgm:t>
        <a:bodyPr/>
        <a:lstStyle/>
        <a:p>
          <a:endParaRPr lang="en-GB"/>
        </a:p>
      </dgm:t>
    </dgm:pt>
    <dgm:pt modelId="{4D607C02-D4FC-4C55-AF16-74E43CE2C9F0}" type="sibTrans" cxnId="{3F8F2199-F0EB-438E-9BC7-61DF13D428DB}">
      <dgm:prSet/>
      <dgm:spPr/>
      <dgm:t>
        <a:bodyPr/>
        <a:lstStyle/>
        <a:p>
          <a:endParaRPr lang="en-GB"/>
        </a:p>
      </dgm:t>
    </dgm:pt>
    <dgm:pt modelId="{00C4574E-098D-4FD4-9357-2F1DE23FC742}">
      <dgm:prSet phldrT="[Text]"/>
      <dgm:spPr/>
      <dgm:t>
        <a:bodyPr/>
        <a:lstStyle/>
        <a:p>
          <a:r>
            <a:rPr lang="en-GB" i="1" dirty="0"/>
            <a:t>Individual researchers’ decisions</a:t>
          </a:r>
        </a:p>
      </dgm:t>
    </dgm:pt>
    <dgm:pt modelId="{B3E80EE0-DDFE-4B1A-9BF9-F22D92A20CD1}" type="parTrans" cxnId="{FECABAE3-3A14-4FDA-8AF8-126413B82919}">
      <dgm:prSet/>
      <dgm:spPr/>
      <dgm:t>
        <a:bodyPr/>
        <a:lstStyle/>
        <a:p>
          <a:endParaRPr lang="en-GB"/>
        </a:p>
      </dgm:t>
    </dgm:pt>
    <dgm:pt modelId="{FB101453-3801-4943-9DDD-5A93D15E3B3D}" type="sibTrans" cxnId="{FECABAE3-3A14-4FDA-8AF8-126413B82919}">
      <dgm:prSet/>
      <dgm:spPr/>
      <dgm:t>
        <a:bodyPr/>
        <a:lstStyle/>
        <a:p>
          <a:endParaRPr lang="en-GB"/>
        </a:p>
      </dgm:t>
    </dgm:pt>
    <dgm:pt modelId="{8595404A-AA5B-4AE9-B4EC-166502868BF1}">
      <dgm:prSet phldrT="[Text]" custT="1"/>
      <dgm:spPr>
        <a:solidFill>
          <a:schemeClr val="accent1">
            <a:lumMod val="40000"/>
            <a:lumOff val="60000"/>
          </a:schemeClr>
        </a:solidFill>
      </dgm:spPr>
      <dgm:t>
        <a:bodyPr/>
        <a:lstStyle/>
        <a:p>
          <a:r>
            <a:rPr lang="en-GB" sz="2000" dirty="0"/>
            <a:t>Data Collection</a:t>
          </a:r>
        </a:p>
      </dgm:t>
    </dgm:pt>
    <dgm:pt modelId="{1C548046-8967-4D9F-BAA1-F2665DAF2893}" type="parTrans" cxnId="{3275161B-F389-4CE0-9BF2-05004A542194}">
      <dgm:prSet/>
      <dgm:spPr/>
      <dgm:t>
        <a:bodyPr/>
        <a:lstStyle/>
        <a:p>
          <a:endParaRPr lang="en-GB"/>
        </a:p>
      </dgm:t>
    </dgm:pt>
    <dgm:pt modelId="{F5F0B730-906A-4DB3-BB52-DAE5C3FC6C41}" type="sibTrans" cxnId="{3275161B-F389-4CE0-9BF2-05004A542194}">
      <dgm:prSet/>
      <dgm:spPr/>
      <dgm:t>
        <a:bodyPr/>
        <a:lstStyle/>
        <a:p>
          <a:endParaRPr lang="en-GB"/>
        </a:p>
      </dgm:t>
    </dgm:pt>
    <dgm:pt modelId="{74E16CCC-1E48-4C83-9C63-ABECFC440512}">
      <dgm:prSet phldrT="[Text]"/>
      <dgm:spPr/>
      <dgm:t>
        <a:bodyPr/>
        <a:lstStyle/>
        <a:p>
          <a:pPr algn="l"/>
          <a:r>
            <a:rPr lang="en-GB" dirty="0"/>
            <a:t>            </a:t>
          </a:r>
          <a:r>
            <a:rPr lang="en-GB" i="1" dirty="0"/>
            <a:t> Interviews                   Questionnaires</a:t>
          </a:r>
        </a:p>
      </dgm:t>
    </dgm:pt>
    <dgm:pt modelId="{136E062C-A30F-4DB1-A792-5B9DC1EACEDB}" type="parTrans" cxnId="{C94B99E0-7A47-48A0-828A-91D29634F13F}">
      <dgm:prSet/>
      <dgm:spPr/>
      <dgm:t>
        <a:bodyPr/>
        <a:lstStyle/>
        <a:p>
          <a:endParaRPr lang="en-GB"/>
        </a:p>
      </dgm:t>
    </dgm:pt>
    <dgm:pt modelId="{48FD9F47-569F-4986-82A6-747411BF835C}" type="sibTrans" cxnId="{C94B99E0-7A47-48A0-828A-91D29634F13F}">
      <dgm:prSet/>
      <dgm:spPr/>
      <dgm:t>
        <a:bodyPr/>
        <a:lstStyle/>
        <a:p>
          <a:endParaRPr lang="en-GB"/>
        </a:p>
      </dgm:t>
    </dgm:pt>
    <dgm:pt modelId="{A63EC17C-9824-4ED4-BB4B-BC3A7BC67D2B}">
      <dgm:prSet phldrT="[Text]" custT="1"/>
      <dgm:spPr>
        <a:solidFill>
          <a:schemeClr val="accent1">
            <a:lumMod val="40000"/>
            <a:lumOff val="60000"/>
          </a:schemeClr>
        </a:solidFill>
      </dgm:spPr>
      <dgm:t>
        <a:bodyPr/>
        <a:lstStyle/>
        <a:p>
          <a:r>
            <a:rPr lang="en-GB" sz="2000" dirty="0"/>
            <a:t>Analysis of data</a:t>
          </a:r>
        </a:p>
      </dgm:t>
    </dgm:pt>
    <dgm:pt modelId="{B420969C-6862-446C-BF7F-06F3F5FD51E7}" type="parTrans" cxnId="{CCA9D677-F772-4092-A168-E60CBFABADFE}">
      <dgm:prSet/>
      <dgm:spPr/>
      <dgm:t>
        <a:bodyPr/>
        <a:lstStyle/>
        <a:p>
          <a:endParaRPr lang="en-GB"/>
        </a:p>
      </dgm:t>
    </dgm:pt>
    <dgm:pt modelId="{F7A6B82E-57C6-445C-98F9-C3D3FD26ABFD}" type="sibTrans" cxnId="{CCA9D677-F772-4092-A168-E60CBFABADFE}">
      <dgm:prSet/>
      <dgm:spPr/>
      <dgm:t>
        <a:bodyPr/>
        <a:lstStyle/>
        <a:p>
          <a:endParaRPr lang="en-GB"/>
        </a:p>
      </dgm:t>
    </dgm:pt>
    <dgm:pt modelId="{51BBFB40-FF87-416C-B127-FE4CF1B9634E}">
      <dgm:prSet/>
      <dgm:spPr/>
      <dgm:t>
        <a:bodyPr/>
        <a:lstStyle/>
        <a:p>
          <a:r>
            <a:rPr lang="en-GB"/>
            <a:t>Interim conclusions</a:t>
          </a:r>
          <a:endParaRPr lang="en-GB" dirty="0"/>
        </a:p>
      </dgm:t>
    </dgm:pt>
    <dgm:pt modelId="{EF295A5C-2AAA-4FB9-A4B0-DA672A3BD85D}" type="parTrans" cxnId="{D21B348E-E03C-404C-8059-B5C535FEACBD}">
      <dgm:prSet/>
      <dgm:spPr/>
      <dgm:t>
        <a:bodyPr/>
        <a:lstStyle/>
        <a:p>
          <a:endParaRPr lang="en-GB"/>
        </a:p>
      </dgm:t>
    </dgm:pt>
    <dgm:pt modelId="{8757A9C5-6D9B-4AB7-858C-03D3218E7BAB}" type="sibTrans" cxnId="{D21B348E-E03C-404C-8059-B5C535FEACBD}">
      <dgm:prSet/>
      <dgm:spPr/>
      <dgm:t>
        <a:bodyPr/>
        <a:lstStyle/>
        <a:p>
          <a:endParaRPr lang="en-GB"/>
        </a:p>
      </dgm:t>
    </dgm:pt>
    <dgm:pt modelId="{8C2C3C12-6670-4DDC-B19E-3B8EC1B31765}">
      <dgm:prSet/>
      <dgm:spPr/>
      <dgm:t>
        <a:bodyPr/>
        <a:lstStyle/>
        <a:p>
          <a:r>
            <a:rPr lang="en-GB" dirty="0"/>
            <a:t>Application of compliance - Thematic analysis</a:t>
          </a:r>
        </a:p>
      </dgm:t>
    </dgm:pt>
    <dgm:pt modelId="{521FE30F-01A3-4A26-B5C8-0848965333D4}" type="parTrans" cxnId="{B3673C06-15D1-403F-BC4D-429335628A77}">
      <dgm:prSet/>
      <dgm:spPr/>
      <dgm:t>
        <a:bodyPr/>
        <a:lstStyle/>
        <a:p>
          <a:endParaRPr lang="en-GB"/>
        </a:p>
      </dgm:t>
    </dgm:pt>
    <dgm:pt modelId="{0878F7F4-E152-471B-A710-438CAD1CC7D1}" type="sibTrans" cxnId="{B3673C06-15D1-403F-BC4D-429335628A77}">
      <dgm:prSet/>
      <dgm:spPr/>
      <dgm:t>
        <a:bodyPr/>
        <a:lstStyle/>
        <a:p>
          <a:endParaRPr lang="en-GB"/>
        </a:p>
      </dgm:t>
    </dgm:pt>
    <dgm:pt modelId="{FE5E9D17-7164-4DA2-B851-CE182250A7CB}">
      <dgm:prSet/>
      <dgm:spPr/>
      <dgm:t>
        <a:bodyPr/>
        <a:lstStyle/>
        <a:p>
          <a:r>
            <a:rPr lang="en-GB" i="1" dirty="0"/>
            <a:t>Selection of specific questions</a:t>
          </a:r>
        </a:p>
      </dgm:t>
    </dgm:pt>
    <dgm:pt modelId="{8E26D249-4EF0-4E96-8DDA-ADF7E77CA1AC}" type="parTrans" cxnId="{AA5EBA13-C39D-4301-81BC-415A5337A11E}">
      <dgm:prSet/>
      <dgm:spPr/>
      <dgm:t>
        <a:bodyPr/>
        <a:lstStyle/>
        <a:p>
          <a:endParaRPr lang="en-GB"/>
        </a:p>
      </dgm:t>
    </dgm:pt>
    <dgm:pt modelId="{5E11386D-C78B-41DA-9777-C49B23241B8B}" type="sibTrans" cxnId="{AA5EBA13-C39D-4301-81BC-415A5337A11E}">
      <dgm:prSet/>
      <dgm:spPr/>
      <dgm:t>
        <a:bodyPr/>
        <a:lstStyle/>
        <a:p>
          <a:endParaRPr lang="en-GB"/>
        </a:p>
      </dgm:t>
    </dgm:pt>
    <dgm:pt modelId="{27D38AE7-55AF-457D-AA6B-6EF371C9F9A7}" type="pres">
      <dgm:prSet presAssocID="{95156B8C-F2F0-4EEC-8431-C0A662287089}" presName="Name0" presStyleCnt="0">
        <dgm:presLayoutVars>
          <dgm:dir/>
          <dgm:animLvl val="lvl"/>
          <dgm:resizeHandles val="exact"/>
        </dgm:presLayoutVars>
      </dgm:prSet>
      <dgm:spPr/>
      <dgm:t>
        <a:bodyPr/>
        <a:lstStyle/>
        <a:p>
          <a:endParaRPr lang="en-US"/>
        </a:p>
      </dgm:t>
    </dgm:pt>
    <dgm:pt modelId="{2EB405FA-DA61-4422-918B-92ACAB508347}" type="pres">
      <dgm:prSet presAssocID="{51BBFB40-FF87-416C-B127-FE4CF1B9634E}" presName="boxAndChildren" presStyleCnt="0"/>
      <dgm:spPr/>
    </dgm:pt>
    <dgm:pt modelId="{8F920E1B-8A15-4752-89AF-747F61C5ACA9}" type="pres">
      <dgm:prSet presAssocID="{51BBFB40-FF87-416C-B127-FE4CF1B9634E}" presName="parentTextBox" presStyleLbl="node1" presStyleIdx="0" presStyleCnt="5" custScaleY="76634"/>
      <dgm:spPr/>
      <dgm:t>
        <a:bodyPr/>
        <a:lstStyle/>
        <a:p>
          <a:endParaRPr lang="en-US"/>
        </a:p>
      </dgm:t>
    </dgm:pt>
    <dgm:pt modelId="{73200F14-60D6-44B8-936F-9E56B423BD60}" type="pres">
      <dgm:prSet presAssocID="{0878F7F4-E152-471B-A710-438CAD1CC7D1}" presName="sp" presStyleCnt="0"/>
      <dgm:spPr/>
    </dgm:pt>
    <dgm:pt modelId="{6CD90B7D-0F3B-4E24-8A2A-FD4525F7C9C0}" type="pres">
      <dgm:prSet presAssocID="{8C2C3C12-6670-4DDC-B19E-3B8EC1B31765}" presName="arrowAndChildren" presStyleCnt="0"/>
      <dgm:spPr/>
    </dgm:pt>
    <dgm:pt modelId="{26DBF29C-EA4F-47E6-98EA-39B17CB04E87}" type="pres">
      <dgm:prSet presAssocID="{8C2C3C12-6670-4DDC-B19E-3B8EC1B31765}" presName="parentTextArrow" presStyleLbl="node1" presStyleIdx="1" presStyleCnt="5" custScaleY="84463" custLinFactNeighborX="477" custLinFactNeighborY="4427"/>
      <dgm:spPr/>
      <dgm:t>
        <a:bodyPr/>
        <a:lstStyle/>
        <a:p>
          <a:endParaRPr lang="en-US"/>
        </a:p>
      </dgm:t>
    </dgm:pt>
    <dgm:pt modelId="{3DCA2021-B268-4175-9326-36649CCAEB09}" type="pres">
      <dgm:prSet presAssocID="{F7A6B82E-57C6-445C-98F9-C3D3FD26ABFD}" presName="sp" presStyleCnt="0"/>
      <dgm:spPr/>
    </dgm:pt>
    <dgm:pt modelId="{51A6FCAF-A664-4D53-A802-0CF8B218B010}" type="pres">
      <dgm:prSet presAssocID="{A63EC17C-9824-4ED4-BB4B-BC3A7BC67D2B}" presName="arrowAndChildren" presStyleCnt="0"/>
      <dgm:spPr/>
    </dgm:pt>
    <dgm:pt modelId="{781E297D-60EC-4AEB-87F4-C718C7278192}" type="pres">
      <dgm:prSet presAssocID="{A63EC17C-9824-4ED4-BB4B-BC3A7BC67D2B}" presName="parentTextArrow" presStyleLbl="node1" presStyleIdx="1" presStyleCnt="5"/>
      <dgm:spPr/>
      <dgm:t>
        <a:bodyPr/>
        <a:lstStyle/>
        <a:p>
          <a:endParaRPr lang="en-US"/>
        </a:p>
      </dgm:t>
    </dgm:pt>
    <dgm:pt modelId="{A0813C22-45B0-490B-8243-CBBD023F080F}" type="pres">
      <dgm:prSet presAssocID="{A63EC17C-9824-4ED4-BB4B-BC3A7BC67D2B}" presName="arrow" presStyleLbl="node1" presStyleIdx="2" presStyleCnt="5"/>
      <dgm:spPr/>
      <dgm:t>
        <a:bodyPr/>
        <a:lstStyle/>
        <a:p>
          <a:endParaRPr lang="en-US"/>
        </a:p>
      </dgm:t>
    </dgm:pt>
    <dgm:pt modelId="{AB2DE0B8-D44C-4F80-82DA-7B9D084CB7EC}" type="pres">
      <dgm:prSet presAssocID="{A63EC17C-9824-4ED4-BB4B-BC3A7BC67D2B}" presName="descendantArrow" presStyleCnt="0"/>
      <dgm:spPr/>
    </dgm:pt>
    <dgm:pt modelId="{1C8EF426-0CD8-437A-B021-E0AE78BD5A3B}" type="pres">
      <dgm:prSet presAssocID="{FE5E9D17-7164-4DA2-B851-CE182250A7CB}" presName="childTextArrow" presStyleLbl="fgAccFollowNode1" presStyleIdx="0" presStyleCnt="3" custLinFactNeighborX="-22235" custLinFactNeighborY="2208">
        <dgm:presLayoutVars>
          <dgm:bulletEnabled val="1"/>
        </dgm:presLayoutVars>
      </dgm:prSet>
      <dgm:spPr/>
      <dgm:t>
        <a:bodyPr/>
        <a:lstStyle/>
        <a:p>
          <a:endParaRPr lang="en-US"/>
        </a:p>
      </dgm:t>
    </dgm:pt>
    <dgm:pt modelId="{AB4EF31B-7290-4A00-94C4-BF42B3D2B229}" type="pres">
      <dgm:prSet presAssocID="{F5F0B730-906A-4DB3-BB52-DAE5C3FC6C41}" presName="sp" presStyleCnt="0"/>
      <dgm:spPr/>
    </dgm:pt>
    <dgm:pt modelId="{65E538C4-2450-46A9-88A2-1382DD3DBAA7}" type="pres">
      <dgm:prSet presAssocID="{8595404A-AA5B-4AE9-B4EC-166502868BF1}" presName="arrowAndChildren" presStyleCnt="0"/>
      <dgm:spPr/>
    </dgm:pt>
    <dgm:pt modelId="{94825494-866C-4A65-B25B-46BA50614FCB}" type="pres">
      <dgm:prSet presAssocID="{8595404A-AA5B-4AE9-B4EC-166502868BF1}" presName="parentTextArrow" presStyleLbl="node1" presStyleIdx="2" presStyleCnt="5"/>
      <dgm:spPr/>
      <dgm:t>
        <a:bodyPr/>
        <a:lstStyle/>
        <a:p>
          <a:endParaRPr lang="en-US"/>
        </a:p>
      </dgm:t>
    </dgm:pt>
    <dgm:pt modelId="{A0361148-6E01-4A19-B6A8-532AF88ACE0D}" type="pres">
      <dgm:prSet presAssocID="{8595404A-AA5B-4AE9-B4EC-166502868BF1}" presName="arrow" presStyleLbl="node1" presStyleIdx="3" presStyleCnt="5" custLinFactNeighborX="1011" custLinFactNeighborY="-2187"/>
      <dgm:spPr/>
      <dgm:t>
        <a:bodyPr/>
        <a:lstStyle/>
        <a:p>
          <a:endParaRPr lang="en-US"/>
        </a:p>
      </dgm:t>
    </dgm:pt>
    <dgm:pt modelId="{B32A86DA-9BEE-41AE-AED4-DF532DC9362F}" type="pres">
      <dgm:prSet presAssocID="{8595404A-AA5B-4AE9-B4EC-166502868BF1}" presName="descendantArrow" presStyleCnt="0"/>
      <dgm:spPr/>
    </dgm:pt>
    <dgm:pt modelId="{5FE3EC72-0925-4670-BE71-50BFDF2F68A9}" type="pres">
      <dgm:prSet presAssocID="{74E16CCC-1E48-4C83-9C63-ABECFC440512}" presName="childTextArrow" presStyleLbl="fgAccFollowNode1" presStyleIdx="1" presStyleCnt="3" custScaleY="105814">
        <dgm:presLayoutVars>
          <dgm:bulletEnabled val="1"/>
        </dgm:presLayoutVars>
      </dgm:prSet>
      <dgm:spPr/>
      <dgm:t>
        <a:bodyPr/>
        <a:lstStyle/>
        <a:p>
          <a:endParaRPr lang="en-US"/>
        </a:p>
      </dgm:t>
    </dgm:pt>
    <dgm:pt modelId="{F84068E3-E5DA-457B-A8C0-B61E69CD8A1A}" type="pres">
      <dgm:prSet presAssocID="{4D607C02-D4FC-4C55-AF16-74E43CE2C9F0}" presName="sp" presStyleCnt="0"/>
      <dgm:spPr/>
    </dgm:pt>
    <dgm:pt modelId="{4A21DB89-CFAF-4AC6-8A06-CA139D6BFCBD}" type="pres">
      <dgm:prSet presAssocID="{3247D355-1909-4C74-8634-43746EF33E5B}" presName="arrowAndChildren" presStyleCnt="0"/>
      <dgm:spPr/>
    </dgm:pt>
    <dgm:pt modelId="{8BD052E7-D8E4-42A0-A039-8FBF99B349B9}" type="pres">
      <dgm:prSet presAssocID="{3247D355-1909-4C74-8634-43746EF33E5B}" presName="parentTextArrow" presStyleLbl="node1" presStyleIdx="3" presStyleCnt="5"/>
      <dgm:spPr/>
      <dgm:t>
        <a:bodyPr/>
        <a:lstStyle/>
        <a:p>
          <a:endParaRPr lang="en-US"/>
        </a:p>
      </dgm:t>
    </dgm:pt>
    <dgm:pt modelId="{0638778E-2C81-4747-8CD7-23CB82D8CB3E}" type="pres">
      <dgm:prSet presAssocID="{3247D355-1909-4C74-8634-43746EF33E5B}" presName="arrow" presStyleLbl="node1" presStyleIdx="4" presStyleCnt="5" custLinFactNeighborX="1011" custLinFactNeighborY="5795"/>
      <dgm:spPr/>
      <dgm:t>
        <a:bodyPr/>
        <a:lstStyle/>
        <a:p>
          <a:endParaRPr lang="en-US"/>
        </a:p>
      </dgm:t>
    </dgm:pt>
    <dgm:pt modelId="{FFE5422C-0896-4A46-858B-CA3EAB2B33A7}" type="pres">
      <dgm:prSet presAssocID="{3247D355-1909-4C74-8634-43746EF33E5B}" presName="descendantArrow" presStyleCnt="0"/>
      <dgm:spPr/>
    </dgm:pt>
    <dgm:pt modelId="{DF0E584A-501E-4712-8766-7159B54CB1F0}" type="pres">
      <dgm:prSet presAssocID="{00C4574E-098D-4FD4-9357-2F1DE23FC742}" presName="childTextArrow" presStyleLbl="fgAccFollowNode1" presStyleIdx="2" presStyleCnt="3" custLinFactNeighborX="49466" custLinFactNeighborY="18078">
        <dgm:presLayoutVars>
          <dgm:bulletEnabled val="1"/>
        </dgm:presLayoutVars>
      </dgm:prSet>
      <dgm:spPr/>
      <dgm:t>
        <a:bodyPr/>
        <a:lstStyle/>
        <a:p>
          <a:endParaRPr lang="en-US"/>
        </a:p>
      </dgm:t>
    </dgm:pt>
  </dgm:ptLst>
  <dgm:cxnLst>
    <dgm:cxn modelId="{5467BE8B-9153-474F-99F8-B78275D57930}" type="presOf" srcId="{8595404A-AA5B-4AE9-B4EC-166502868BF1}" destId="{94825494-866C-4A65-B25B-46BA50614FCB}" srcOrd="0" destOrd="0" presId="urn:microsoft.com/office/officeart/2005/8/layout/process4"/>
    <dgm:cxn modelId="{B3673C06-15D1-403F-BC4D-429335628A77}" srcId="{95156B8C-F2F0-4EEC-8431-C0A662287089}" destId="{8C2C3C12-6670-4DDC-B19E-3B8EC1B31765}" srcOrd="3" destOrd="0" parTransId="{521FE30F-01A3-4A26-B5C8-0848965333D4}" sibTransId="{0878F7F4-E152-471B-A710-438CAD1CC7D1}"/>
    <dgm:cxn modelId="{CCA9D677-F772-4092-A168-E60CBFABADFE}" srcId="{95156B8C-F2F0-4EEC-8431-C0A662287089}" destId="{A63EC17C-9824-4ED4-BB4B-BC3A7BC67D2B}" srcOrd="2" destOrd="0" parTransId="{B420969C-6862-446C-BF7F-06F3F5FD51E7}" sibTransId="{F7A6B82E-57C6-445C-98F9-C3D3FD26ABFD}"/>
    <dgm:cxn modelId="{32960CBC-017D-4529-AF17-96AB8E2EF08F}" type="presOf" srcId="{51BBFB40-FF87-416C-B127-FE4CF1B9634E}" destId="{8F920E1B-8A15-4752-89AF-747F61C5ACA9}" srcOrd="0" destOrd="0" presId="urn:microsoft.com/office/officeart/2005/8/layout/process4"/>
    <dgm:cxn modelId="{D21B348E-E03C-404C-8059-B5C535FEACBD}" srcId="{95156B8C-F2F0-4EEC-8431-C0A662287089}" destId="{51BBFB40-FF87-416C-B127-FE4CF1B9634E}" srcOrd="4" destOrd="0" parTransId="{EF295A5C-2AAA-4FB9-A4B0-DA672A3BD85D}" sibTransId="{8757A9C5-6D9B-4AB7-858C-03D3218E7BAB}"/>
    <dgm:cxn modelId="{C94B99E0-7A47-48A0-828A-91D29634F13F}" srcId="{8595404A-AA5B-4AE9-B4EC-166502868BF1}" destId="{74E16CCC-1E48-4C83-9C63-ABECFC440512}" srcOrd="0" destOrd="0" parTransId="{136E062C-A30F-4DB1-A792-5B9DC1EACEDB}" sibTransId="{48FD9F47-569F-4986-82A6-747411BF835C}"/>
    <dgm:cxn modelId="{C14FB4E4-62E6-4FEB-A824-505ABDF81108}" type="presOf" srcId="{A63EC17C-9824-4ED4-BB4B-BC3A7BC67D2B}" destId="{781E297D-60EC-4AEB-87F4-C718C7278192}" srcOrd="0" destOrd="0" presId="urn:microsoft.com/office/officeart/2005/8/layout/process4"/>
    <dgm:cxn modelId="{E7F86587-110B-4D30-92F9-FD55B2463A90}" type="presOf" srcId="{FE5E9D17-7164-4DA2-B851-CE182250A7CB}" destId="{1C8EF426-0CD8-437A-B021-E0AE78BD5A3B}" srcOrd="0" destOrd="0" presId="urn:microsoft.com/office/officeart/2005/8/layout/process4"/>
    <dgm:cxn modelId="{9BC75770-6DFC-4BFF-8E74-9D3A5E1A3E6B}" type="presOf" srcId="{8C2C3C12-6670-4DDC-B19E-3B8EC1B31765}" destId="{26DBF29C-EA4F-47E6-98EA-39B17CB04E87}" srcOrd="0" destOrd="0" presId="urn:microsoft.com/office/officeart/2005/8/layout/process4"/>
    <dgm:cxn modelId="{A3070D8E-AAA2-4806-844C-E85AD1806BC9}" type="presOf" srcId="{00C4574E-098D-4FD4-9357-2F1DE23FC742}" destId="{DF0E584A-501E-4712-8766-7159B54CB1F0}" srcOrd="0" destOrd="0" presId="urn:microsoft.com/office/officeart/2005/8/layout/process4"/>
    <dgm:cxn modelId="{3F10328C-7531-410A-8D43-5936BD50748A}" type="presOf" srcId="{3247D355-1909-4C74-8634-43746EF33E5B}" destId="{0638778E-2C81-4747-8CD7-23CB82D8CB3E}" srcOrd="1" destOrd="0" presId="urn:microsoft.com/office/officeart/2005/8/layout/process4"/>
    <dgm:cxn modelId="{3275161B-F389-4CE0-9BF2-05004A542194}" srcId="{95156B8C-F2F0-4EEC-8431-C0A662287089}" destId="{8595404A-AA5B-4AE9-B4EC-166502868BF1}" srcOrd="1" destOrd="0" parTransId="{1C548046-8967-4D9F-BAA1-F2665DAF2893}" sibTransId="{F5F0B730-906A-4DB3-BB52-DAE5C3FC6C41}"/>
    <dgm:cxn modelId="{44713FDF-3428-4395-94C7-D45AAB207B61}" type="presOf" srcId="{A63EC17C-9824-4ED4-BB4B-BC3A7BC67D2B}" destId="{A0813C22-45B0-490B-8243-CBBD023F080F}" srcOrd="1" destOrd="0" presId="urn:microsoft.com/office/officeart/2005/8/layout/process4"/>
    <dgm:cxn modelId="{3F8F2199-F0EB-438E-9BC7-61DF13D428DB}" srcId="{95156B8C-F2F0-4EEC-8431-C0A662287089}" destId="{3247D355-1909-4C74-8634-43746EF33E5B}" srcOrd="0" destOrd="0" parTransId="{D486E818-9C1D-46B3-B0EA-CC61A5E350B8}" sibTransId="{4D607C02-D4FC-4C55-AF16-74E43CE2C9F0}"/>
    <dgm:cxn modelId="{AA5EBA13-C39D-4301-81BC-415A5337A11E}" srcId="{A63EC17C-9824-4ED4-BB4B-BC3A7BC67D2B}" destId="{FE5E9D17-7164-4DA2-B851-CE182250A7CB}" srcOrd="0" destOrd="0" parTransId="{8E26D249-4EF0-4E96-8DDA-ADF7E77CA1AC}" sibTransId="{5E11386D-C78B-41DA-9777-C49B23241B8B}"/>
    <dgm:cxn modelId="{8250B18F-0C98-48A9-A1B5-5F17A3616273}" type="presOf" srcId="{8595404A-AA5B-4AE9-B4EC-166502868BF1}" destId="{A0361148-6E01-4A19-B6A8-532AF88ACE0D}" srcOrd="1" destOrd="0" presId="urn:microsoft.com/office/officeart/2005/8/layout/process4"/>
    <dgm:cxn modelId="{454A9BF5-A7C2-470D-A258-B4FD7D6338A1}" type="presOf" srcId="{74E16CCC-1E48-4C83-9C63-ABECFC440512}" destId="{5FE3EC72-0925-4670-BE71-50BFDF2F68A9}" srcOrd="0" destOrd="0" presId="urn:microsoft.com/office/officeart/2005/8/layout/process4"/>
    <dgm:cxn modelId="{5C7905B4-CB86-4E86-BEF0-82BA1A16DAB6}" type="presOf" srcId="{95156B8C-F2F0-4EEC-8431-C0A662287089}" destId="{27D38AE7-55AF-457D-AA6B-6EF371C9F9A7}" srcOrd="0" destOrd="0" presId="urn:microsoft.com/office/officeart/2005/8/layout/process4"/>
    <dgm:cxn modelId="{FECABAE3-3A14-4FDA-8AF8-126413B82919}" srcId="{3247D355-1909-4C74-8634-43746EF33E5B}" destId="{00C4574E-098D-4FD4-9357-2F1DE23FC742}" srcOrd="0" destOrd="0" parTransId="{B3E80EE0-DDFE-4B1A-9BF9-F22D92A20CD1}" sibTransId="{FB101453-3801-4943-9DDD-5A93D15E3B3D}"/>
    <dgm:cxn modelId="{7CC79238-96D0-40D1-AF49-2E2062902932}" type="presOf" srcId="{3247D355-1909-4C74-8634-43746EF33E5B}" destId="{8BD052E7-D8E4-42A0-A039-8FBF99B349B9}" srcOrd="0" destOrd="0" presId="urn:microsoft.com/office/officeart/2005/8/layout/process4"/>
    <dgm:cxn modelId="{F2F3AD45-499B-41EF-8AE0-E065EE10F9A2}" type="presParOf" srcId="{27D38AE7-55AF-457D-AA6B-6EF371C9F9A7}" destId="{2EB405FA-DA61-4422-918B-92ACAB508347}" srcOrd="0" destOrd="0" presId="urn:microsoft.com/office/officeart/2005/8/layout/process4"/>
    <dgm:cxn modelId="{1A5067A7-FA15-4052-AF82-3F577A0453D8}" type="presParOf" srcId="{2EB405FA-DA61-4422-918B-92ACAB508347}" destId="{8F920E1B-8A15-4752-89AF-747F61C5ACA9}" srcOrd="0" destOrd="0" presId="urn:microsoft.com/office/officeart/2005/8/layout/process4"/>
    <dgm:cxn modelId="{3C55CA20-68C6-4F47-8102-A6260B5CC6F1}" type="presParOf" srcId="{27D38AE7-55AF-457D-AA6B-6EF371C9F9A7}" destId="{73200F14-60D6-44B8-936F-9E56B423BD60}" srcOrd="1" destOrd="0" presId="urn:microsoft.com/office/officeart/2005/8/layout/process4"/>
    <dgm:cxn modelId="{338FF6EC-DF16-41A6-9EDC-B9FEF014BF08}" type="presParOf" srcId="{27D38AE7-55AF-457D-AA6B-6EF371C9F9A7}" destId="{6CD90B7D-0F3B-4E24-8A2A-FD4525F7C9C0}" srcOrd="2" destOrd="0" presId="urn:microsoft.com/office/officeart/2005/8/layout/process4"/>
    <dgm:cxn modelId="{870F7B81-31A4-45AD-BCE3-D8F4B885BC6D}" type="presParOf" srcId="{6CD90B7D-0F3B-4E24-8A2A-FD4525F7C9C0}" destId="{26DBF29C-EA4F-47E6-98EA-39B17CB04E87}" srcOrd="0" destOrd="0" presId="urn:microsoft.com/office/officeart/2005/8/layout/process4"/>
    <dgm:cxn modelId="{E6C8FD3F-0E25-42D8-B04E-3FDD95F3A54D}" type="presParOf" srcId="{27D38AE7-55AF-457D-AA6B-6EF371C9F9A7}" destId="{3DCA2021-B268-4175-9326-36649CCAEB09}" srcOrd="3" destOrd="0" presId="urn:microsoft.com/office/officeart/2005/8/layout/process4"/>
    <dgm:cxn modelId="{611237E4-4038-4114-887E-723CB32A6A8B}" type="presParOf" srcId="{27D38AE7-55AF-457D-AA6B-6EF371C9F9A7}" destId="{51A6FCAF-A664-4D53-A802-0CF8B218B010}" srcOrd="4" destOrd="0" presId="urn:microsoft.com/office/officeart/2005/8/layout/process4"/>
    <dgm:cxn modelId="{0F2C749B-F1B3-46B6-BE30-FEEDEFEF92A6}" type="presParOf" srcId="{51A6FCAF-A664-4D53-A802-0CF8B218B010}" destId="{781E297D-60EC-4AEB-87F4-C718C7278192}" srcOrd="0" destOrd="0" presId="urn:microsoft.com/office/officeart/2005/8/layout/process4"/>
    <dgm:cxn modelId="{FC7FD737-5A48-4C5F-A100-927482362B49}" type="presParOf" srcId="{51A6FCAF-A664-4D53-A802-0CF8B218B010}" destId="{A0813C22-45B0-490B-8243-CBBD023F080F}" srcOrd="1" destOrd="0" presId="urn:microsoft.com/office/officeart/2005/8/layout/process4"/>
    <dgm:cxn modelId="{693E02EA-CE2A-4548-877B-EE2E8420CA64}" type="presParOf" srcId="{51A6FCAF-A664-4D53-A802-0CF8B218B010}" destId="{AB2DE0B8-D44C-4F80-82DA-7B9D084CB7EC}" srcOrd="2" destOrd="0" presId="urn:microsoft.com/office/officeart/2005/8/layout/process4"/>
    <dgm:cxn modelId="{00BCB6DB-08D5-4A60-9139-FFC42700D447}" type="presParOf" srcId="{AB2DE0B8-D44C-4F80-82DA-7B9D084CB7EC}" destId="{1C8EF426-0CD8-437A-B021-E0AE78BD5A3B}" srcOrd="0" destOrd="0" presId="urn:microsoft.com/office/officeart/2005/8/layout/process4"/>
    <dgm:cxn modelId="{4132810A-0F66-4D6A-8E31-CDF67861E8D9}" type="presParOf" srcId="{27D38AE7-55AF-457D-AA6B-6EF371C9F9A7}" destId="{AB4EF31B-7290-4A00-94C4-BF42B3D2B229}" srcOrd="5" destOrd="0" presId="urn:microsoft.com/office/officeart/2005/8/layout/process4"/>
    <dgm:cxn modelId="{82BD4874-7D41-4D71-B452-5A65C9D8DF8D}" type="presParOf" srcId="{27D38AE7-55AF-457D-AA6B-6EF371C9F9A7}" destId="{65E538C4-2450-46A9-88A2-1382DD3DBAA7}" srcOrd="6" destOrd="0" presId="urn:microsoft.com/office/officeart/2005/8/layout/process4"/>
    <dgm:cxn modelId="{4FFB5113-4B74-4F8B-98A2-845A347F3D37}" type="presParOf" srcId="{65E538C4-2450-46A9-88A2-1382DD3DBAA7}" destId="{94825494-866C-4A65-B25B-46BA50614FCB}" srcOrd="0" destOrd="0" presId="urn:microsoft.com/office/officeart/2005/8/layout/process4"/>
    <dgm:cxn modelId="{E2AE01C7-4083-4113-B6E2-A5ACF1EE7511}" type="presParOf" srcId="{65E538C4-2450-46A9-88A2-1382DD3DBAA7}" destId="{A0361148-6E01-4A19-B6A8-532AF88ACE0D}" srcOrd="1" destOrd="0" presId="urn:microsoft.com/office/officeart/2005/8/layout/process4"/>
    <dgm:cxn modelId="{9CFCB849-9667-4325-8221-2B2DBBEA29BC}" type="presParOf" srcId="{65E538C4-2450-46A9-88A2-1382DD3DBAA7}" destId="{B32A86DA-9BEE-41AE-AED4-DF532DC9362F}" srcOrd="2" destOrd="0" presId="urn:microsoft.com/office/officeart/2005/8/layout/process4"/>
    <dgm:cxn modelId="{85A3C04B-8E44-415B-BD14-00B34204ED2F}" type="presParOf" srcId="{B32A86DA-9BEE-41AE-AED4-DF532DC9362F}" destId="{5FE3EC72-0925-4670-BE71-50BFDF2F68A9}" srcOrd="0" destOrd="0" presId="urn:microsoft.com/office/officeart/2005/8/layout/process4"/>
    <dgm:cxn modelId="{46176506-98A1-44F4-A717-8FBF3E38E390}" type="presParOf" srcId="{27D38AE7-55AF-457D-AA6B-6EF371C9F9A7}" destId="{F84068E3-E5DA-457B-A8C0-B61E69CD8A1A}" srcOrd="7" destOrd="0" presId="urn:microsoft.com/office/officeart/2005/8/layout/process4"/>
    <dgm:cxn modelId="{F4ACA471-E4A1-4FAF-BF66-CE7B23CCA8CB}" type="presParOf" srcId="{27D38AE7-55AF-457D-AA6B-6EF371C9F9A7}" destId="{4A21DB89-CFAF-4AC6-8A06-CA139D6BFCBD}" srcOrd="8" destOrd="0" presId="urn:microsoft.com/office/officeart/2005/8/layout/process4"/>
    <dgm:cxn modelId="{4AAC4489-A717-4D43-B7DC-6DC4BCE87FAB}" type="presParOf" srcId="{4A21DB89-CFAF-4AC6-8A06-CA139D6BFCBD}" destId="{8BD052E7-D8E4-42A0-A039-8FBF99B349B9}" srcOrd="0" destOrd="0" presId="urn:microsoft.com/office/officeart/2005/8/layout/process4"/>
    <dgm:cxn modelId="{B8F40779-3025-462D-9E0A-52017FA3B81E}" type="presParOf" srcId="{4A21DB89-CFAF-4AC6-8A06-CA139D6BFCBD}" destId="{0638778E-2C81-4747-8CD7-23CB82D8CB3E}" srcOrd="1" destOrd="0" presId="urn:microsoft.com/office/officeart/2005/8/layout/process4"/>
    <dgm:cxn modelId="{AA30324F-E2D1-4B1F-BD11-7072A1EA3703}" type="presParOf" srcId="{4A21DB89-CFAF-4AC6-8A06-CA139D6BFCBD}" destId="{FFE5422C-0896-4A46-858B-CA3EAB2B33A7}" srcOrd="2" destOrd="0" presId="urn:microsoft.com/office/officeart/2005/8/layout/process4"/>
    <dgm:cxn modelId="{54204B2B-C7B7-4B57-BA99-A82669508B26}" type="presParOf" srcId="{FFE5422C-0896-4A46-858B-CA3EAB2B33A7}" destId="{DF0E584A-501E-4712-8766-7159B54CB1F0}" srcOrd="0" destOrd="0" presId="urn:microsoft.com/office/officeart/2005/8/layout/process4"/>
  </dgm:cxnLst>
  <dgm:bg>
    <a:solidFill>
      <a:schemeClr val="tx2">
        <a:lumMod val="7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6B4A2-D8AC-49A6-9DBF-B73D491C7766}">
      <dsp:nvSpPr>
        <dsp:cNvPr id="0" name=""/>
        <dsp:cNvSpPr/>
      </dsp:nvSpPr>
      <dsp:spPr>
        <a:xfrm>
          <a:off x="2609189" y="1013221"/>
          <a:ext cx="3039666" cy="303966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0007BC-4993-4C48-AB10-F3B8F54007B1}">
      <dsp:nvSpPr>
        <dsp:cNvPr id="0" name=""/>
        <dsp:cNvSpPr/>
      </dsp:nvSpPr>
      <dsp:spPr>
        <a:xfrm>
          <a:off x="3240363" y="1622431"/>
          <a:ext cx="1823799" cy="182379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23B099-B8D7-4DDA-8106-490D61A9B11E}">
      <dsp:nvSpPr>
        <dsp:cNvPr id="0" name=""/>
        <dsp:cNvSpPr/>
      </dsp:nvSpPr>
      <dsp:spPr>
        <a:xfrm>
          <a:off x="3848291" y="2230352"/>
          <a:ext cx="607933" cy="60793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0F054B-4D04-4BB3-8284-900452F30E04}">
      <dsp:nvSpPr>
        <dsp:cNvPr id="0" name=""/>
        <dsp:cNvSpPr/>
      </dsp:nvSpPr>
      <dsp:spPr>
        <a:xfrm>
          <a:off x="6264696" y="254276"/>
          <a:ext cx="1519833" cy="886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24130" rIns="24130" bIns="24130" numCol="1" spcCol="1270" anchor="ctr" anchorCtr="0">
          <a:noAutofit/>
        </a:bodyPr>
        <a:lstStyle/>
        <a:p>
          <a:pPr lvl="0" algn="l" defTabSz="844550">
            <a:lnSpc>
              <a:spcPct val="90000"/>
            </a:lnSpc>
            <a:spcBef>
              <a:spcPct val="0"/>
            </a:spcBef>
            <a:spcAft>
              <a:spcPct val="35000"/>
            </a:spcAft>
          </a:pPr>
          <a:r>
            <a:rPr lang="en-GB" sz="1900" kern="1200" dirty="0"/>
            <a:t>Teachers’ Standards (2012)</a:t>
          </a:r>
        </a:p>
      </dsp:txBody>
      <dsp:txXfrm>
        <a:off x="6264696" y="254276"/>
        <a:ext cx="1519833" cy="886569"/>
      </dsp:txXfrm>
    </dsp:sp>
    <dsp:sp modelId="{97EB4462-2803-4B42-A93A-1781938BD0B6}">
      <dsp:nvSpPr>
        <dsp:cNvPr id="0" name=""/>
        <dsp:cNvSpPr/>
      </dsp:nvSpPr>
      <dsp:spPr>
        <a:xfrm>
          <a:off x="5616624" y="758329"/>
          <a:ext cx="379958"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FA7C92-076A-49F7-9077-72D199BCE5B8}">
      <dsp:nvSpPr>
        <dsp:cNvPr id="0" name=""/>
        <dsp:cNvSpPr/>
      </dsp:nvSpPr>
      <dsp:spPr>
        <a:xfrm rot="5400000">
          <a:off x="3994769" y="961269"/>
          <a:ext cx="1782121" cy="1418717"/>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91F2-4E23-44D1-8C3F-D310709675DA}">
      <dsp:nvSpPr>
        <dsp:cNvPr id="0" name=""/>
        <dsp:cNvSpPr/>
      </dsp:nvSpPr>
      <dsp:spPr>
        <a:xfrm>
          <a:off x="6257538" y="1699411"/>
          <a:ext cx="1519833" cy="886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24130" rIns="24130" bIns="24130" numCol="1" spcCol="1270" anchor="ctr" anchorCtr="0">
          <a:noAutofit/>
        </a:bodyPr>
        <a:lstStyle/>
        <a:p>
          <a:pPr lvl="0" algn="l" defTabSz="844550">
            <a:lnSpc>
              <a:spcPct val="90000"/>
            </a:lnSpc>
            <a:spcBef>
              <a:spcPct val="0"/>
            </a:spcBef>
            <a:spcAft>
              <a:spcPct val="35000"/>
            </a:spcAft>
          </a:pPr>
          <a:r>
            <a:rPr lang="en-GB" sz="1900" kern="1200" dirty="0"/>
            <a:t>Prevent Agenda (2011)</a:t>
          </a:r>
        </a:p>
      </dsp:txBody>
      <dsp:txXfrm>
        <a:off x="6257538" y="1699411"/>
        <a:ext cx="1519833" cy="886569"/>
      </dsp:txXfrm>
    </dsp:sp>
    <dsp:sp modelId="{00E79168-B521-4228-9D25-45C35CA962B4}">
      <dsp:nvSpPr>
        <dsp:cNvPr id="0" name=""/>
        <dsp:cNvSpPr/>
      </dsp:nvSpPr>
      <dsp:spPr>
        <a:xfrm>
          <a:off x="5825487" y="2302399"/>
          <a:ext cx="379958"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CDEB7F-B583-4F75-A46D-55A6D0C641D0}">
      <dsp:nvSpPr>
        <dsp:cNvPr id="0" name=""/>
        <dsp:cNvSpPr/>
      </dsp:nvSpPr>
      <dsp:spPr>
        <a:xfrm rot="5400000">
          <a:off x="4660453" y="1950488"/>
          <a:ext cx="832745" cy="1527018"/>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C5987F-19C5-4302-ABC4-DE44DE005C02}">
      <dsp:nvSpPr>
        <dsp:cNvPr id="0" name=""/>
        <dsp:cNvSpPr/>
      </dsp:nvSpPr>
      <dsp:spPr>
        <a:xfrm>
          <a:off x="6185528" y="3130369"/>
          <a:ext cx="1519833" cy="886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24130" rIns="24130" bIns="24130" numCol="1" spcCol="1270" anchor="ctr" anchorCtr="0">
          <a:noAutofit/>
        </a:bodyPr>
        <a:lstStyle/>
        <a:p>
          <a:pPr lvl="0" algn="l" defTabSz="844550">
            <a:lnSpc>
              <a:spcPct val="90000"/>
            </a:lnSpc>
            <a:spcBef>
              <a:spcPct val="0"/>
            </a:spcBef>
            <a:spcAft>
              <a:spcPct val="35000"/>
            </a:spcAft>
          </a:pPr>
          <a:r>
            <a:rPr lang="en-GB" sz="1900" kern="1200" dirty="0"/>
            <a:t>Community Cohesion (2007)</a:t>
          </a:r>
        </a:p>
      </dsp:txBody>
      <dsp:txXfrm>
        <a:off x="6185528" y="3130369"/>
        <a:ext cx="1519833" cy="886569"/>
      </dsp:txXfrm>
    </dsp:sp>
    <dsp:sp modelId="{A85F745D-DEE6-4858-9427-83E541BE6F97}">
      <dsp:nvSpPr>
        <dsp:cNvPr id="0" name=""/>
        <dsp:cNvSpPr/>
      </dsp:nvSpPr>
      <dsp:spPr>
        <a:xfrm>
          <a:off x="5609466" y="3490411"/>
          <a:ext cx="379958"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D71294-C5EE-4576-818F-A6B808E6CCF2}">
      <dsp:nvSpPr>
        <dsp:cNvPr id="0" name=""/>
        <dsp:cNvSpPr/>
      </dsp:nvSpPr>
      <dsp:spPr>
        <a:xfrm rot="5400000">
          <a:off x="4832605" y="3047313"/>
          <a:ext cx="333762" cy="1219959"/>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20E1B-8A15-4752-89AF-747F61C5ACA9}">
      <dsp:nvSpPr>
        <dsp:cNvPr id="0" name=""/>
        <dsp:cNvSpPr/>
      </dsp:nvSpPr>
      <dsp:spPr>
        <a:xfrm>
          <a:off x="0" y="4518170"/>
          <a:ext cx="7124700" cy="591138"/>
        </a:xfrm>
        <a:prstGeom prst="rect">
          <a:avLst/>
        </a:prstGeom>
        <a:gradFill rotWithShape="0">
          <a:gsLst>
            <a:gs pos="0">
              <a:schemeClr val="accent2">
                <a:hueOff val="0"/>
                <a:satOff val="0"/>
                <a:lumOff val="0"/>
                <a:alphaOff val="0"/>
                <a:tint val="64000"/>
                <a:lumMod val="118000"/>
              </a:schemeClr>
            </a:gs>
            <a:gs pos="100000">
              <a:schemeClr val="accent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a:t>Interim conclusions</a:t>
          </a:r>
          <a:endParaRPr lang="en-GB" sz="2000" kern="1200" dirty="0"/>
        </a:p>
      </dsp:txBody>
      <dsp:txXfrm>
        <a:off x="0" y="4518170"/>
        <a:ext cx="7124700" cy="591138"/>
      </dsp:txXfrm>
    </dsp:sp>
    <dsp:sp modelId="{26DBF29C-EA4F-47E6-98EA-39B17CB04E87}">
      <dsp:nvSpPr>
        <dsp:cNvPr id="0" name=""/>
        <dsp:cNvSpPr/>
      </dsp:nvSpPr>
      <dsp:spPr>
        <a:xfrm rot="10800000">
          <a:off x="0" y="3580209"/>
          <a:ext cx="7124700" cy="1002052"/>
        </a:xfrm>
        <a:prstGeom prst="upArrowCallout">
          <a:avLst/>
        </a:prstGeom>
        <a:gradFill rotWithShape="0">
          <a:gsLst>
            <a:gs pos="0">
              <a:schemeClr val="accent2">
                <a:hueOff val="338703"/>
                <a:satOff val="-1658"/>
                <a:lumOff val="931"/>
                <a:alphaOff val="0"/>
                <a:tint val="64000"/>
                <a:lumMod val="118000"/>
              </a:schemeClr>
            </a:gs>
            <a:gs pos="100000">
              <a:schemeClr val="accent2">
                <a:hueOff val="338703"/>
                <a:satOff val="-1658"/>
                <a:lumOff val="931"/>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a:t>Application of compliance - Thematic analysis</a:t>
          </a:r>
        </a:p>
      </dsp:txBody>
      <dsp:txXfrm rot="10800000">
        <a:off x="0" y="3580209"/>
        <a:ext cx="7124700" cy="651103"/>
      </dsp:txXfrm>
    </dsp:sp>
    <dsp:sp modelId="{A0813C22-45B0-490B-8243-CBBD023F080F}">
      <dsp:nvSpPr>
        <dsp:cNvPr id="0" name=""/>
        <dsp:cNvSpPr/>
      </dsp:nvSpPr>
      <dsp:spPr>
        <a:xfrm rot="10800000">
          <a:off x="0" y="2352878"/>
          <a:ext cx="7124700" cy="1186380"/>
        </a:xfrm>
        <a:prstGeom prst="upArrowCallout">
          <a:avLst/>
        </a:prstGeom>
        <a:solidFill>
          <a:schemeClr val="accent1">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a:t>Analysis of data</a:t>
          </a:r>
        </a:p>
      </dsp:txBody>
      <dsp:txXfrm rot="-10800000">
        <a:off x="0" y="2352878"/>
        <a:ext cx="7124700" cy="416419"/>
      </dsp:txXfrm>
    </dsp:sp>
    <dsp:sp modelId="{1C8EF426-0CD8-437A-B021-E0AE78BD5A3B}">
      <dsp:nvSpPr>
        <dsp:cNvPr id="0" name=""/>
        <dsp:cNvSpPr/>
      </dsp:nvSpPr>
      <dsp:spPr>
        <a:xfrm>
          <a:off x="0" y="2777130"/>
          <a:ext cx="7124700" cy="354727"/>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en-GB" sz="2100" i="1" kern="1200" dirty="0"/>
            <a:t>Selection of specific questions</a:t>
          </a:r>
        </a:p>
      </dsp:txBody>
      <dsp:txXfrm>
        <a:off x="0" y="2777130"/>
        <a:ext cx="7124700" cy="354727"/>
      </dsp:txXfrm>
    </dsp:sp>
    <dsp:sp modelId="{A0361148-6E01-4A19-B6A8-532AF88ACE0D}">
      <dsp:nvSpPr>
        <dsp:cNvPr id="0" name=""/>
        <dsp:cNvSpPr/>
      </dsp:nvSpPr>
      <dsp:spPr>
        <a:xfrm rot="10800000">
          <a:off x="0" y="1152122"/>
          <a:ext cx="7124700" cy="1186380"/>
        </a:xfrm>
        <a:prstGeom prst="upArrowCallout">
          <a:avLst/>
        </a:prstGeom>
        <a:solidFill>
          <a:schemeClr val="accent1">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a:t>Data Collection</a:t>
          </a:r>
        </a:p>
      </dsp:txBody>
      <dsp:txXfrm rot="-10800000">
        <a:off x="0" y="1152122"/>
        <a:ext cx="7124700" cy="416419"/>
      </dsp:txXfrm>
    </dsp:sp>
    <dsp:sp modelId="{5FE3EC72-0925-4670-BE71-50BFDF2F68A9}">
      <dsp:nvSpPr>
        <dsp:cNvPr id="0" name=""/>
        <dsp:cNvSpPr/>
      </dsp:nvSpPr>
      <dsp:spPr>
        <a:xfrm>
          <a:off x="0" y="1584176"/>
          <a:ext cx="7124700" cy="375351"/>
        </a:xfrm>
        <a:prstGeom prst="rect">
          <a:avLst/>
        </a:prstGeom>
        <a:solidFill>
          <a:schemeClr val="accent2">
            <a:tint val="40000"/>
            <a:alpha val="90000"/>
            <a:hueOff val="814885"/>
            <a:satOff val="-2356"/>
            <a:lumOff val="-50"/>
            <a:alphaOff val="0"/>
          </a:schemeClr>
        </a:solidFill>
        <a:ln w="9525" cap="rnd" cmpd="sng" algn="ctr">
          <a:solidFill>
            <a:schemeClr val="accent2">
              <a:tint val="40000"/>
              <a:alpha val="90000"/>
              <a:hueOff val="814885"/>
              <a:satOff val="-2356"/>
              <a:lumOff val="-5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l" defTabSz="933450">
            <a:lnSpc>
              <a:spcPct val="90000"/>
            </a:lnSpc>
            <a:spcBef>
              <a:spcPct val="0"/>
            </a:spcBef>
            <a:spcAft>
              <a:spcPct val="35000"/>
            </a:spcAft>
          </a:pPr>
          <a:r>
            <a:rPr lang="en-GB" sz="2100" kern="1200" dirty="0"/>
            <a:t>            </a:t>
          </a:r>
          <a:r>
            <a:rPr lang="en-GB" sz="2100" i="1" kern="1200" dirty="0"/>
            <a:t> Interviews                   Questionnaires</a:t>
          </a:r>
        </a:p>
      </dsp:txBody>
      <dsp:txXfrm>
        <a:off x="0" y="1584176"/>
        <a:ext cx="7124700" cy="375351"/>
      </dsp:txXfrm>
    </dsp:sp>
    <dsp:sp modelId="{0638778E-2C81-4747-8CD7-23CB82D8CB3E}">
      <dsp:nvSpPr>
        <dsp:cNvPr id="0" name=""/>
        <dsp:cNvSpPr/>
      </dsp:nvSpPr>
      <dsp:spPr>
        <a:xfrm rot="10800000">
          <a:off x="0" y="72010"/>
          <a:ext cx="7124700" cy="1186380"/>
        </a:xfrm>
        <a:prstGeom prst="upArrowCallout">
          <a:avLst/>
        </a:prstGeom>
        <a:solidFill>
          <a:schemeClr val="accent1">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0" kern="1200" dirty="0"/>
            <a:t>Ethical Considerations and Selection of Samples</a:t>
          </a:r>
        </a:p>
      </dsp:txBody>
      <dsp:txXfrm rot="-10800000">
        <a:off x="0" y="72010"/>
        <a:ext cx="7124700" cy="416419"/>
      </dsp:txXfrm>
    </dsp:sp>
    <dsp:sp modelId="{DF0E584A-501E-4712-8766-7159B54CB1F0}">
      <dsp:nvSpPr>
        <dsp:cNvPr id="0" name=""/>
        <dsp:cNvSpPr/>
      </dsp:nvSpPr>
      <dsp:spPr>
        <a:xfrm>
          <a:off x="0" y="483806"/>
          <a:ext cx="7124700" cy="354727"/>
        </a:xfrm>
        <a:prstGeom prst="rect">
          <a:avLst/>
        </a:prstGeom>
        <a:solidFill>
          <a:schemeClr val="accent2">
            <a:tint val="40000"/>
            <a:alpha val="90000"/>
            <a:hueOff val="1629769"/>
            <a:satOff val="-4713"/>
            <a:lumOff val="-100"/>
            <a:alphaOff val="0"/>
          </a:schemeClr>
        </a:solidFill>
        <a:ln w="9525" cap="rnd" cmpd="sng" algn="ctr">
          <a:solidFill>
            <a:schemeClr val="accent2">
              <a:tint val="40000"/>
              <a:alpha val="90000"/>
              <a:hueOff val="1629769"/>
              <a:satOff val="-4713"/>
              <a:lumOff val="-1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en-GB" sz="2100" i="1" kern="1200" dirty="0"/>
            <a:t>Individual researchers’ decisions</a:t>
          </a:r>
        </a:p>
      </dsp:txBody>
      <dsp:txXfrm>
        <a:off x="0" y="483806"/>
        <a:ext cx="7124700" cy="354727"/>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BDD6D3-BDBC-438A-A36E-923CF7DD894B}"/>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2D9327A4-8600-45B0-B968-930C15280049}"/>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49BC43F-7D88-454F-9D84-FAAA3F962B5B}" type="datetimeFigureOut">
              <a:rPr lang="en-GB"/>
              <a:pPr>
                <a:defRPr/>
              </a:pPr>
              <a:t>13/03/2020</a:t>
            </a:fld>
            <a:endParaRPr lang="en-GB"/>
          </a:p>
        </p:txBody>
      </p:sp>
      <p:sp>
        <p:nvSpPr>
          <p:cNvPr id="4" name="Footer Placeholder 3">
            <a:extLst>
              <a:ext uri="{FF2B5EF4-FFF2-40B4-BE49-F238E27FC236}">
                <a16:creationId xmlns:a16="http://schemas.microsoft.com/office/drawing/2014/main" id="{DCCD54B8-32B6-4B82-98A9-A7D0C0D8F2A5}"/>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a:extLst>
              <a:ext uri="{FF2B5EF4-FFF2-40B4-BE49-F238E27FC236}">
                <a16:creationId xmlns:a16="http://schemas.microsoft.com/office/drawing/2014/main" id="{7A63565A-394D-4FA1-8C30-CB58F7E8E70F}"/>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11C3E3B4-C241-4290-B4DA-4571FD3C8BD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F1464C-6BC5-4A48-BDC1-05DF29423FD8}"/>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34CF7DAB-4940-4165-AC8B-C8A7331F37C0}"/>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6663E11-2A0F-4BEB-9238-3A897848272B}" type="datetimeFigureOut">
              <a:rPr lang="en-GB"/>
              <a:pPr>
                <a:defRPr/>
              </a:pPr>
              <a:t>13/03/2020</a:t>
            </a:fld>
            <a:endParaRPr lang="en-GB"/>
          </a:p>
        </p:txBody>
      </p:sp>
      <p:sp>
        <p:nvSpPr>
          <p:cNvPr id="4" name="Slide Image Placeholder 3">
            <a:extLst>
              <a:ext uri="{FF2B5EF4-FFF2-40B4-BE49-F238E27FC236}">
                <a16:creationId xmlns:a16="http://schemas.microsoft.com/office/drawing/2014/main" id="{8D64CDCE-AEF4-4DFF-BFD2-094C4332478A}"/>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7BE46A68-299A-476F-8324-E43E5C353675}"/>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7DEF0D53-95EC-4FDA-9FBE-FB8B379F0981}"/>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AF2AC86E-E2AD-4A2D-8BC5-41496A3D2FEF}"/>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19148DF8-C3D5-4E63-B339-8143CC3C46D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sally.elton-chalcraft@cumbria.ac.u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LJMU 11</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March 2020</a:t>
            </a:r>
          </a:p>
          <a:p>
            <a:r>
              <a:rPr lang="en-GB" sz="1200" kern="1200" dirty="0" smtClean="0">
                <a:solidFill>
                  <a:schemeClr val="tx1"/>
                </a:solidFill>
                <a:effectLst/>
                <a:latin typeface="+mn-lt"/>
                <a:ea typeface="+mn-ea"/>
                <a:cs typeface="+mn-cs"/>
              </a:rPr>
              <a:t>Professor Sally Elton-Chalcraft, Learning Education and Development Research Centre, University of Cumbria   </a:t>
            </a:r>
            <a:r>
              <a:rPr lang="en-GB" sz="1200" u="sng" kern="1200" dirty="0" smtClean="0">
                <a:solidFill>
                  <a:schemeClr val="tx1"/>
                </a:solidFill>
                <a:effectLst/>
                <a:latin typeface="+mn-lt"/>
                <a:ea typeface="+mn-ea"/>
                <a:cs typeface="+mn-cs"/>
                <a:hlinkClick r:id="rId3"/>
              </a:rPr>
              <a:t>sally.elton-chalcraft@cumbria.ac.uk</a:t>
            </a:r>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Why do teachers need to be careful in promoting Fundamental British Values in schools?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interactive seminar will present Sally’s research which explores teachers’ and student teachers’ attitudes towards Fundamental British Values, the concept of ‘Muslims as a suspect community’ and the impact this might have on a range of children in a range of schools. </a:t>
            </a:r>
          </a:p>
          <a:p>
            <a:r>
              <a:rPr lang="en-GB" sz="1200" kern="1200" dirty="0" smtClean="0">
                <a:solidFill>
                  <a:schemeClr val="tx1"/>
                </a:solidFill>
                <a:effectLst/>
                <a:latin typeface="+mn-lt"/>
                <a:ea typeface="+mn-ea"/>
                <a:cs typeface="+mn-cs"/>
              </a:rPr>
              <a:t>Following from the Anti terrorism Prevent Strategy legislation to root out and challenge radicalisation the government introduced the directive to promote Fundamental British values in schools.</a:t>
            </a:r>
          </a:p>
          <a:p>
            <a:r>
              <a:rPr lang="en-GB" sz="1200" kern="1200" dirty="0" smtClean="0">
                <a:solidFill>
                  <a:schemeClr val="tx1"/>
                </a:solidFill>
                <a:effectLst/>
                <a:latin typeface="+mn-lt"/>
                <a:ea typeface="+mn-ea"/>
                <a:cs typeface="+mn-cs"/>
              </a:rPr>
              <a:t>This legislation slipped into the Teaching standards 2012 and into Prevent duty in schools forcing teacher educators and teachers to promote Fundamental British values which, according to many educationalists is a politicisation of the curriculum and actually has been counter productive. This seminar provides an opportunity to explore the claims of such scholars and consider what courses of action could be taken in our current context to reduce Islamophobia and the silencing of marginalised voices while not condoning terrorism.</a:t>
            </a:r>
          </a:p>
          <a:p>
            <a:endParaRPr lang="en-GB" dirty="0"/>
          </a:p>
        </p:txBody>
      </p:sp>
      <p:sp>
        <p:nvSpPr>
          <p:cNvPr id="4" name="Slide Number Placeholder 3"/>
          <p:cNvSpPr>
            <a:spLocks noGrp="1"/>
          </p:cNvSpPr>
          <p:nvPr>
            <p:ph type="sldNum" sz="quarter" idx="10"/>
          </p:nvPr>
        </p:nvSpPr>
        <p:spPr/>
        <p:txBody>
          <a:bodyPr/>
          <a:lstStyle/>
          <a:p>
            <a:pPr>
              <a:defRPr/>
            </a:pPr>
            <a:fld id="{19148DF8-C3D5-4E63-B339-8143CC3C46DC}" type="slidenum">
              <a:rPr lang="en-GB" altLang="en-US" smtClean="0"/>
              <a:pPr>
                <a:defRPr/>
              </a:pPr>
              <a:t>1</a:t>
            </a:fld>
            <a:endParaRPr lang="en-GB" altLang="en-US"/>
          </a:p>
        </p:txBody>
      </p:sp>
    </p:spTree>
    <p:extLst>
      <p:ext uri="{BB962C8B-B14F-4D97-AF65-F5344CB8AC3E}">
        <p14:creationId xmlns:p14="http://schemas.microsoft.com/office/powerpoint/2010/main" val="900775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637CEAC-EF5B-4E43-B834-1D15F4039F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D5EE5E4-1646-4694-8491-12E24CDFC2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Decision to focus on these 4 questions for this paper, recognition of volume of material which can be mined for later analysis. </a:t>
            </a:r>
          </a:p>
          <a:p>
            <a:pPr eaLnBrk="1" hangingPunct="1">
              <a:spcBef>
                <a:spcPct val="0"/>
              </a:spcBef>
            </a:pPr>
            <a:r>
              <a:rPr lang="en-GB" altLang="en-US"/>
              <a:t>Questionnaire data grouped around each question and made available to all, analysed by looking for groups and themes emerging. </a:t>
            </a:r>
          </a:p>
          <a:p>
            <a:pPr eaLnBrk="1" hangingPunct="1">
              <a:spcBef>
                <a:spcPct val="0"/>
              </a:spcBef>
            </a:pPr>
            <a:r>
              <a:rPr lang="en-GB" altLang="en-US"/>
              <a:t>Interview data responses to specific questions made available to all and analysed to consider different elements, such as compliance (Lander, 2011) liberal responses, interim conclusions. </a:t>
            </a:r>
          </a:p>
          <a:p>
            <a:pPr eaLnBrk="1" hangingPunct="1">
              <a:spcBef>
                <a:spcPct val="0"/>
              </a:spcBef>
            </a:pPr>
            <a:r>
              <a:rPr lang="en-GB" altLang="en-US"/>
              <a:t>Communication-Video conferencing twice. Meeting in March for 3 of the group. Meeting in July for 2 of the group. Email negotiation and consensus </a:t>
            </a:r>
          </a:p>
        </p:txBody>
      </p:sp>
      <p:sp>
        <p:nvSpPr>
          <p:cNvPr id="32772" name="Slide Number Placeholder 3">
            <a:extLst>
              <a:ext uri="{FF2B5EF4-FFF2-40B4-BE49-F238E27FC236}">
                <a16:creationId xmlns:a16="http://schemas.microsoft.com/office/drawing/2014/main" id="{7475063C-09D7-40C3-8DA9-E49BD75C37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363FFC21-A47C-4968-8C54-22EFD207ADE2}" type="slidenum">
              <a:rPr lang="en-GB" altLang="en-US" smtClean="0"/>
              <a:pPr fontAlgn="base">
                <a:spcBef>
                  <a:spcPct val="0"/>
                </a:spcBef>
                <a:spcAft>
                  <a:spcPct val="0"/>
                </a:spcAft>
              </a:pPr>
              <a:t>11</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hape 240">
            <a:extLst>
              <a:ext uri="{FF2B5EF4-FFF2-40B4-BE49-F238E27FC236}">
                <a16:creationId xmlns:a16="http://schemas.microsoft.com/office/drawing/2014/main" id="{D15D533C-E82B-4FD7-A921-CF62E435D6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hape 241">
            <a:extLst>
              <a:ext uri="{FF2B5EF4-FFF2-40B4-BE49-F238E27FC236}">
                <a16:creationId xmlns:a16="http://schemas.microsoft.com/office/drawing/2014/main" id="{A4CED7CD-A670-417D-8CD1-715049AAAE46}"/>
              </a:ext>
            </a:extLst>
          </p:cNvPr>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solidFill>
                  <a:srgbClr val="000000"/>
                </a:solidFill>
                <a:sym typeface="Calibri" panose="020F0502020204030204" pitchFamily="34" charset="0"/>
              </a:rPr>
              <a:t>1. Teachers have a wide range of values and there is no discernible  relationship between age/phase/teaching experience etc and these values.</a:t>
            </a:r>
            <a:br>
              <a:rPr lang="en-US" altLang="en-US">
                <a:solidFill>
                  <a:srgbClr val="000000"/>
                </a:solidFill>
                <a:sym typeface="Calibri" panose="020F0502020204030204" pitchFamily="34" charset="0"/>
              </a:rPr>
            </a:br>
            <a:r>
              <a:rPr lang="en-US" altLang="en-US">
                <a:solidFill>
                  <a:srgbClr val="000000"/>
                </a:solidFill>
                <a:sym typeface="Calibri" panose="020F0502020204030204" pitchFamily="34" charset="0"/>
              </a:rPr>
              <a:t>2. The values are all liberal. Even the Christians articulated their faith in the language of liberalism.</a:t>
            </a:r>
            <a:br>
              <a:rPr lang="en-US" altLang="en-US">
                <a:solidFill>
                  <a:srgbClr val="000000"/>
                </a:solidFill>
                <a:sym typeface="Calibri" panose="020F0502020204030204" pitchFamily="34" charset="0"/>
              </a:rPr>
            </a:br>
            <a:r>
              <a:rPr lang="en-US" altLang="en-US">
                <a:solidFill>
                  <a:srgbClr val="000000"/>
                </a:solidFill>
                <a:sym typeface="Calibri" panose="020F0502020204030204" pitchFamily="34" charset="0"/>
              </a:rPr>
              <a:t>3. I think only or 3 said they thought that the values were specifically British and 17 (out of 21) thought the values were either universal, or western. 13 explicitly problematised the notion of the values having a national basis.</a:t>
            </a:r>
            <a:br>
              <a:rPr lang="en-US" altLang="en-US">
                <a:solidFill>
                  <a:srgbClr val="000000"/>
                </a:solidFill>
                <a:sym typeface="Calibri" panose="020F0502020204030204" pitchFamily="34" charset="0"/>
              </a:rPr>
            </a:br>
            <a:r>
              <a:rPr lang="en-US" altLang="en-US">
                <a:solidFill>
                  <a:srgbClr val="000000"/>
                </a:solidFill>
                <a:sym typeface="Calibri" panose="020F0502020204030204" pitchFamily="34" charset="0"/>
              </a:rPr>
              <a:t>4. Responses to the question of why they thought the phrase British was used were disparate. Your teachers were more likely than others to mention Prevent or extremism. The majority of students did not mention it. However, and this I did find surprising was the depth with which many teachers (16 out of 21) really attempted to analyse the question. These teachers perceived the new standards and the introduction of the FBV part as a form of manipulation of some kind.</a:t>
            </a:r>
            <a:br>
              <a:rPr lang="en-US" altLang="en-US">
                <a:solidFill>
                  <a:srgbClr val="000000"/>
                </a:solidFill>
                <a:sym typeface="Calibri" panose="020F0502020204030204" pitchFamily="34" charset="0"/>
              </a:rPr>
            </a:br>
            <a:r>
              <a:rPr lang="en-US" altLang="en-US">
                <a:solidFill>
                  <a:srgbClr val="000000"/>
                </a:solidFill>
                <a:sym typeface="Calibri" panose="020F0502020204030204" pitchFamily="34" charset="0"/>
              </a:rPr>
              <a:t/>
            </a:r>
            <a:br>
              <a:rPr lang="en-US" altLang="en-US">
                <a:solidFill>
                  <a:srgbClr val="000000"/>
                </a:solidFill>
                <a:sym typeface="Calibri" panose="020F0502020204030204" pitchFamily="34" charset="0"/>
              </a:rPr>
            </a:br>
            <a:r>
              <a:rPr lang="en-US" altLang="en-US">
                <a:solidFill>
                  <a:srgbClr val="000000"/>
                </a:solidFill>
                <a:sym typeface="Calibri" panose="020F0502020204030204" pitchFamily="34" charset="0"/>
              </a:rPr>
              <a:t>There was a contradiction here. All teachers are committed to liberal values. The standards and FBV are a very crude attempt to create a consensus that all values/culture etc that are not liberal shall be criminalised; which is of course very illiberal. T.McLaughlin refers to this contradiction as one that is at the heart of liberal education and attempts to create  a sense of identity.</a:t>
            </a:r>
            <a:br>
              <a:rPr lang="en-US" altLang="en-US">
                <a:solidFill>
                  <a:srgbClr val="000000"/>
                </a:solidFill>
                <a:sym typeface="Calibri" panose="020F0502020204030204" pitchFamily="34" charset="0"/>
              </a:rPr>
            </a:br>
            <a:r>
              <a:rPr lang="en-US" altLang="en-US">
                <a:solidFill>
                  <a:srgbClr val="000000"/>
                </a:solidFill>
                <a:sym typeface="Calibri" panose="020F0502020204030204" pitchFamily="34" charset="0"/>
              </a:rPr>
              <a:t/>
            </a:r>
            <a:br>
              <a:rPr lang="en-US" altLang="en-US">
                <a:solidFill>
                  <a:srgbClr val="000000"/>
                </a:solidFill>
                <a:sym typeface="Calibri" panose="020F0502020204030204" pitchFamily="34" charset="0"/>
              </a:rPr>
            </a:br>
            <a:r>
              <a:rPr lang="en-US" altLang="en-US">
                <a:solidFill>
                  <a:srgbClr val="000000"/>
                </a:solidFill>
                <a:sym typeface="Calibri" panose="020F0502020204030204" pitchFamily="34" charset="0"/>
              </a:rPr>
              <a:t>In terms of our analysis of the data as we talk about it at BERA I would be comfortable with an approach that suggests tentative themes and questions. The themes identified from the data would be:</a:t>
            </a:r>
            <a:br>
              <a:rPr lang="en-US" altLang="en-US">
                <a:solidFill>
                  <a:srgbClr val="000000"/>
                </a:solidFill>
                <a:sym typeface="Calibri" panose="020F0502020204030204" pitchFamily="34" charset="0"/>
              </a:rPr>
            </a:br>
            <a:r>
              <a:rPr lang="en-US" altLang="en-US">
                <a:solidFill>
                  <a:srgbClr val="000000"/>
                </a:solidFill>
                <a:sym typeface="Calibri" panose="020F0502020204030204" pitchFamily="34" charset="0"/>
              </a:rPr>
              <a:t/>
            </a:r>
            <a:br>
              <a:rPr lang="en-US" altLang="en-US">
                <a:solidFill>
                  <a:srgbClr val="000000"/>
                </a:solidFill>
                <a:sym typeface="Calibri" panose="020F0502020204030204" pitchFamily="34" charset="0"/>
              </a:rPr>
            </a:br>
            <a:r>
              <a:rPr lang="en-US" altLang="en-US">
                <a:solidFill>
                  <a:srgbClr val="000000"/>
                </a:solidFill>
                <a:sym typeface="Calibri" panose="020F0502020204030204" pitchFamily="34" charset="0"/>
              </a:rPr>
              <a:t>       1. The continuing commitment of teachers to values associated with liberalism and the possible impact this has on their understanding of standards.</a:t>
            </a:r>
            <a:br>
              <a:rPr lang="en-US" altLang="en-US">
                <a:solidFill>
                  <a:srgbClr val="000000"/>
                </a:solidFill>
                <a:sym typeface="Calibri" panose="020F0502020204030204" pitchFamily="34" charset="0"/>
              </a:rPr>
            </a:br>
            <a:r>
              <a:rPr lang="en-US" altLang="en-US">
                <a:solidFill>
                  <a:srgbClr val="000000"/>
                </a:solidFill>
                <a:sym typeface="Calibri" panose="020F0502020204030204" pitchFamily="34" charset="0"/>
              </a:rPr>
              <a:t/>
            </a:r>
            <a:br>
              <a:rPr lang="en-US" altLang="en-US">
                <a:solidFill>
                  <a:srgbClr val="000000"/>
                </a:solidFill>
                <a:sym typeface="Calibri" panose="020F0502020204030204" pitchFamily="34" charset="0"/>
              </a:rPr>
            </a:br>
            <a:r>
              <a:rPr lang="en-US" altLang="en-US">
                <a:solidFill>
                  <a:srgbClr val="000000"/>
                </a:solidFill>
                <a:sym typeface="Calibri" panose="020F0502020204030204" pitchFamily="34" charset="0"/>
              </a:rPr>
              <a:t>       2. Their suspicion of the phrase British generally and of its application to values and the standards in particular.</a:t>
            </a:r>
            <a:br>
              <a:rPr lang="en-US" altLang="en-US">
                <a:solidFill>
                  <a:srgbClr val="000000"/>
                </a:solidFill>
                <a:sym typeface="Calibri" panose="020F0502020204030204" pitchFamily="34" charset="0"/>
              </a:rPr>
            </a:br>
            <a:r>
              <a:rPr lang="en-US" altLang="en-US">
                <a:solidFill>
                  <a:srgbClr val="000000"/>
                </a:solidFill>
                <a:sym typeface="Calibri" panose="020F0502020204030204" pitchFamily="34" charset="0"/>
              </a:rPr>
              <a:t/>
            </a:r>
            <a:br>
              <a:rPr lang="en-US" altLang="en-US">
                <a:solidFill>
                  <a:srgbClr val="000000"/>
                </a:solidFill>
                <a:sym typeface="Calibri" panose="020F0502020204030204" pitchFamily="34" charset="0"/>
              </a:rPr>
            </a:br>
            <a:r>
              <a:rPr lang="en-US" altLang="en-US">
                <a:solidFill>
                  <a:srgbClr val="000000"/>
                </a:solidFill>
                <a:sym typeface="Calibri" panose="020F0502020204030204" pitchFamily="34" charset="0"/>
              </a:rPr>
              <a:t>       3. Their suspicion of the motives of government in relation to the standards.</a:t>
            </a:r>
            <a:br>
              <a:rPr lang="en-US" altLang="en-US">
                <a:solidFill>
                  <a:srgbClr val="000000"/>
                </a:solidFill>
                <a:sym typeface="Calibri" panose="020F0502020204030204" pitchFamily="34" charset="0"/>
              </a:rPr>
            </a:br>
            <a:r>
              <a:rPr lang="en-US" altLang="en-US">
                <a:solidFill>
                  <a:srgbClr val="000000"/>
                </a:solidFill>
                <a:sym typeface="Calibri" panose="020F0502020204030204" pitchFamily="34" charset="0"/>
              </a:rPr>
              <a:t/>
            </a:r>
            <a:br>
              <a:rPr lang="en-US" altLang="en-US">
                <a:solidFill>
                  <a:srgbClr val="000000"/>
                </a:solidFill>
                <a:sym typeface="Calibri" panose="020F0502020204030204" pitchFamily="34" charset="0"/>
              </a:rPr>
            </a:br>
            <a:r>
              <a:rPr lang="en-US" altLang="en-US">
                <a:solidFill>
                  <a:srgbClr val="000000"/>
                </a:solidFill>
                <a:sym typeface="Calibri" panose="020F0502020204030204" pitchFamily="34" charset="0"/>
              </a:rPr>
              <a:t>      4. Speculation of the tension this may cause between teachers/student teachers and pupils.</a:t>
            </a:r>
            <a:br>
              <a:rPr lang="en-US" altLang="en-US">
                <a:solidFill>
                  <a:srgbClr val="000000"/>
                </a:solidFill>
                <a:sym typeface="Calibri" panose="020F0502020204030204" pitchFamily="34" charset="0"/>
              </a:rPr>
            </a:br>
            <a:r>
              <a:rPr lang="en-US" altLang="en-US">
                <a:solidFill>
                  <a:srgbClr val="000000"/>
                </a:solidFill>
                <a:sym typeface="Calibri" panose="020F0502020204030204" pitchFamily="34" charset="0"/>
              </a:rPr>
              <a:t/>
            </a:r>
            <a:br>
              <a:rPr lang="en-US" altLang="en-US">
                <a:solidFill>
                  <a:srgbClr val="000000"/>
                </a:solidFill>
                <a:sym typeface="Calibri" panose="020F0502020204030204" pitchFamily="34" charset="0"/>
              </a:rPr>
            </a:br>
            <a:r>
              <a:rPr lang="en-US" altLang="en-US">
                <a:solidFill>
                  <a:srgbClr val="000000"/>
                </a:solidFill>
                <a:sym typeface="Calibri" panose="020F0502020204030204" pitchFamily="34" charset="0"/>
              </a:rPr>
              <a:t>Could we agree on a division of labour for the presentation itself.</a:t>
            </a:r>
            <a:br>
              <a:rPr lang="en-US" altLang="en-US">
                <a:solidFill>
                  <a:srgbClr val="000000"/>
                </a:solidFill>
                <a:sym typeface="Calibri" panose="020F0502020204030204" pitchFamily="34" charset="0"/>
              </a:rPr>
            </a:br>
            <a:r>
              <a:rPr lang="en-US" altLang="en-US">
                <a:solidFill>
                  <a:srgbClr val="000000"/>
                </a:solidFill>
                <a:sym typeface="Calibri" panose="020F0502020204030204" pitchFamily="34" charset="0"/>
              </a:rPr>
              <a:t/>
            </a:r>
            <a:br>
              <a:rPr lang="en-US" altLang="en-US">
                <a:solidFill>
                  <a:srgbClr val="000000"/>
                </a:solidFill>
                <a:sym typeface="Calibri" panose="020F0502020204030204" pitchFamily="34" charset="0"/>
              </a:rPr>
            </a:br>
            <a:r>
              <a:rPr lang="en-US" altLang="en-US">
                <a:solidFill>
                  <a:srgbClr val="000000"/>
                </a:solidFill>
                <a:sym typeface="Calibri" panose="020F0502020204030204" pitchFamily="34" charset="0"/>
              </a:rPr>
              <a:t>Introduction and background to the area -               	Vini</a:t>
            </a:r>
            <a:br>
              <a:rPr lang="en-US" altLang="en-US">
                <a:solidFill>
                  <a:srgbClr val="000000"/>
                </a:solidFill>
                <a:sym typeface="Calibri" panose="020F0502020204030204" pitchFamily="34" charset="0"/>
              </a:rPr>
            </a:br>
            <a:r>
              <a:rPr lang="en-US" altLang="en-US">
                <a:solidFill>
                  <a:srgbClr val="000000"/>
                </a:solidFill>
                <a:sym typeface="Calibri" panose="020F0502020204030204" pitchFamily="34" charset="0"/>
              </a:rPr>
              <a:t>Methodology   			Vini                                                          </a:t>
            </a:r>
            <a:br>
              <a:rPr lang="en-US" altLang="en-US">
                <a:solidFill>
                  <a:srgbClr val="000000"/>
                </a:solidFill>
                <a:sym typeface="Calibri" panose="020F0502020204030204" pitchFamily="34" charset="0"/>
              </a:rPr>
            </a:br>
            <a:r>
              <a:rPr lang="en-US" altLang="en-US">
                <a:solidFill>
                  <a:srgbClr val="000000"/>
                </a:solidFill>
                <a:sym typeface="Calibri" panose="020F0502020204030204" pitchFamily="34" charset="0"/>
              </a:rPr>
              <a:t>Results and discussion of data from students      	Sally      </a:t>
            </a:r>
            <a:br>
              <a:rPr lang="en-US" altLang="en-US">
                <a:solidFill>
                  <a:srgbClr val="000000"/>
                </a:solidFill>
                <a:sym typeface="Calibri" panose="020F0502020204030204" pitchFamily="34" charset="0"/>
              </a:rPr>
            </a:br>
            <a:r>
              <a:rPr lang="en-US" altLang="en-US">
                <a:solidFill>
                  <a:srgbClr val="000000"/>
                </a:solidFill>
                <a:sym typeface="Calibri" panose="020F0502020204030204" pitchFamily="34" charset="0"/>
              </a:rPr>
              <a:t>Results and discussion of data from teachers            	Sally</a:t>
            </a:r>
            <a:br>
              <a:rPr lang="en-US" altLang="en-US">
                <a:solidFill>
                  <a:srgbClr val="000000"/>
                </a:solidFill>
                <a:sym typeface="Calibri" panose="020F0502020204030204" pitchFamily="34" charset="0"/>
              </a:rPr>
            </a:br>
            <a:r>
              <a:rPr lang="en-US" altLang="en-US">
                <a:solidFill>
                  <a:srgbClr val="000000"/>
                </a:solidFill>
                <a:sym typeface="Calibri" panose="020F0502020204030204" pitchFamily="34" charset="0"/>
              </a:rPr>
              <a:t/>
            </a:r>
            <a:br>
              <a:rPr lang="en-US" altLang="en-US">
                <a:solidFill>
                  <a:srgbClr val="000000"/>
                </a:solidFill>
                <a:sym typeface="Calibri" panose="020F0502020204030204" pitchFamily="34" charset="0"/>
              </a:rPr>
            </a:br>
            <a:r>
              <a:rPr lang="en-US" altLang="en-US">
                <a:solidFill>
                  <a:srgbClr val="000000"/>
                </a:solidFill>
                <a:sym typeface="Calibri" panose="020F0502020204030204" pitchFamily="34" charset="0"/>
              </a:rPr>
              <a:t/>
            </a:r>
            <a:br>
              <a:rPr lang="en-US" altLang="en-US">
                <a:solidFill>
                  <a:srgbClr val="000000"/>
                </a:solidFill>
                <a:sym typeface="Calibri" panose="020F0502020204030204" pitchFamily="34" charset="0"/>
              </a:rPr>
            </a:br>
            <a:r>
              <a:rPr lang="en-US" altLang="en-US">
                <a:solidFill>
                  <a:srgbClr val="000000"/>
                </a:solidFill>
                <a:sym typeface="Calibri" panose="020F0502020204030204" pitchFamily="34" charset="0"/>
              </a:rPr>
              <a:t/>
            </a:r>
            <a:br>
              <a:rPr lang="en-US" altLang="en-US">
                <a:solidFill>
                  <a:srgbClr val="000000"/>
                </a:solidFill>
                <a:sym typeface="Calibri" panose="020F0502020204030204" pitchFamily="34" charset="0"/>
              </a:rPr>
            </a:br>
            <a:endParaRPr lang="en-US" altLang="en-US">
              <a:solidFill>
                <a:srgbClr val="000000"/>
              </a:solidFill>
              <a:sym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D785A662-15F3-409A-9D89-6F202E9325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3B88E8C7-4AB6-450C-AB50-3EEF0F7CB6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Be comfortable to make mistakes, teachers are not infallible!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78080EF8-AF08-4389-8892-74480ACC60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6864977D-8CEE-4262-A546-3C3A85EB3D18}" type="slidenum">
              <a:rPr lang="en-GB" altLang="en-US" smtClean="0">
                <a:latin typeface="Arial" panose="020B0604020202020204" pitchFamily="34" charset="0"/>
              </a:rPr>
              <a:pPr fontAlgn="base">
                <a:spcBef>
                  <a:spcPct val="0"/>
                </a:spcBef>
                <a:spcAft>
                  <a:spcPct val="0"/>
                </a:spcAft>
              </a:pPr>
              <a:t>24</a:t>
            </a:fld>
            <a:endParaRPr lang="en-GB" altLang="en-US">
              <a:latin typeface="Arial" panose="020B0604020202020204" pitchFamily="34" charset="0"/>
            </a:endParaRPr>
          </a:p>
        </p:txBody>
      </p:sp>
      <p:sp>
        <p:nvSpPr>
          <p:cNvPr id="51203" name="Rectangle 2">
            <a:extLst>
              <a:ext uri="{FF2B5EF4-FFF2-40B4-BE49-F238E27FC236}">
                <a16:creationId xmlns:a16="http://schemas.microsoft.com/office/drawing/2014/main" id="{AC8F50FC-4807-4068-98A1-FDA9147D2B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a:extLst>
              <a:ext uri="{FF2B5EF4-FFF2-40B4-BE49-F238E27FC236}">
                <a16:creationId xmlns:a16="http://schemas.microsoft.com/office/drawing/2014/main" id="{8FBB70C9-CBA5-4BCA-BEC6-2C507A49D5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GB" altLang="en-US"/>
              <a:t>Public body obligation to consider equality and diversity and impact on learners </a:t>
            </a:r>
          </a:p>
          <a:p>
            <a:pPr eaLnBrk="1" hangingPunct="1">
              <a:lnSpc>
                <a:spcPct val="90000"/>
              </a:lnSpc>
            </a:pPr>
            <a:r>
              <a:rPr lang="en-GB" altLang="en-US"/>
              <a:t>OFSTED inspection criteria – E&amp;D key </a:t>
            </a:r>
          </a:p>
          <a:p>
            <a:pPr eaLnBrk="1" hangingPunct="1">
              <a:lnSpc>
                <a:spcPct val="90000"/>
              </a:lnSpc>
            </a:pPr>
            <a:r>
              <a:rPr lang="en-GB" altLang="en-US"/>
              <a:t>Good practice allows for a more inclusive learner experience</a:t>
            </a:r>
          </a:p>
          <a:p>
            <a:pPr eaLnBrk="1" hangingPunct="1">
              <a:lnSpc>
                <a:spcPct val="90000"/>
              </a:lnSpc>
            </a:pPr>
            <a:r>
              <a:rPr lang="en-GB" altLang="en-US"/>
              <a:t>Adhering to the ‘spirit’ as well as the letter of the Equality Act 2010 will ensure schools are inclusive and promote Equality and Diversity</a:t>
            </a:r>
          </a:p>
          <a:p>
            <a:pPr eaLnBrk="1" hangingPunct="1"/>
            <a:r>
              <a:rPr lang="en-GB" altLang="en-US"/>
              <a:t>Student who was in a faith school and felt pressurised to make the sign of the cross during prayer times etc. I advised her to not do anything she felt uncomfortable about – ie if she didn’t want to make the sign she should not feel pressurised to do so.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229BCAC-3C45-4A14-8194-798043FD4B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C3A667F-93D2-4E94-9F60-6F73D0FA04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3252" name="Slide Number Placeholder 3">
            <a:extLst>
              <a:ext uri="{FF2B5EF4-FFF2-40B4-BE49-F238E27FC236}">
                <a16:creationId xmlns:a16="http://schemas.microsoft.com/office/drawing/2014/main" id="{1F7F3B23-B1CC-428C-9252-009B608710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861802C-DFE7-4BB2-A353-E73D647F07B9}" type="slidenum">
              <a:rPr lang="en-GB" altLang="en-US" smtClean="0">
                <a:latin typeface="Calibri" panose="020F0502020204030204" pitchFamily="34" charset="0"/>
                <a:cs typeface="Arial" panose="020B0604020202020204" pitchFamily="34" charset="0"/>
              </a:rPr>
              <a:pPr fontAlgn="base">
                <a:spcBef>
                  <a:spcPct val="0"/>
                </a:spcBef>
                <a:spcAft>
                  <a:spcPct val="0"/>
                </a:spcAft>
              </a:pPr>
              <a:t>25</a:t>
            </a:fld>
            <a:endParaRPr lang="en-GB" altLang="en-US">
              <a:latin typeface="Calibri" panose="020F050202020403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7349E1B5-01FF-49D7-8798-114B5969A1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A003686-3F9E-47AB-BA1B-1162FE021C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The Values culture in Education, arising out of the former Labour Govt.  2011 ‘Prevent’ strategy and also forming part of the basis of the Community Cohesion agenda of 2007, to which schools were required to adhere, is acknowledged to have emerged as a result of a ‘threat’ to national identity in developed Western nations, including the UK.   </a:t>
            </a:r>
          </a:p>
          <a:p>
            <a:pPr eaLnBrk="1" hangingPunct="1">
              <a:spcBef>
                <a:spcPct val="0"/>
              </a:spcBef>
            </a:pPr>
            <a:endParaRPr lang="en-GB" altLang="en-US"/>
          </a:p>
          <a:p>
            <a:pPr eaLnBrk="1" hangingPunct="1">
              <a:spcBef>
                <a:spcPct val="0"/>
              </a:spcBef>
            </a:pPr>
            <a:r>
              <a:rPr lang="en-GB" altLang="en-US"/>
              <a:t>The Values culture in Education, arising out of the former Labour Govt.  2011 ‘Prevent’ strategy and also forming part of the basis of the Community Cohesion agenda of 2007, to which schools were required to adhere, is acknowledged to have emerged from a counter-terrorist stance.  (Jerome &amp; Clemitshaw 2012).  An assertion of national identity has been seen to be the answer by successive governments.   </a:t>
            </a:r>
          </a:p>
          <a:p>
            <a:pPr eaLnBrk="1" hangingPunct="1">
              <a:spcBef>
                <a:spcPct val="0"/>
              </a:spcBef>
            </a:pPr>
            <a:r>
              <a:rPr lang="en-GB" altLang="en-US"/>
              <a:t>This reflects the idea that reaction and questioning of positioning, purpose and meaning of who we are, by societies and institutions like schools, arises in response to macro dilemmas which are perceived to threaten our way of life (Values in Schools Alliance, 2013).</a:t>
            </a:r>
          </a:p>
          <a:p>
            <a:pPr eaLnBrk="1" hangingPunct="1">
              <a:spcBef>
                <a:spcPct val="0"/>
              </a:spcBef>
            </a:pPr>
            <a:r>
              <a:rPr lang="en-GB" altLang="en-US"/>
              <a:t>The development of values in Education or Values Education is wider than  Govt. view of schools as conduits or ‘hothouses’ of building national character and indeed some would argue that values Education is more than just a focus on developing character, morals and behaviour as good citizenship.  Its pedagogy involves a common or shared voice across a school which chimes with its wider community. </a:t>
            </a:r>
          </a:p>
        </p:txBody>
      </p:sp>
      <p:sp>
        <p:nvSpPr>
          <p:cNvPr id="14340" name="Slide Number Placeholder 3">
            <a:extLst>
              <a:ext uri="{FF2B5EF4-FFF2-40B4-BE49-F238E27FC236}">
                <a16:creationId xmlns:a16="http://schemas.microsoft.com/office/drawing/2014/main" id="{55706D26-8F74-430C-A75B-55F81FF87D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BCC998B2-1E0A-4DF8-B39B-9A1F02514CEA}" type="slidenum">
              <a:rPr lang="en-GB" altLang="en-US" smtClean="0"/>
              <a:pPr fontAlgn="base">
                <a:spcBef>
                  <a:spcPct val="0"/>
                </a:spcBef>
                <a:spcAft>
                  <a:spcPct val="0"/>
                </a:spcAft>
              </a:pPr>
              <a:t>3</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CE337D7-4F3D-4BBE-93C1-B6F05C23F6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86068EA-5EA3-4F80-96EA-74734D26C2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collaboration</a:t>
            </a:r>
          </a:p>
        </p:txBody>
      </p:sp>
      <p:sp>
        <p:nvSpPr>
          <p:cNvPr id="16388" name="Slide Number Placeholder 3">
            <a:extLst>
              <a:ext uri="{FF2B5EF4-FFF2-40B4-BE49-F238E27FC236}">
                <a16:creationId xmlns:a16="http://schemas.microsoft.com/office/drawing/2014/main" id="{4C1B4916-C2B3-4301-B601-A21A77B79B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938EF239-4C9D-4C3D-AE7B-7F58F9449DE4}" type="slidenum">
              <a:rPr lang="en-GB" altLang="en-US" smtClean="0"/>
              <a:pPr fontAlgn="base">
                <a:spcBef>
                  <a:spcPct val="0"/>
                </a:spcBef>
                <a:spcAft>
                  <a:spcPct val="0"/>
                </a:spcAft>
              </a:pPr>
              <a:t>4</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23DF21F-2238-4A59-BC78-002C150BFA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5677B6C-711E-425D-A7B5-9E07ABDED146}"/>
              </a:ext>
            </a:extLst>
          </p:cNvPr>
          <p:cNvSpPr>
            <a:spLocks noGrp="1"/>
          </p:cNvSpPr>
          <p:nvPr>
            <p:ph type="body" idx="1"/>
          </p:nvPr>
        </p:nvSpPr>
        <p:spPr bwMode="auto">
          <a:xfrm>
            <a:off x="330200" y="4494213"/>
            <a:ext cx="6065838" cy="515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The 7/7 bombings in London caused the government and society to question the nature of multicultural Britain.  The bombers were not foreign terrorists but so called home grown terrorists.</a:t>
            </a:r>
          </a:p>
          <a:p>
            <a:pPr eaLnBrk="1" hangingPunct="1">
              <a:spcBef>
                <a:spcPct val="0"/>
              </a:spcBef>
            </a:pPr>
            <a:r>
              <a:rPr lang="en-GB" altLang="en-US"/>
              <a:t>In 2006 in a speech at 10 Downing street at an event organised by the Runnymede Trust in front of an invited audience Tony Blair the Prime Minister at the time explained how the bombers could at one level be described as integrated within British society in terms of their lifestyle and work but clearly on another level they were not.  He explained that ‘</a:t>
            </a:r>
            <a:r>
              <a:rPr lang="en-GB" altLang="en-US" b="1"/>
              <a:t>In truth [this is] not what I mean by integration.  Integration in this context is not about culture or lifestyle.  It is abut values.  It is about integrating at the point of shared, common unifying British values. It isn’t what defines us as people but as citizens, the rights and duties that go with being a member of our society.   ….But when it comes to our essential values – belief in democracy, the rule of law, tolerance, equal treatment for all, respect for this country and its shared heritage- then that is where we come together, it is what we hold in common; it is what gives us the right to call ourselves British.  At that point no culture or religion supersedes our duty to be part of an integrated United Kingdom’. (Runnymede Bulletin 348, 2006, p2).</a:t>
            </a:r>
            <a:endParaRPr lang="en-GB" altLang="en-US"/>
          </a:p>
          <a:p>
            <a:pPr eaLnBrk="1" hangingPunct="1">
              <a:spcBef>
                <a:spcPct val="0"/>
              </a:spcBef>
            </a:pPr>
            <a:r>
              <a:rPr lang="en-GB" altLang="en-US"/>
              <a:t>We know that the </a:t>
            </a:r>
            <a:r>
              <a:rPr lang="en-GB" altLang="en-US" b="1"/>
              <a:t>PREVENT strategy </a:t>
            </a:r>
            <a:r>
              <a:rPr lang="en-GB" altLang="en-US"/>
              <a:t>part of the Government's anti-terrorism strategy called Contest came into force in 2011.  In this document Extremism is defined as ‘vocal or active opposition to fundamental British values’ (Home Office 2011, p109)</a:t>
            </a:r>
          </a:p>
          <a:p>
            <a:pPr eaLnBrk="1" hangingPunct="1">
              <a:spcBef>
                <a:spcPct val="0"/>
              </a:spcBef>
            </a:pPr>
            <a:r>
              <a:rPr lang="en-GB" altLang="en-US"/>
              <a:t>We then find that this phrase in Part Two f the </a:t>
            </a:r>
            <a:r>
              <a:rPr lang="en-GB" altLang="en-US" b="1"/>
              <a:t>Teachers’ standards 2012 </a:t>
            </a:r>
            <a:r>
              <a:rPr lang="en-GB" altLang="en-US"/>
              <a:t>in the section on Personal and Professional conduct which says ‘ Teachers uphold public trust in the profession and maintain high standards of ethics and behaviour, within and outside school by: not undermining fundamental British values, including democracy, the rule of law, individual liberty and mutual respect, and tolerance of those with different faiths and beliefs’ (DfE 2012, p10)</a:t>
            </a:r>
          </a:p>
        </p:txBody>
      </p:sp>
      <p:sp>
        <p:nvSpPr>
          <p:cNvPr id="18436" name="Slide Number Placeholder 3">
            <a:extLst>
              <a:ext uri="{FF2B5EF4-FFF2-40B4-BE49-F238E27FC236}">
                <a16:creationId xmlns:a16="http://schemas.microsoft.com/office/drawing/2014/main" id="{158E06CF-8972-43A9-B9A5-CC702E6BD5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6C620D61-B8F7-441F-8C30-B5932D604B98}" type="slidenum">
              <a:rPr lang="en-GB" altLang="en-US" smtClean="0"/>
              <a:pPr fontAlgn="base">
                <a:spcBef>
                  <a:spcPct val="0"/>
                </a:spcBef>
                <a:spcAft>
                  <a:spcPct val="0"/>
                </a:spcAft>
              </a:pPr>
              <a:t>5</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026FCC4-ABDA-4B15-A7F6-6A45C31863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83A1BD3F-9E9A-4CD1-A1A2-E91A7C4DF5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a section entitled ‘Personal and Professional Conduct’, the Standards stipulate that teachers should not undermine fundamental British values (FBV).  These are delineated as ‘democracy, the rule of law, individual liberty and mutual respect, and tolerance of those with different faiths and beliefs’ (DfE, 2012, 10).  On the introduction of these Standards the paragraph related to fundamental British values seemed to pass by unnoticed by most professionals. </a:t>
            </a:r>
            <a:endParaRPr lang="en-GB" altLang="en-US"/>
          </a:p>
        </p:txBody>
      </p:sp>
      <p:sp>
        <p:nvSpPr>
          <p:cNvPr id="20484" name="Slide Number Placeholder 3">
            <a:extLst>
              <a:ext uri="{FF2B5EF4-FFF2-40B4-BE49-F238E27FC236}">
                <a16:creationId xmlns:a16="http://schemas.microsoft.com/office/drawing/2014/main" id="{49D6E22E-F406-47D9-B8D2-1F21853008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28FE153-BAD8-4955-8477-1BD45FDFCC4F}" type="slidenum">
              <a:rPr lang="en-GB" altLang="en-US" smtClean="0">
                <a:latin typeface="Calibri" panose="020F0502020204030204" pitchFamily="34" charset="0"/>
                <a:cs typeface="Arial" panose="020B0604020202020204" pitchFamily="34" charset="0"/>
              </a:rPr>
              <a:pPr fontAlgn="base">
                <a:spcBef>
                  <a:spcPct val="0"/>
                </a:spcBef>
                <a:spcAft>
                  <a:spcPct val="0"/>
                </a:spcAft>
              </a:pPr>
              <a:t>6</a:t>
            </a:fld>
            <a:endParaRPr lang="en-GB" altLang="en-US">
              <a:latin typeface="Calibri" panose="020F050202020403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CB14961-250E-47E4-94EC-2F11EC04A3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E4A49304-D038-4AB2-9D26-C9634D5CD7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The wording of the Teachers’ Standards continues and increases the emphasis on national identity, explicitly and unequivocally aligned with a pedagogy of values in Education. Smith (2012) identifies that this leads to an entrenched prejudiced outlook among teachers: </a:t>
            </a:r>
          </a:p>
          <a:p>
            <a:pPr eaLnBrk="1" hangingPunct="1">
              <a:spcBef>
                <a:spcPct val="0"/>
              </a:spcBef>
            </a:pPr>
            <a:r>
              <a:rPr lang="en-GB" altLang="en-US"/>
              <a:t>If teachers are instructed not to undermine fundamental British values in their </a:t>
            </a:r>
          </a:p>
          <a:p>
            <a:pPr eaLnBrk="1" hangingPunct="1">
              <a:spcBef>
                <a:spcPct val="0"/>
              </a:spcBef>
            </a:pPr>
            <a:r>
              <a:rPr lang="en-GB" altLang="en-US"/>
              <a:t>teaching, then they may feel justified in their quest for the development of </a:t>
            </a:r>
          </a:p>
          <a:p>
            <a:pPr eaLnBrk="1" hangingPunct="1">
              <a:spcBef>
                <a:spcPct val="0"/>
              </a:spcBef>
            </a:pPr>
            <a:r>
              <a:rPr lang="en-GB" altLang="en-US"/>
              <a:t>Britishness  in pupils, and in assuming that some are in deficit for not </a:t>
            </a:r>
          </a:p>
          <a:p>
            <a:pPr eaLnBrk="1" hangingPunct="1">
              <a:spcBef>
                <a:spcPct val="0"/>
              </a:spcBef>
            </a:pPr>
            <a:r>
              <a:rPr lang="en-GB" altLang="en-US"/>
              <a:t>embodying Britishness enough.</a:t>
            </a:r>
          </a:p>
          <a:p>
            <a:pPr eaLnBrk="1" hangingPunct="1">
              <a:spcBef>
                <a:spcPct val="0"/>
              </a:spcBef>
            </a:pPr>
            <a:endParaRPr lang="en-GB" altLang="en-US"/>
          </a:p>
          <a:p>
            <a:pPr eaLnBrk="1" hangingPunct="1">
              <a:spcBef>
                <a:spcPct val="0"/>
              </a:spcBef>
            </a:pPr>
            <a:r>
              <a:rPr lang="en-GB" altLang="en-US"/>
              <a:t>The notion of an innate deficit among BME pupils, their families and communities can pervade the thinking of White trainees, as shown by a wealth of research (Maylor,2010, Lander, 2011; Warner &amp; Elton-Chalcraft, 2012; Bhopal et al 2009).   This leads to a lack of interest in engaging with racial, religious and social issues, and so a blinkered, hegemonic stance is maintained.  </a:t>
            </a:r>
          </a:p>
          <a:p>
            <a:pPr eaLnBrk="1" hangingPunct="1">
              <a:spcBef>
                <a:spcPct val="0"/>
              </a:spcBef>
            </a:pPr>
            <a:r>
              <a:rPr lang="en-GB" altLang="en-US"/>
              <a:t>Smith therefore understands, these latest Standards, as leading teachers to equate values with hidden, uncontested norms of Whiteness and being middle-class, and unconsciously stigmatising pupils who do not fit this position.</a:t>
            </a:r>
          </a:p>
          <a:p>
            <a:pPr eaLnBrk="1" hangingPunct="1">
              <a:spcBef>
                <a:spcPct val="0"/>
              </a:spcBef>
            </a:pPr>
            <a:endParaRPr lang="en-GB" altLang="en-US"/>
          </a:p>
        </p:txBody>
      </p:sp>
      <p:sp>
        <p:nvSpPr>
          <p:cNvPr id="22532" name="Slide Number Placeholder 3">
            <a:extLst>
              <a:ext uri="{FF2B5EF4-FFF2-40B4-BE49-F238E27FC236}">
                <a16:creationId xmlns:a16="http://schemas.microsoft.com/office/drawing/2014/main" id="{11B55363-AE48-4FBA-B5C2-C508EAA504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472FC0BF-DF28-42F3-A779-A7978F0C6C85}" type="slidenum">
              <a:rPr lang="en-GB" altLang="en-US" smtClean="0"/>
              <a:pPr fontAlgn="base">
                <a:spcBef>
                  <a:spcPct val="0"/>
                </a:spcBef>
                <a:spcAft>
                  <a:spcPct val="0"/>
                </a:spcAft>
              </a:pPr>
              <a:t>7</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183">
            <a:extLst>
              <a:ext uri="{FF2B5EF4-FFF2-40B4-BE49-F238E27FC236}">
                <a16:creationId xmlns:a16="http://schemas.microsoft.com/office/drawing/2014/main" id="{10C5D372-38EF-4846-9A89-4759608184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hape 184">
            <a:extLst>
              <a:ext uri="{FF2B5EF4-FFF2-40B4-BE49-F238E27FC236}">
                <a16:creationId xmlns:a16="http://schemas.microsoft.com/office/drawing/2014/main" id="{807FA164-942A-41F7-B81A-7F376BA3B123}"/>
              </a:ext>
            </a:extLst>
          </p:cNvPr>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500">
                <a:solidFill>
                  <a:srgbClr val="000000"/>
                </a:solidFill>
              </a:rPr>
              <a:t>There are three interlocking discourses underpinning the requirement for teachers not to undermine fundamental British values; discourses that while individually problematic, when taken as a package contribute to a climate in which teachers’ views on diversity and inequality are regulated and controlled. The discourses: firstly the nature and meaning of Britishness, secondly the standards for teaching and, thirdly, issues of diversity and equality in Initial teacher education.</a:t>
            </a:r>
          </a:p>
          <a:p>
            <a:pPr eaLnBrk="1" hangingPunct="1">
              <a:spcBef>
                <a:spcPct val="0"/>
              </a:spcBef>
            </a:pPr>
            <a:r>
              <a:rPr lang="en-US" altLang="en-US" sz="1500">
                <a:solidFill>
                  <a:srgbClr val="000000"/>
                </a:solidFill>
              </a:rPr>
              <a:t>When in 1990 Norman Tebbit, as a Conservative MP suggested that the Britishness of an individual could be assessed through the ‘cricket test’, by whether a person cheered for the England cricket team, his comments provoked accusations of racism. Today the fetishisation of Britishness means that it is de rigour for all politicians to publicly mourn the loss of Britishness (Uberol and Madood: 2013) and the creation of a renewed sense of Britishness has become a holy grail for politicians of all hues (Mandler: 2006 and Ignatieff: 1999).</a:t>
            </a:r>
          </a:p>
          <a:p>
            <a:pPr eaLnBrk="1" hangingPunct="1">
              <a:spcBef>
                <a:spcPct val="0"/>
              </a:spcBef>
            </a:pPr>
            <a:r>
              <a:rPr lang="en-US" altLang="en-US" sz="1500">
                <a:solidFill>
                  <a:srgbClr val="000000"/>
                </a:solidFill>
              </a:rPr>
              <a:t>From their research Vadher and Barrett (2009) delineate six types of boundaries of Britishness: racial; historical; civic; instrumental; lifestyle and multicultural.  The racial boundary they note “to be British is to be white” and “it only encompasses those with a white ancestry” (Vadher and Barrett 2009, p450).  The historical boundary is associated with the nation’s need of a ‘mythological story’ (ibid) for people to identify with and of course the story may be an exclusive majority story rather than an inclusive one. Whilst the civic boundary is associated with the place of abode and possessing a British passport and is closely aligned to the instrumental boundary of Britishness where by virtue of domicile the citizen achieves educational and career goals.  The boundary associated with lifestyle may be to do with dress, language and modes of socialisation such as going to the pub in order to fit in; and the multicultural boundary is an inclusive one promoting a heterogeneous, multicultural idea of Britishness.  The notion of Britishness promoted within the Teachers’ Standards (2012) is a discourse of Britishness that associates difference with dissent and dissent with fragmentation and an absence of unity (Ware: 2007. Garner:2012).  </a:t>
            </a:r>
          </a:p>
          <a:p>
            <a:pPr eaLnBrk="1" hangingPunct="1">
              <a:spcBef>
                <a:spcPct val="0"/>
              </a:spcBef>
            </a:pPr>
            <a:endParaRPr lang="en-US" altLang="en-US" sz="1500">
              <a:solidFill>
                <a:srgbClr val="000000"/>
              </a:solidFill>
            </a:endParaRPr>
          </a:p>
          <a:p>
            <a:pPr eaLnBrk="1" hangingPunct="1">
              <a:spcBef>
                <a:spcPct val="0"/>
              </a:spcBef>
            </a:pPr>
            <a:r>
              <a:rPr lang="en-US" altLang="en-US" sz="1500">
                <a:solidFill>
                  <a:srgbClr val="000000"/>
                </a:solidFill>
              </a:rPr>
              <a:t>It is this model of Britishness, fearful of strangers, under siege and unsure of itself that informs the approach of the Prevent strategy to education and the community cohesion agenda developed under the last Labour Government. Schooling has become a major focus of debates about Britishness (Andrews and Mycock: 2006), alternatively blamed for failing to promote a robust and unashamed British identity or heralded as the mechanism by which a new and invigorated national identity can be transmitted to the next generation (Jerome and Clemitshaw: 2012). This narrative is often played out in discussions of the role of history (Hitchens: 1999) and the development of Citizenship Education (Osler: 2009).  </a:t>
            </a:r>
          </a:p>
          <a:p>
            <a:pPr eaLnBrk="1" hangingPunct="1">
              <a:spcBef>
                <a:spcPct val="0"/>
              </a:spcBef>
            </a:pPr>
            <a:endParaRPr lang="en-US" altLang="en-US" sz="1500">
              <a:solidFill>
                <a:srgbClr val="000000"/>
              </a:solidFill>
            </a:endParaRPr>
          </a:p>
          <a:p>
            <a:pPr eaLnBrk="1" hangingPunct="1">
              <a:spcBef>
                <a:spcPct val="0"/>
              </a:spcBef>
            </a:pPr>
            <a:r>
              <a:rPr lang="en-US" altLang="en-US" sz="1500">
                <a:solidFill>
                  <a:srgbClr val="000000"/>
                </a:solidFill>
              </a:rPr>
              <a:t>However more recent debates focus on the inability of schools to prevent external threats to Britishness and British values.  Gordon Brown called for the country to celebrate its national identity in 2006 in the context of the nation’s failure to integrate different communities (http://news.bbc.co.uk/1/hi/uk/4611682.stm) and the summer of 2014 in the wake of debates about Muslims attempting to promulgate Islamic values in schools in Birmingham Cameron urged people to ‘stop being bashful’ about Britishness and to be ‘more muscular’ in our Britishness (Mail on Sunday). </a:t>
            </a:r>
          </a:p>
          <a:p>
            <a:pPr eaLnBrk="1" hangingPunct="1">
              <a:spcBef>
                <a:spcPct val="0"/>
              </a:spcBef>
            </a:pPr>
            <a:endParaRPr lang="en-US" altLang="en-US" sz="1500">
              <a:solidFill>
                <a:srgbClr val="000000"/>
              </a:solidFill>
            </a:endParaRPr>
          </a:p>
          <a:p>
            <a:pPr eaLnBrk="1" hangingPunct="1">
              <a:spcBef>
                <a:spcPct val="0"/>
              </a:spcBef>
            </a:pPr>
            <a:r>
              <a:rPr lang="en-US" altLang="en-US" sz="1500">
                <a:solidFill>
                  <a:srgbClr val="000000"/>
                </a:solidFill>
              </a:rPr>
              <a:t>However the teaching of Britishness is problematic for many pupils (Maylor: 2010) and teachers (Keddie: 2014). Some teachers are uncomfortable with the political project implied in a Britishness agenda (Jerome and Clemitshaw: 2012) and others conceptualise it as an area best approached as a controversial issue (Hand and Pearce: 2009). The requirement in the 2012 Standards for Teachers to ‘not undermine fundamental British values’ means that teachers must engage with Britishness with in a particular professional and political landscape and that the nature of the standards themselves contextualise this landscape.</a:t>
            </a:r>
          </a:p>
          <a:p>
            <a:pPr eaLnBrk="1" hangingPunct="1">
              <a:spcBef>
                <a:spcPct val="0"/>
              </a:spcBef>
            </a:pPr>
            <a:r>
              <a:rPr lang="en-US" altLang="en-US" sz="1500">
                <a:solidFill>
                  <a:srgbClr val="000000"/>
                </a:solidFill>
              </a:rPr>
              <a:t>The standards discourse has always been about the nature of performance in schools ever since the Callaghan speech in 1976. In many ways the current standards exist on a continuum from their original form. They dictate the boundaries of teacher roles, redefining and fragmenting their professionalism (Leaton Gray and Whitty: 2010) and serve to reformulate the teacher as technician and diminishing their autonomy (Ryan and Bourke: 2013). However the Standards for Teachers published in 2012 represent a significant shift in relation to issues of equality and Britishness. In his review of the standards of 2007, Evans noted that they are ‘lopsided’ because they focus on teacher behaviour in schools rather than on attitudes (Evans: 2011). But in her analysis of the 2012 standards Bryan argues that with their explicit reference to ‘fundamental British values’ the new standards require a level of moral complicity with the standards discourse (Bryan: 2012). They assume a consensus with a political model of Britishness that is rooted in values that exclude and which identifies difference as problematic (Keddie: 2014 .Modood: 1992).</a:t>
            </a:r>
          </a:p>
          <a:p>
            <a:pPr eaLnBrk="1" hangingPunct="1">
              <a:spcBef>
                <a:spcPct val="0"/>
              </a:spcBef>
            </a:pPr>
            <a:r>
              <a:rPr lang="en-US" altLang="en-US" sz="1500">
                <a:solidFill>
                  <a:srgbClr val="000000"/>
                </a:solidFill>
              </a:rPr>
              <a:t>The 2012 standards for teachers, with their emphasis on the ‘obligatory verb’ with every bullet point, represents a qualitatively new conceptualisation of the relationship between race, ethnicity and teacher professionalism (Smith: 2012). The combination of a public discourse on Britishness that is belligerent, backward looking and fearful, with the introduction of standards for teachers that are explicitly assimilationist and prescriptive creates an environment where teacher opposition to the model of Britishness implied in the standards could compromise them professionally. There is no research on the extent of teacher compliance with the requirements not to undermine fundamental British values or the way that teachers understand their professional role in the context of the new standards. However there is substantial evidence that the training of teachers in England neither prepares student teachers to engage with difference, counter racism or inequality in the classroom (Mirza and Meetoo: 2012), understand their racial or ethnic positions in relation to the curriculum (Lander: 2011) or that it effectively supports the recruitment and training of teachers from BME backgrounds (Carrington et al: 1998. Basit et al: 2006). The training and education of teachers does not consistently provide opportunities for student teachers to problematize and explore the interplay between race, values, Britishness etc. in relation to their own professionalism and as such teachers are unable and unprepared to critically engage with these issues (Bhopal and Rhamie: 2014 ). Keddie (2014) notes that the teacher participants in her research reflected a narrow conception of Britishness associated with symbols and the adoption of such as a sign of great cohesion or assimilation.  The conception of Britishness associated with social cohesion establishes a racialized polarisation in terms of who is and is not British enough based on how well they have assimilated with reference to British symbols, history and lifestyle.  It does not provide sufficient space for the “broadening of how Britishness is conceptualised” (Keddie 2014, p533) nor an appreciation of other ways to be British.  It could be argued that the articulation of Britishness or the labelling of values as “fundamental British values” is an attempt to retreat to the other end of the scale from the notion of multiculturalism, to reassert an assimilationist agenda and indeed to re-centre whiteness rather than to develop a collective understanding of, and belonging to the “right kind of multiculturalism” (Keddie 2014, p553).</a:t>
            </a:r>
          </a:p>
          <a:p>
            <a:pPr eaLnBrk="1" hangingPunct="1">
              <a:spcBef>
                <a:spcPct val="0"/>
              </a:spcBef>
            </a:pPr>
            <a:r>
              <a:rPr lang="en-US" altLang="en-US" sz="1500">
                <a:solidFill>
                  <a:srgbClr val="000000"/>
                </a:solidFill>
              </a:rPr>
              <a:t>There is a broad consensus that awareness and engagement with issues of diversity, race and inequality are addressed effectively when they are addressed explicitly as part of a teacher’s training or professional development and when teachers critically examine their own roles (Goodwin: 2001. Asher: 2003. Pollock et al: 2010. Lowenstein: 2009. Nieto: 2000). Yet the critical and reflexive voice of teachers is not only undermined by the 2012 standards but by a discourse on Britishness that while not explicitly racist (Keddie: 2012) is assimilationist and fearful of difference.</a:t>
            </a:r>
          </a:p>
          <a:p>
            <a:pPr eaLnBrk="1" hangingPunct="1">
              <a:spcBef>
                <a:spcPct val="0"/>
              </a:spcBef>
            </a:pPr>
            <a:endParaRPr lang="en-US" altLang="en-US" sz="15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840F4F8-277A-45D6-BD00-AF9AF5470E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FAB51F5F-7E77-4268-81FB-CBB9C5B557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a section entitled ‘Personal and Professional Conduct’, the Standards stipulate that teachers should not undermine fundamental British values (FBV).  These are delineated as ‘democracy, the rule of law, individual liberty and mutual respect, and tolerance of those with different faiths and beliefs’ (DfE, 2012, 10).  On the introduction of these Standards the paragraph related to fundamental British values seemed to pass by unnoticed by most professionals. </a:t>
            </a:r>
            <a:endParaRPr lang="en-GB" altLang="en-US"/>
          </a:p>
        </p:txBody>
      </p:sp>
      <p:sp>
        <p:nvSpPr>
          <p:cNvPr id="28676" name="Slide Number Placeholder 3">
            <a:extLst>
              <a:ext uri="{FF2B5EF4-FFF2-40B4-BE49-F238E27FC236}">
                <a16:creationId xmlns:a16="http://schemas.microsoft.com/office/drawing/2014/main" id="{7E24F3AF-5196-406B-80D9-64B2C23358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E11C346-C03F-4E4C-AF68-ABDC6AD07973}" type="slidenum">
              <a:rPr lang="en-GB" altLang="en-US" smtClean="0">
                <a:latin typeface="Calibri" panose="020F0502020204030204" pitchFamily="34" charset="0"/>
                <a:cs typeface="Arial" panose="020B0604020202020204" pitchFamily="34" charset="0"/>
              </a:rPr>
              <a:pPr fontAlgn="base">
                <a:spcBef>
                  <a:spcPct val="0"/>
                </a:spcBef>
                <a:spcAft>
                  <a:spcPct val="0"/>
                </a:spcAft>
              </a:pPr>
              <a:t>9</a:t>
            </a:fld>
            <a:endParaRPr lang="en-GB" altLang="en-US">
              <a:latin typeface="Calibri" panose="020F050202020403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0CFC1CED-58B9-483B-A7CE-CB419A752D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39419C9-893A-4FA2-864B-F82EAB752D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5 lecturers from four universities which were represented at the BERA SIG event in Oct 2012 on British Values. Suggestion to do a small scale research project, each interviewing 5 teachers, each with different career histories using Farid Panjwani 's (2012) questions for teachers as a starting point. Selection of teachers made by each lecturer. Ethical clearance by each institution. </a:t>
            </a:r>
          </a:p>
          <a:p>
            <a:pPr eaLnBrk="1" hangingPunct="1">
              <a:spcBef>
                <a:spcPct val="0"/>
              </a:spcBef>
            </a:pPr>
            <a:r>
              <a:rPr lang="en-GB" altLang="en-US"/>
              <a:t>Qualitative data to identify issues and points of tension. Deliberate start of questionnaire to identify general values ‘quite important that we don't raise the FBV bit immediately as …it will colour the whole discussion.’ 21  approx 30 minute interviews completed ranging from NQTs to Head Teachers. </a:t>
            </a:r>
          </a:p>
          <a:p>
            <a:pPr eaLnBrk="1" hangingPunct="1">
              <a:spcBef>
                <a:spcPct val="0"/>
              </a:spcBef>
            </a:pPr>
            <a:r>
              <a:rPr lang="en-GB" altLang="en-US"/>
              <a:t>Each university to ask a finalist (QTS) cohort of students to complete a similar questionnaire using Survey Monkey. 88 Responses. Predominately Primary, some secondary. </a:t>
            </a:r>
          </a:p>
        </p:txBody>
      </p:sp>
      <p:sp>
        <p:nvSpPr>
          <p:cNvPr id="30724" name="Slide Number Placeholder 3">
            <a:extLst>
              <a:ext uri="{FF2B5EF4-FFF2-40B4-BE49-F238E27FC236}">
                <a16:creationId xmlns:a16="http://schemas.microsoft.com/office/drawing/2014/main" id="{31914CFC-7DD5-4C06-AE4A-A57821DD57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3B06F7AD-D195-4288-8389-FFB3F2DF6B52}" type="slidenum">
              <a:rPr lang="en-GB" altLang="en-US" smtClean="0"/>
              <a:pPr fontAlgn="base">
                <a:spcBef>
                  <a:spcPct val="0"/>
                </a:spcBef>
                <a:spcAft>
                  <a:spcPct val="0"/>
                </a:spcAft>
              </a:pPr>
              <a:t>10</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a:extLst>
              <a:ext uri="{FF2B5EF4-FFF2-40B4-BE49-F238E27FC236}">
                <a16:creationId xmlns:a16="http://schemas.microsoft.com/office/drawing/2014/main" id="{71D68610-9334-437D-9F45-0F30210B07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75488" y="6299200"/>
            <a:ext cx="16986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8508A3FC-C755-4D5A-A7F1-C856A7743D91}"/>
              </a:ext>
            </a:extLst>
          </p:cNvPr>
          <p:cNvSpPr>
            <a:spLocks noGrp="1"/>
          </p:cNvSpPr>
          <p:nvPr>
            <p:ph type="dt" sz="half" idx="10"/>
          </p:nvPr>
        </p:nvSpPr>
        <p:spPr/>
        <p:txBody>
          <a:bodyPr/>
          <a:lstStyle>
            <a:lvl1pPr>
              <a:defRPr/>
            </a:lvl1pPr>
          </a:lstStyle>
          <a:p>
            <a:pPr>
              <a:defRPr/>
            </a:pPr>
            <a:fld id="{0AA56874-EC9E-46C1-8596-26F7BC9867CC}" type="datetimeFigureOut">
              <a:rPr lang="en-GB"/>
              <a:pPr>
                <a:defRPr/>
              </a:pPr>
              <a:t>13/03/2020</a:t>
            </a:fld>
            <a:endParaRPr lang="en-GB"/>
          </a:p>
        </p:txBody>
      </p:sp>
      <p:sp>
        <p:nvSpPr>
          <p:cNvPr id="6" name="Footer Placeholder 4">
            <a:extLst>
              <a:ext uri="{FF2B5EF4-FFF2-40B4-BE49-F238E27FC236}">
                <a16:creationId xmlns:a16="http://schemas.microsoft.com/office/drawing/2014/main" id="{3E6A8B26-2698-42A1-920E-82D7C0F076E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BB9BCF6-7BC8-47BC-BC98-8720312F727B}"/>
              </a:ext>
            </a:extLst>
          </p:cNvPr>
          <p:cNvSpPr>
            <a:spLocks noGrp="1"/>
          </p:cNvSpPr>
          <p:nvPr>
            <p:ph type="sldNum" sz="quarter" idx="12"/>
          </p:nvPr>
        </p:nvSpPr>
        <p:spPr/>
        <p:txBody>
          <a:bodyPr/>
          <a:lstStyle>
            <a:lvl1pPr>
              <a:defRPr/>
            </a:lvl1pPr>
          </a:lstStyle>
          <a:p>
            <a:pPr>
              <a:defRPr/>
            </a:pPr>
            <a:fld id="{E024AC42-7238-43C7-B415-A6074B184CCF}" type="slidenum">
              <a:rPr lang="en-GB" altLang="en-US"/>
              <a:pPr>
                <a:defRPr/>
              </a:pPr>
              <a:t>‹#›</a:t>
            </a:fld>
            <a:endParaRPr lang="en-GB" altLang="en-US"/>
          </a:p>
        </p:txBody>
      </p:sp>
    </p:spTree>
    <p:extLst>
      <p:ext uri="{BB962C8B-B14F-4D97-AF65-F5344CB8AC3E}">
        <p14:creationId xmlns:p14="http://schemas.microsoft.com/office/powerpoint/2010/main" val="277752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37C6C31C-6961-4DA3-AE71-B9A8BC7198EE}"/>
              </a:ext>
            </a:extLst>
          </p:cNvPr>
          <p:cNvSpPr>
            <a:spLocks noGrp="1"/>
          </p:cNvSpPr>
          <p:nvPr>
            <p:ph type="dt" sz="half" idx="10"/>
          </p:nvPr>
        </p:nvSpPr>
        <p:spPr/>
        <p:txBody>
          <a:bodyPr/>
          <a:lstStyle>
            <a:lvl1pPr>
              <a:defRPr/>
            </a:lvl1pPr>
          </a:lstStyle>
          <a:p>
            <a:pPr>
              <a:defRPr/>
            </a:pPr>
            <a:fld id="{46EF621F-C5AD-4964-88D4-E805FB422763}" type="datetimeFigureOut">
              <a:rPr lang="en-GB"/>
              <a:pPr>
                <a:defRPr/>
              </a:pPr>
              <a:t>13/03/2020</a:t>
            </a:fld>
            <a:endParaRPr lang="en-GB"/>
          </a:p>
        </p:txBody>
      </p:sp>
      <p:sp>
        <p:nvSpPr>
          <p:cNvPr id="6" name="Footer Placeholder 4">
            <a:extLst>
              <a:ext uri="{FF2B5EF4-FFF2-40B4-BE49-F238E27FC236}">
                <a16:creationId xmlns:a16="http://schemas.microsoft.com/office/drawing/2014/main" id="{18FDFD52-5217-414B-9125-1CE4FA96775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B9A4E26-0A1C-43D5-863D-37FDBDAA71AC}"/>
              </a:ext>
            </a:extLst>
          </p:cNvPr>
          <p:cNvSpPr>
            <a:spLocks noGrp="1"/>
          </p:cNvSpPr>
          <p:nvPr>
            <p:ph type="sldNum" sz="quarter" idx="12"/>
          </p:nvPr>
        </p:nvSpPr>
        <p:spPr/>
        <p:txBody>
          <a:bodyPr/>
          <a:lstStyle>
            <a:lvl1pPr>
              <a:defRPr/>
            </a:lvl1pPr>
          </a:lstStyle>
          <a:p>
            <a:pPr>
              <a:defRPr/>
            </a:pPr>
            <a:fld id="{D1C2E53C-F779-4EDF-A03A-B9A8DDA599AC}" type="slidenum">
              <a:rPr lang="en-GB" altLang="en-US"/>
              <a:pPr>
                <a:defRPr/>
              </a:pPr>
              <a:t>‹#›</a:t>
            </a:fld>
            <a:endParaRPr lang="en-GB" altLang="en-US"/>
          </a:p>
        </p:txBody>
      </p:sp>
    </p:spTree>
    <p:extLst>
      <p:ext uri="{BB962C8B-B14F-4D97-AF65-F5344CB8AC3E}">
        <p14:creationId xmlns:p14="http://schemas.microsoft.com/office/powerpoint/2010/main" val="3313139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a:extLst>
              <a:ext uri="{FF2B5EF4-FFF2-40B4-BE49-F238E27FC236}">
                <a16:creationId xmlns:a16="http://schemas.microsoft.com/office/drawing/2014/main" id="{C3F2F7B7-FD40-480A-BD17-37FC309CA491}"/>
              </a:ext>
            </a:extLst>
          </p:cNvPr>
          <p:cNvSpPr>
            <a:spLocks noGrp="1"/>
          </p:cNvSpPr>
          <p:nvPr>
            <p:ph type="dt" sz="half" idx="10"/>
          </p:nvPr>
        </p:nvSpPr>
        <p:spPr/>
        <p:txBody>
          <a:bodyPr/>
          <a:lstStyle>
            <a:lvl1pPr>
              <a:defRPr/>
            </a:lvl1pPr>
          </a:lstStyle>
          <a:p>
            <a:pPr>
              <a:defRPr/>
            </a:pPr>
            <a:fld id="{22B9A0B9-E7DF-403A-B0E5-A0D89A67B646}" type="datetimeFigureOut">
              <a:rPr lang="en-GB"/>
              <a:pPr>
                <a:defRPr/>
              </a:pPr>
              <a:t>13/03/2020</a:t>
            </a:fld>
            <a:endParaRPr lang="en-GB"/>
          </a:p>
        </p:txBody>
      </p:sp>
      <p:sp>
        <p:nvSpPr>
          <p:cNvPr id="5" name="Footer Placeholder 4">
            <a:extLst>
              <a:ext uri="{FF2B5EF4-FFF2-40B4-BE49-F238E27FC236}">
                <a16:creationId xmlns:a16="http://schemas.microsoft.com/office/drawing/2014/main" id="{12048657-8679-41FA-864D-D5EC1B224BE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AF59013-54A4-464D-951F-40A5387B5CBB}"/>
              </a:ext>
            </a:extLst>
          </p:cNvPr>
          <p:cNvSpPr>
            <a:spLocks noGrp="1"/>
          </p:cNvSpPr>
          <p:nvPr>
            <p:ph type="sldNum" sz="quarter" idx="12"/>
          </p:nvPr>
        </p:nvSpPr>
        <p:spPr/>
        <p:txBody>
          <a:bodyPr/>
          <a:lstStyle>
            <a:lvl1pPr>
              <a:defRPr/>
            </a:lvl1pPr>
          </a:lstStyle>
          <a:p>
            <a:pPr>
              <a:defRPr/>
            </a:pPr>
            <a:fld id="{C316EDD8-838F-444B-9093-983055F9CC0C}" type="slidenum">
              <a:rPr lang="en-GB" altLang="en-US"/>
              <a:pPr>
                <a:defRPr/>
              </a:pPr>
              <a:t>‹#›</a:t>
            </a:fld>
            <a:endParaRPr lang="en-GB" altLang="en-US"/>
          </a:p>
        </p:txBody>
      </p:sp>
    </p:spTree>
    <p:extLst>
      <p:ext uri="{BB962C8B-B14F-4D97-AF65-F5344CB8AC3E}">
        <p14:creationId xmlns:p14="http://schemas.microsoft.com/office/powerpoint/2010/main" val="2777108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A1C2D-CB20-48F8-B846-F7881C9D15EE}"/>
              </a:ext>
            </a:extLst>
          </p:cNvPr>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6" name="TextBox 5">
            <a:extLst>
              <a:ext uri="{FF2B5EF4-FFF2-40B4-BE49-F238E27FC236}">
                <a16:creationId xmlns:a16="http://schemas.microsoft.com/office/drawing/2014/main" id="{A58CA916-79EA-4E60-9030-5BE66CA3548F}"/>
              </a:ext>
            </a:extLst>
          </p:cNvPr>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a:extLst>
              <a:ext uri="{FF2B5EF4-FFF2-40B4-BE49-F238E27FC236}">
                <a16:creationId xmlns:a16="http://schemas.microsoft.com/office/drawing/2014/main" id="{2CE2023F-37CB-4A80-84DE-63CDECD1555B}"/>
              </a:ext>
            </a:extLst>
          </p:cNvPr>
          <p:cNvSpPr>
            <a:spLocks noGrp="1"/>
          </p:cNvSpPr>
          <p:nvPr>
            <p:ph type="dt" sz="half" idx="15"/>
          </p:nvPr>
        </p:nvSpPr>
        <p:spPr/>
        <p:txBody>
          <a:bodyPr/>
          <a:lstStyle>
            <a:lvl1pPr>
              <a:defRPr/>
            </a:lvl1pPr>
          </a:lstStyle>
          <a:p>
            <a:pPr>
              <a:defRPr/>
            </a:pPr>
            <a:fld id="{AB518B72-A045-4A1E-A3E9-954CC8B3C6B2}" type="datetimeFigureOut">
              <a:rPr lang="en-GB"/>
              <a:pPr>
                <a:defRPr/>
              </a:pPr>
              <a:t>13/03/2020</a:t>
            </a:fld>
            <a:endParaRPr lang="en-GB"/>
          </a:p>
        </p:txBody>
      </p:sp>
      <p:sp>
        <p:nvSpPr>
          <p:cNvPr id="8" name="Footer Placeholder 4">
            <a:extLst>
              <a:ext uri="{FF2B5EF4-FFF2-40B4-BE49-F238E27FC236}">
                <a16:creationId xmlns:a16="http://schemas.microsoft.com/office/drawing/2014/main" id="{E4F05BE0-2806-49FE-B3ED-EE67EE0543A0}"/>
              </a:ext>
            </a:extLst>
          </p:cNvPr>
          <p:cNvSpPr>
            <a:spLocks noGrp="1"/>
          </p:cNvSpPr>
          <p:nvPr>
            <p:ph type="ftr" sz="quarter" idx="16"/>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EE6C313A-83F5-4541-9579-8E3769382BF6}"/>
              </a:ext>
            </a:extLst>
          </p:cNvPr>
          <p:cNvSpPr>
            <a:spLocks noGrp="1"/>
          </p:cNvSpPr>
          <p:nvPr>
            <p:ph type="sldNum" sz="quarter" idx="17"/>
          </p:nvPr>
        </p:nvSpPr>
        <p:spPr/>
        <p:txBody>
          <a:bodyPr/>
          <a:lstStyle>
            <a:lvl1pPr>
              <a:defRPr/>
            </a:lvl1pPr>
          </a:lstStyle>
          <a:p>
            <a:pPr>
              <a:defRPr/>
            </a:pPr>
            <a:fld id="{9C386226-BACD-4138-A57F-8428B0C6CEF8}" type="slidenum">
              <a:rPr lang="en-GB" altLang="en-US"/>
              <a:pPr>
                <a:defRPr/>
              </a:pPr>
              <a:t>‹#›</a:t>
            </a:fld>
            <a:endParaRPr lang="en-GB" altLang="en-US"/>
          </a:p>
        </p:txBody>
      </p:sp>
    </p:spTree>
    <p:extLst>
      <p:ext uri="{BB962C8B-B14F-4D97-AF65-F5344CB8AC3E}">
        <p14:creationId xmlns:p14="http://schemas.microsoft.com/office/powerpoint/2010/main" val="3227693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20BECE-70BF-4B9C-B4DE-BEF53435D8B6}"/>
              </a:ext>
            </a:extLst>
          </p:cNvPr>
          <p:cNvSpPr>
            <a:spLocks noGrp="1"/>
          </p:cNvSpPr>
          <p:nvPr>
            <p:ph type="dt" sz="half" idx="10"/>
          </p:nvPr>
        </p:nvSpPr>
        <p:spPr/>
        <p:txBody>
          <a:bodyPr/>
          <a:lstStyle>
            <a:lvl1pPr>
              <a:defRPr/>
            </a:lvl1pPr>
          </a:lstStyle>
          <a:p>
            <a:pPr>
              <a:defRPr/>
            </a:pPr>
            <a:fld id="{6AA90AD6-AE82-4707-8FAF-AF6BAC6339C4}" type="datetimeFigureOut">
              <a:rPr lang="en-GB"/>
              <a:pPr>
                <a:defRPr/>
              </a:pPr>
              <a:t>13/03/2020</a:t>
            </a:fld>
            <a:endParaRPr lang="en-GB"/>
          </a:p>
        </p:txBody>
      </p:sp>
      <p:sp>
        <p:nvSpPr>
          <p:cNvPr id="5" name="Footer Placeholder 4">
            <a:extLst>
              <a:ext uri="{FF2B5EF4-FFF2-40B4-BE49-F238E27FC236}">
                <a16:creationId xmlns:a16="http://schemas.microsoft.com/office/drawing/2014/main" id="{D1B917E6-6142-4BE6-B74D-B9CF0EBDF6E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D4C447B-3DD2-4FCE-A661-AF292DB136BF}"/>
              </a:ext>
            </a:extLst>
          </p:cNvPr>
          <p:cNvSpPr>
            <a:spLocks noGrp="1"/>
          </p:cNvSpPr>
          <p:nvPr>
            <p:ph type="sldNum" sz="quarter" idx="12"/>
          </p:nvPr>
        </p:nvSpPr>
        <p:spPr/>
        <p:txBody>
          <a:bodyPr/>
          <a:lstStyle>
            <a:lvl1pPr>
              <a:defRPr/>
            </a:lvl1pPr>
          </a:lstStyle>
          <a:p>
            <a:pPr>
              <a:defRPr/>
            </a:pPr>
            <a:fld id="{5CF8A767-D2AD-44C1-B455-ADBD70FC7B02}" type="slidenum">
              <a:rPr lang="en-GB" altLang="en-US"/>
              <a:pPr>
                <a:defRPr/>
              </a:pPr>
              <a:t>‹#›</a:t>
            </a:fld>
            <a:endParaRPr lang="en-GB" altLang="en-US"/>
          </a:p>
        </p:txBody>
      </p:sp>
    </p:spTree>
    <p:extLst>
      <p:ext uri="{BB962C8B-B14F-4D97-AF65-F5344CB8AC3E}">
        <p14:creationId xmlns:p14="http://schemas.microsoft.com/office/powerpoint/2010/main" val="2715222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E118099-665D-46A2-9FBD-B0C9255D50D3}"/>
              </a:ext>
            </a:extLst>
          </p:cNvPr>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033A28E-510C-474B-97DD-57C7D1F16A06}"/>
              </a:ext>
            </a:extLst>
          </p:cNvPr>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a:extLst>
              <a:ext uri="{FF2B5EF4-FFF2-40B4-BE49-F238E27FC236}">
                <a16:creationId xmlns:a16="http://schemas.microsoft.com/office/drawing/2014/main" id="{DB95A734-4CCE-4263-96D2-FF80C4B7A291}"/>
              </a:ext>
            </a:extLst>
          </p:cNvPr>
          <p:cNvSpPr>
            <a:spLocks noGrp="1"/>
          </p:cNvSpPr>
          <p:nvPr>
            <p:ph type="dt" sz="half" idx="18"/>
          </p:nvPr>
        </p:nvSpPr>
        <p:spPr/>
        <p:txBody>
          <a:bodyPr/>
          <a:lstStyle>
            <a:lvl1pPr>
              <a:defRPr/>
            </a:lvl1pPr>
          </a:lstStyle>
          <a:p>
            <a:pPr>
              <a:defRPr/>
            </a:pPr>
            <a:fld id="{61CA0D26-5902-4970-B7A5-349D06FFEC49}" type="datetimeFigureOut">
              <a:rPr lang="en-GB"/>
              <a:pPr>
                <a:defRPr/>
              </a:pPr>
              <a:t>13/03/2020</a:t>
            </a:fld>
            <a:endParaRPr lang="en-GB"/>
          </a:p>
        </p:txBody>
      </p:sp>
      <p:sp>
        <p:nvSpPr>
          <p:cNvPr id="12" name="Footer Placeholder 4">
            <a:extLst>
              <a:ext uri="{FF2B5EF4-FFF2-40B4-BE49-F238E27FC236}">
                <a16:creationId xmlns:a16="http://schemas.microsoft.com/office/drawing/2014/main" id="{0C400160-56D3-480D-8F6B-4795368C9B0E}"/>
              </a:ext>
            </a:extLst>
          </p:cNvPr>
          <p:cNvSpPr>
            <a:spLocks noGrp="1"/>
          </p:cNvSpPr>
          <p:nvPr>
            <p:ph type="ftr" sz="quarter" idx="19"/>
          </p:nvPr>
        </p:nvSpPr>
        <p:spPr/>
        <p:txBody>
          <a:bodyPr/>
          <a:lstStyle>
            <a:lvl1pPr>
              <a:defRPr/>
            </a:lvl1pPr>
          </a:lstStyle>
          <a:p>
            <a:pPr>
              <a:defRPr/>
            </a:pPr>
            <a:endParaRPr lang="en-GB"/>
          </a:p>
        </p:txBody>
      </p:sp>
      <p:sp>
        <p:nvSpPr>
          <p:cNvPr id="13" name="Slide Number Placeholder 5">
            <a:extLst>
              <a:ext uri="{FF2B5EF4-FFF2-40B4-BE49-F238E27FC236}">
                <a16:creationId xmlns:a16="http://schemas.microsoft.com/office/drawing/2014/main" id="{D1C3B836-176D-4A46-A2A6-893360BB87FA}"/>
              </a:ext>
            </a:extLst>
          </p:cNvPr>
          <p:cNvSpPr>
            <a:spLocks noGrp="1"/>
          </p:cNvSpPr>
          <p:nvPr>
            <p:ph type="sldNum" sz="quarter" idx="20"/>
          </p:nvPr>
        </p:nvSpPr>
        <p:spPr/>
        <p:txBody>
          <a:bodyPr/>
          <a:lstStyle>
            <a:lvl1pPr>
              <a:defRPr/>
            </a:lvl1pPr>
          </a:lstStyle>
          <a:p>
            <a:pPr>
              <a:defRPr/>
            </a:pPr>
            <a:fld id="{8F9BA559-71F2-4B42-9D3D-16BEF7E250B3}" type="slidenum">
              <a:rPr lang="en-GB" altLang="en-US"/>
              <a:pPr>
                <a:defRPr/>
              </a:pPr>
              <a:t>‹#›</a:t>
            </a:fld>
            <a:endParaRPr lang="en-GB" altLang="en-US"/>
          </a:p>
        </p:txBody>
      </p:sp>
    </p:spTree>
    <p:extLst>
      <p:ext uri="{BB962C8B-B14F-4D97-AF65-F5344CB8AC3E}">
        <p14:creationId xmlns:p14="http://schemas.microsoft.com/office/powerpoint/2010/main" val="1660880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ACDDFF2-27B8-4E4A-8893-9B5DBD3517CD}"/>
              </a:ext>
            </a:extLst>
          </p:cNvPr>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86661CC-67BC-4884-A0F2-3341BC65F8AB}"/>
              </a:ext>
            </a:extLst>
          </p:cNvPr>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5" name="Date Placeholder 3">
            <a:extLst>
              <a:ext uri="{FF2B5EF4-FFF2-40B4-BE49-F238E27FC236}">
                <a16:creationId xmlns:a16="http://schemas.microsoft.com/office/drawing/2014/main" id="{8380FEF9-5960-4639-87A1-60E1C9A38BF8}"/>
              </a:ext>
            </a:extLst>
          </p:cNvPr>
          <p:cNvSpPr>
            <a:spLocks noGrp="1"/>
          </p:cNvSpPr>
          <p:nvPr>
            <p:ph type="dt" sz="half" idx="23"/>
          </p:nvPr>
        </p:nvSpPr>
        <p:spPr/>
        <p:txBody>
          <a:bodyPr/>
          <a:lstStyle>
            <a:lvl1pPr>
              <a:defRPr/>
            </a:lvl1pPr>
          </a:lstStyle>
          <a:p>
            <a:pPr>
              <a:defRPr/>
            </a:pPr>
            <a:fld id="{2BA89CF0-1DBD-40C3-99C6-97A432B73B7B}" type="datetimeFigureOut">
              <a:rPr lang="en-GB"/>
              <a:pPr>
                <a:defRPr/>
              </a:pPr>
              <a:t>13/03/2020</a:t>
            </a:fld>
            <a:endParaRPr lang="en-GB"/>
          </a:p>
        </p:txBody>
      </p:sp>
      <p:sp>
        <p:nvSpPr>
          <p:cNvPr id="16" name="Footer Placeholder 4">
            <a:extLst>
              <a:ext uri="{FF2B5EF4-FFF2-40B4-BE49-F238E27FC236}">
                <a16:creationId xmlns:a16="http://schemas.microsoft.com/office/drawing/2014/main" id="{E43116E2-1D60-42B2-BCAC-6C8E4C0701DC}"/>
              </a:ext>
            </a:extLst>
          </p:cNvPr>
          <p:cNvSpPr>
            <a:spLocks noGrp="1"/>
          </p:cNvSpPr>
          <p:nvPr>
            <p:ph type="ftr" sz="quarter" idx="24"/>
          </p:nvPr>
        </p:nvSpPr>
        <p:spPr/>
        <p:txBody>
          <a:bodyPr/>
          <a:lstStyle>
            <a:lvl1pPr>
              <a:defRPr/>
            </a:lvl1pPr>
          </a:lstStyle>
          <a:p>
            <a:pPr>
              <a:defRPr/>
            </a:pPr>
            <a:endParaRPr lang="en-GB"/>
          </a:p>
        </p:txBody>
      </p:sp>
      <p:sp>
        <p:nvSpPr>
          <p:cNvPr id="17" name="Slide Number Placeholder 5">
            <a:extLst>
              <a:ext uri="{FF2B5EF4-FFF2-40B4-BE49-F238E27FC236}">
                <a16:creationId xmlns:a16="http://schemas.microsoft.com/office/drawing/2014/main" id="{7FB7DE87-C230-4454-885D-56C73DA8819D}"/>
              </a:ext>
            </a:extLst>
          </p:cNvPr>
          <p:cNvSpPr>
            <a:spLocks noGrp="1"/>
          </p:cNvSpPr>
          <p:nvPr>
            <p:ph type="sldNum" sz="quarter" idx="25"/>
          </p:nvPr>
        </p:nvSpPr>
        <p:spPr/>
        <p:txBody>
          <a:bodyPr/>
          <a:lstStyle>
            <a:lvl1pPr>
              <a:defRPr/>
            </a:lvl1pPr>
          </a:lstStyle>
          <a:p>
            <a:pPr>
              <a:defRPr/>
            </a:pPr>
            <a:fld id="{CA1EA2B0-187B-413D-B56E-B1128DFF5771}" type="slidenum">
              <a:rPr lang="en-GB" altLang="en-US"/>
              <a:pPr>
                <a:defRPr/>
              </a:pPr>
              <a:t>‹#›</a:t>
            </a:fld>
            <a:endParaRPr lang="en-GB" altLang="en-US"/>
          </a:p>
        </p:txBody>
      </p:sp>
    </p:spTree>
    <p:extLst>
      <p:ext uri="{BB962C8B-B14F-4D97-AF65-F5344CB8AC3E}">
        <p14:creationId xmlns:p14="http://schemas.microsoft.com/office/powerpoint/2010/main" val="549464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4CAC7C-9F79-4628-BBF2-D374E59C1B90}"/>
              </a:ext>
            </a:extLst>
          </p:cNvPr>
          <p:cNvSpPr>
            <a:spLocks noGrp="1"/>
          </p:cNvSpPr>
          <p:nvPr>
            <p:ph type="dt" sz="half" idx="10"/>
          </p:nvPr>
        </p:nvSpPr>
        <p:spPr/>
        <p:txBody>
          <a:bodyPr/>
          <a:lstStyle>
            <a:lvl1pPr>
              <a:defRPr/>
            </a:lvl1pPr>
          </a:lstStyle>
          <a:p>
            <a:pPr>
              <a:defRPr/>
            </a:pPr>
            <a:fld id="{28D0D02D-C6F4-4381-A5C7-373E589E7F65}" type="datetimeFigureOut">
              <a:rPr lang="en-GB"/>
              <a:pPr>
                <a:defRPr/>
              </a:pPr>
              <a:t>13/03/2020</a:t>
            </a:fld>
            <a:endParaRPr lang="en-GB"/>
          </a:p>
        </p:txBody>
      </p:sp>
      <p:sp>
        <p:nvSpPr>
          <p:cNvPr id="5" name="Footer Placeholder 4">
            <a:extLst>
              <a:ext uri="{FF2B5EF4-FFF2-40B4-BE49-F238E27FC236}">
                <a16:creationId xmlns:a16="http://schemas.microsoft.com/office/drawing/2014/main" id="{1F43C74B-3A7D-4E4F-8142-880741C76D2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39B2ACE-26BB-4C4C-B1BD-41325BE738E8}"/>
              </a:ext>
            </a:extLst>
          </p:cNvPr>
          <p:cNvSpPr>
            <a:spLocks noGrp="1"/>
          </p:cNvSpPr>
          <p:nvPr>
            <p:ph type="sldNum" sz="quarter" idx="12"/>
          </p:nvPr>
        </p:nvSpPr>
        <p:spPr/>
        <p:txBody>
          <a:bodyPr/>
          <a:lstStyle>
            <a:lvl1pPr>
              <a:defRPr/>
            </a:lvl1pPr>
          </a:lstStyle>
          <a:p>
            <a:pPr>
              <a:defRPr/>
            </a:pPr>
            <a:fld id="{801B92DB-5BC8-4FE6-8791-B3AFF0368D0A}" type="slidenum">
              <a:rPr lang="en-GB" altLang="en-US"/>
              <a:pPr>
                <a:defRPr/>
              </a:pPr>
              <a:t>‹#›</a:t>
            </a:fld>
            <a:endParaRPr lang="en-GB" altLang="en-US"/>
          </a:p>
        </p:txBody>
      </p:sp>
    </p:spTree>
    <p:extLst>
      <p:ext uri="{BB962C8B-B14F-4D97-AF65-F5344CB8AC3E}">
        <p14:creationId xmlns:p14="http://schemas.microsoft.com/office/powerpoint/2010/main" val="3256079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DD69C15-5FBE-4F68-B4DA-F3BE383DE84D}"/>
              </a:ext>
            </a:extLst>
          </p:cNvPr>
          <p:cNvSpPr>
            <a:spLocks noGrp="1"/>
          </p:cNvSpPr>
          <p:nvPr>
            <p:ph type="dt" sz="half" idx="10"/>
          </p:nvPr>
        </p:nvSpPr>
        <p:spPr/>
        <p:txBody>
          <a:bodyPr/>
          <a:lstStyle>
            <a:lvl1pPr>
              <a:defRPr/>
            </a:lvl1pPr>
          </a:lstStyle>
          <a:p>
            <a:pPr>
              <a:defRPr/>
            </a:pPr>
            <a:fld id="{73B45647-B337-4C32-8C7F-54C1E3F4ACF3}" type="datetimeFigureOut">
              <a:rPr lang="en-GB"/>
              <a:pPr>
                <a:defRPr/>
              </a:pPr>
              <a:t>13/03/2020</a:t>
            </a:fld>
            <a:endParaRPr lang="en-GB"/>
          </a:p>
        </p:txBody>
      </p:sp>
      <p:sp>
        <p:nvSpPr>
          <p:cNvPr id="5" name="Footer Placeholder 4">
            <a:extLst>
              <a:ext uri="{FF2B5EF4-FFF2-40B4-BE49-F238E27FC236}">
                <a16:creationId xmlns:a16="http://schemas.microsoft.com/office/drawing/2014/main" id="{0E8C3AC2-ABBD-417E-9710-FD65C7DFDFB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DF686C3-4A06-48E5-9F2E-00D70C342081}"/>
              </a:ext>
            </a:extLst>
          </p:cNvPr>
          <p:cNvSpPr>
            <a:spLocks noGrp="1"/>
          </p:cNvSpPr>
          <p:nvPr>
            <p:ph type="sldNum" sz="quarter" idx="12"/>
          </p:nvPr>
        </p:nvSpPr>
        <p:spPr/>
        <p:txBody>
          <a:bodyPr/>
          <a:lstStyle>
            <a:lvl1pPr>
              <a:defRPr/>
            </a:lvl1pPr>
          </a:lstStyle>
          <a:p>
            <a:pPr>
              <a:defRPr/>
            </a:pPr>
            <a:fld id="{D9789062-7CD2-4945-83A8-ACDC0EB66657}" type="slidenum">
              <a:rPr lang="en-GB" altLang="en-US"/>
              <a:pPr>
                <a:defRPr/>
              </a:pPr>
              <a:t>‹#›</a:t>
            </a:fld>
            <a:endParaRPr lang="en-GB" altLang="en-US"/>
          </a:p>
        </p:txBody>
      </p:sp>
    </p:spTree>
    <p:extLst>
      <p:ext uri="{BB962C8B-B14F-4D97-AF65-F5344CB8AC3E}">
        <p14:creationId xmlns:p14="http://schemas.microsoft.com/office/powerpoint/2010/main" val="4173123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131">
            <a:extLst>
              <a:ext uri="{FF2B5EF4-FFF2-40B4-BE49-F238E27FC236}">
                <a16:creationId xmlns:a16="http://schemas.microsoft.com/office/drawing/2014/main" id="{E4EF82BB-5DC8-4CDC-B04C-3BE7C51A5D1D}"/>
              </a:ext>
            </a:extLst>
          </p:cNvPr>
          <p:cNvSpPr>
            <a:spLocks noGrp="1"/>
          </p:cNvSpPr>
          <p:nvPr>
            <p:ph type="sldNum" sz="quarter" idx="10"/>
          </p:nvPr>
        </p:nvSpPr>
        <p:spPr/>
        <p:txBody>
          <a:bodyPr/>
          <a:lstStyle>
            <a:lvl1pPr>
              <a:defRPr/>
            </a:lvl1pPr>
          </a:lstStyle>
          <a:p>
            <a:pPr>
              <a:defRPr/>
            </a:pPr>
            <a:fld id="{6826CE60-DEE6-445F-BCA1-65A71EF27554}" type="slidenum">
              <a:rPr lang="en-US" altLang="en-US"/>
              <a:pPr>
                <a:defRPr/>
              </a:pPr>
              <a:t>‹#›</a:t>
            </a:fld>
            <a:endParaRPr lang="en-US" altLang="en-US"/>
          </a:p>
        </p:txBody>
      </p:sp>
    </p:spTree>
    <p:extLst>
      <p:ext uri="{BB962C8B-B14F-4D97-AF65-F5344CB8AC3E}">
        <p14:creationId xmlns:p14="http://schemas.microsoft.com/office/powerpoint/2010/main" val="304659247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BE0693-9BC8-4963-8A89-55A25584584C}"/>
              </a:ext>
            </a:extLst>
          </p:cNvPr>
          <p:cNvSpPr>
            <a:spLocks noGrp="1"/>
          </p:cNvSpPr>
          <p:nvPr>
            <p:ph type="dt" sz="half" idx="10"/>
          </p:nvPr>
        </p:nvSpPr>
        <p:spPr>
          <a:xfrm>
            <a:off x="2438400" y="6248400"/>
            <a:ext cx="2130425" cy="474663"/>
          </a:xfrm>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B9BB0503-85DB-4DAF-AAF8-CC06CF251002}"/>
              </a:ext>
            </a:extLst>
          </p:cNvPr>
          <p:cNvSpPr>
            <a:spLocks noGrp="1"/>
          </p:cNvSpPr>
          <p:nvPr>
            <p:ph type="ftr" sz="quarter" idx="11"/>
          </p:nvPr>
        </p:nvSpPr>
        <p:spPr>
          <a:xfrm>
            <a:off x="5791200" y="6248400"/>
            <a:ext cx="2897188" cy="474663"/>
          </a:xfr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4BF2377A-D33D-4276-A8F1-B2C467C4348F}"/>
              </a:ext>
            </a:extLst>
          </p:cNvPr>
          <p:cNvSpPr>
            <a:spLocks noGrp="1"/>
          </p:cNvSpPr>
          <p:nvPr>
            <p:ph type="sldNum" sz="quarter" idx="12"/>
          </p:nvPr>
        </p:nvSpPr>
        <p:spPr>
          <a:xfrm>
            <a:off x="84138" y="6242050"/>
            <a:ext cx="587375" cy="488950"/>
          </a:xfrm>
        </p:spPr>
        <p:txBody>
          <a:bodyPr/>
          <a:lstStyle>
            <a:lvl1pPr>
              <a:defRPr/>
            </a:lvl1pPr>
          </a:lstStyle>
          <a:p>
            <a:pPr>
              <a:defRPr/>
            </a:pPr>
            <a:fld id="{F3D9D6B0-060C-4F62-A3CE-AB33A49C194B}" type="slidenum">
              <a:rPr lang="en-GB" altLang="en-US"/>
              <a:pPr>
                <a:defRPr/>
              </a:pPr>
              <a:t>‹#›</a:t>
            </a:fld>
            <a:endParaRPr lang="en-GB" altLang="en-US"/>
          </a:p>
        </p:txBody>
      </p:sp>
    </p:spTree>
    <p:extLst>
      <p:ext uri="{BB962C8B-B14F-4D97-AF65-F5344CB8AC3E}">
        <p14:creationId xmlns:p14="http://schemas.microsoft.com/office/powerpoint/2010/main" val="253002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32ED14D-EC94-4449-8CAE-84343919E8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65950" y="6175375"/>
            <a:ext cx="16986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A0F99E7-E415-4583-BF6C-23B6F23F8F04}"/>
              </a:ext>
            </a:extLst>
          </p:cNvPr>
          <p:cNvSpPr>
            <a:spLocks noGrp="1"/>
          </p:cNvSpPr>
          <p:nvPr>
            <p:ph type="dt" sz="half" idx="10"/>
          </p:nvPr>
        </p:nvSpPr>
        <p:spPr/>
        <p:txBody>
          <a:bodyPr/>
          <a:lstStyle>
            <a:lvl1pPr>
              <a:defRPr/>
            </a:lvl1pPr>
          </a:lstStyle>
          <a:p>
            <a:pPr>
              <a:defRPr/>
            </a:pPr>
            <a:fld id="{0EDB2A78-D24A-4519-AE22-EF4A8071BDC2}" type="datetimeFigureOut">
              <a:rPr lang="en-GB"/>
              <a:pPr>
                <a:defRPr/>
              </a:pPr>
              <a:t>13/03/2020</a:t>
            </a:fld>
            <a:endParaRPr lang="en-GB"/>
          </a:p>
        </p:txBody>
      </p:sp>
      <p:sp>
        <p:nvSpPr>
          <p:cNvPr id="6" name="Footer Placeholder 4">
            <a:extLst>
              <a:ext uri="{FF2B5EF4-FFF2-40B4-BE49-F238E27FC236}">
                <a16:creationId xmlns:a16="http://schemas.microsoft.com/office/drawing/2014/main" id="{B8DD6EC7-0C2B-4344-8E95-A9569EE9342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96510A8-6D7A-40B1-A804-9042D6C31CF6}"/>
              </a:ext>
            </a:extLst>
          </p:cNvPr>
          <p:cNvSpPr>
            <a:spLocks noGrp="1"/>
          </p:cNvSpPr>
          <p:nvPr>
            <p:ph type="sldNum" sz="quarter" idx="12"/>
          </p:nvPr>
        </p:nvSpPr>
        <p:spPr/>
        <p:txBody>
          <a:bodyPr/>
          <a:lstStyle>
            <a:lvl1pPr>
              <a:defRPr/>
            </a:lvl1pPr>
          </a:lstStyle>
          <a:p>
            <a:pPr>
              <a:defRPr/>
            </a:pPr>
            <a:fld id="{AF0AA2FA-B364-4D0E-85B1-5B750D743A04}" type="slidenum">
              <a:rPr lang="en-GB" altLang="en-US"/>
              <a:pPr>
                <a:defRPr/>
              </a:pPr>
              <a:t>‹#›</a:t>
            </a:fld>
            <a:endParaRPr lang="en-GB" altLang="en-US"/>
          </a:p>
        </p:txBody>
      </p:sp>
    </p:spTree>
    <p:extLst>
      <p:ext uri="{BB962C8B-B14F-4D97-AF65-F5344CB8AC3E}">
        <p14:creationId xmlns:p14="http://schemas.microsoft.com/office/powerpoint/2010/main" val="1619388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CF4F885-8A09-42D6-9217-B481E1441BE4}"/>
              </a:ext>
            </a:extLst>
          </p:cNvPr>
          <p:cNvSpPr>
            <a:spLocks noGrp="1"/>
          </p:cNvSpPr>
          <p:nvPr>
            <p:ph type="dt" sz="half" idx="10"/>
          </p:nvPr>
        </p:nvSpPr>
        <p:spPr/>
        <p:txBody>
          <a:bodyPr/>
          <a:lstStyle>
            <a:lvl1pPr>
              <a:defRPr/>
            </a:lvl1pPr>
          </a:lstStyle>
          <a:p>
            <a:pPr>
              <a:defRPr/>
            </a:pPr>
            <a:fld id="{0426644C-37ED-4826-BDE2-974128118A22}" type="datetimeFigureOut">
              <a:rPr lang="en-GB"/>
              <a:pPr>
                <a:defRPr/>
              </a:pPr>
              <a:t>13/03/2020</a:t>
            </a:fld>
            <a:endParaRPr lang="en-GB"/>
          </a:p>
        </p:txBody>
      </p:sp>
      <p:sp>
        <p:nvSpPr>
          <p:cNvPr id="5" name="Footer Placeholder 4">
            <a:extLst>
              <a:ext uri="{FF2B5EF4-FFF2-40B4-BE49-F238E27FC236}">
                <a16:creationId xmlns:a16="http://schemas.microsoft.com/office/drawing/2014/main" id="{9D8D7F3C-90E3-4BDB-9455-F0542CF20B3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1739267-3C92-4250-91B6-B3E11405B29E}"/>
              </a:ext>
            </a:extLst>
          </p:cNvPr>
          <p:cNvSpPr>
            <a:spLocks noGrp="1"/>
          </p:cNvSpPr>
          <p:nvPr>
            <p:ph type="sldNum" sz="quarter" idx="12"/>
          </p:nvPr>
        </p:nvSpPr>
        <p:spPr/>
        <p:txBody>
          <a:bodyPr/>
          <a:lstStyle>
            <a:lvl1pPr>
              <a:defRPr/>
            </a:lvl1pPr>
          </a:lstStyle>
          <a:p>
            <a:pPr>
              <a:defRPr/>
            </a:pPr>
            <a:fld id="{B55A9A38-CA28-4DE0-9026-68371931FFDB}" type="slidenum">
              <a:rPr lang="en-GB" altLang="en-US"/>
              <a:pPr>
                <a:defRPr/>
              </a:pPr>
              <a:t>‹#›</a:t>
            </a:fld>
            <a:endParaRPr lang="en-GB" altLang="en-US"/>
          </a:p>
        </p:txBody>
      </p:sp>
    </p:spTree>
    <p:extLst>
      <p:ext uri="{BB962C8B-B14F-4D97-AF65-F5344CB8AC3E}">
        <p14:creationId xmlns:p14="http://schemas.microsoft.com/office/powerpoint/2010/main" val="2558485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3448897-B715-4214-8663-52E73735EF1A}"/>
              </a:ext>
            </a:extLst>
          </p:cNvPr>
          <p:cNvSpPr>
            <a:spLocks noGrp="1"/>
          </p:cNvSpPr>
          <p:nvPr>
            <p:ph type="dt" sz="half" idx="10"/>
          </p:nvPr>
        </p:nvSpPr>
        <p:spPr/>
        <p:txBody>
          <a:bodyPr/>
          <a:lstStyle>
            <a:lvl1pPr>
              <a:defRPr/>
            </a:lvl1pPr>
          </a:lstStyle>
          <a:p>
            <a:pPr>
              <a:defRPr/>
            </a:pPr>
            <a:fld id="{4EB6CDC3-7091-40F6-8DE2-9209F9DE07F8}" type="datetimeFigureOut">
              <a:rPr lang="en-GB"/>
              <a:pPr>
                <a:defRPr/>
              </a:pPr>
              <a:t>13/03/2020</a:t>
            </a:fld>
            <a:endParaRPr lang="en-GB"/>
          </a:p>
        </p:txBody>
      </p:sp>
      <p:sp>
        <p:nvSpPr>
          <p:cNvPr id="6" name="Footer Placeholder 4">
            <a:extLst>
              <a:ext uri="{FF2B5EF4-FFF2-40B4-BE49-F238E27FC236}">
                <a16:creationId xmlns:a16="http://schemas.microsoft.com/office/drawing/2014/main" id="{0E09F4E1-6FAA-471D-A45E-1AD04BB73BC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DA0DC10-B3B5-43F7-8C5B-96DA40CD42AB}"/>
              </a:ext>
            </a:extLst>
          </p:cNvPr>
          <p:cNvSpPr>
            <a:spLocks noGrp="1"/>
          </p:cNvSpPr>
          <p:nvPr>
            <p:ph type="sldNum" sz="quarter" idx="12"/>
          </p:nvPr>
        </p:nvSpPr>
        <p:spPr/>
        <p:txBody>
          <a:bodyPr/>
          <a:lstStyle>
            <a:lvl1pPr>
              <a:defRPr/>
            </a:lvl1pPr>
          </a:lstStyle>
          <a:p>
            <a:pPr>
              <a:defRPr/>
            </a:pPr>
            <a:fld id="{9C65F108-4352-4383-B338-FBCEBBD87DAF}" type="slidenum">
              <a:rPr lang="en-GB" altLang="en-US"/>
              <a:pPr>
                <a:defRPr/>
              </a:pPr>
              <a:t>‹#›</a:t>
            </a:fld>
            <a:endParaRPr lang="en-GB" altLang="en-US"/>
          </a:p>
        </p:txBody>
      </p:sp>
    </p:spTree>
    <p:extLst>
      <p:ext uri="{BB962C8B-B14F-4D97-AF65-F5344CB8AC3E}">
        <p14:creationId xmlns:p14="http://schemas.microsoft.com/office/powerpoint/2010/main" val="2989006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95FA6E9-3AF2-46D6-B71F-F33F6A2DEC16}"/>
              </a:ext>
            </a:extLst>
          </p:cNvPr>
          <p:cNvSpPr>
            <a:spLocks noGrp="1"/>
          </p:cNvSpPr>
          <p:nvPr>
            <p:ph type="dt" sz="half" idx="10"/>
          </p:nvPr>
        </p:nvSpPr>
        <p:spPr/>
        <p:txBody>
          <a:bodyPr/>
          <a:lstStyle>
            <a:lvl1pPr>
              <a:defRPr/>
            </a:lvl1pPr>
          </a:lstStyle>
          <a:p>
            <a:pPr>
              <a:defRPr/>
            </a:pPr>
            <a:fld id="{5F828F76-D0DF-4B6D-AF25-1570944E588F}" type="datetimeFigureOut">
              <a:rPr lang="en-GB"/>
              <a:pPr>
                <a:defRPr/>
              </a:pPr>
              <a:t>13/03/2020</a:t>
            </a:fld>
            <a:endParaRPr lang="en-GB"/>
          </a:p>
        </p:txBody>
      </p:sp>
      <p:sp>
        <p:nvSpPr>
          <p:cNvPr id="8" name="Footer Placeholder 4">
            <a:extLst>
              <a:ext uri="{FF2B5EF4-FFF2-40B4-BE49-F238E27FC236}">
                <a16:creationId xmlns:a16="http://schemas.microsoft.com/office/drawing/2014/main" id="{49566220-A080-49C8-B05C-3951C405E2CD}"/>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AC538D13-FEE1-47CF-8799-90830EA94BF3}"/>
              </a:ext>
            </a:extLst>
          </p:cNvPr>
          <p:cNvSpPr>
            <a:spLocks noGrp="1"/>
          </p:cNvSpPr>
          <p:nvPr>
            <p:ph type="sldNum" sz="quarter" idx="12"/>
          </p:nvPr>
        </p:nvSpPr>
        <p:spPr/>
        <p:txBody>
          <a:bodyPr/>
          <a:lstStyle>
            <a:lvl1pPr>
              <a:defRPr/>
            </a:lvl1pPr>
          </a:lstStyle>
          <a:p>
            <a:pPr>
              <a:defRPr/>
            </a:pPr>
            <a:fld id="{8B6B1F63-D173-46DC-B699-32823E6822BF}" type="slidenum">
              <a:rPr lang="en-GB" altLang="en-US"/>
              <a:pPr>
                <a:defRPr/>
              </a:pPr>
              <a:t>‹#›</a:t>
            </a:fld>
            <a:endParaRPr lang="en-GB" altLang="en-US"/>
          </a:p>
        </p:txBody>
      </p:sp>
    </p:spTree>
    <p:extLst>
      <p:ext uri="{BB962C8B-B14F-4D97-AF65-F5344CB8AC3E}">
        <p14:creationId xmlns:p14="http://schemas.microsoft.com/office/powerpoint/2010/main" val="224079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FC6CCD1-402F-4A23-8A25-39327BB7F8A7}"/>
              </a:ext>
            </a:extLst>
          </p:cNvPr>
          <p:cNvSpPr>
            <a:spLocks noGrp="1"/>
          </p:cNvSpPr>
          <p:nvPr>
            <p:ph type="dt" sz="half" idx="10"/>
          </p:nvPr>
        </p:nvSpPr>
        <p:spPr/>
        <p:txBody>
          <a:bodyPr/>
          <a:lstStyle>
            <a:lvl1pPr>
              <a:defRPr/>
            </a:lvl1pPr>
          </a:lstStyle>
          <a:p>
            <a:pPr>
              <a:defRPr/>
            </a:pPr>
            <a:fld id="{8BC92C8D-C798-4B3C-A5F6-88ED48AF00ED}" type="datetimeFigureOut">
              <a:rPr lang="en-GB"/>
              <a:pPr>
                <a:defRPr/>
              </a:pPr>
              <a:t>13/03/2020</a:t>
            </a:fld>
            <a:endParaRPr lang="en-GB"/>
          </a:p>
        </p:txBody>
      </p:sp>
      <p:sp>
        <p:nvSpPr>
          <p:cNvPr id="4" name="Footer Placeholder 4">
            <a:extLst>
              <a:ext uri="{FF2B5EF4-FFF2-40B4-BE49-F238E27FC236}">
                <a16:creationId xmlns:a16="http://schemas.microsoft.com/office/drawing/2014/main" id="{1D6D6225-757B-4572-9659-507AB28E66FE}"/>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287737DC-0A07-4B8D-91B8-201D3A8DCB01}"/>
              </a:ext>
            </a:extLst>
          </p:cNvPr>
          <p:cNvSpPr>
            <a:spLocks noGrp="1"/>
          </p:cNvSpPr>
          <p:nvPr>
            <p:ph type="sldNum" sz="quarter" idx="12"/>
          </p:nvPr>
        </p:nvSpPr>
        <p:spPr/>
        <p:txBody>
          <a:bodyPr/>
          <a:lstStyle>
            <a:lvl1pPr>
              <a:defRPr/>
            </a:lvl1pPr>
          </a:lstStyle>
          <a:p>
            <a:pPr>
              <a:defRPr/>
            </a:pPr>
            <a:fld id="{8A0DCC23-60D8-4446-A42A-FC0FBD0B3562}" type="slidenum">
              <a:rPr lang="en-GB" altLang="en-US"/>
              <a:pPr>
                <a:defRPr/>
              </a:pPr>
              <a:t>‹#›</a:t>
            </a:fld>
            <a:endParaRPr lang="en-GB" altLang="en-US"/>
          </a:p>
        </p:txBody>
      </p:sp>
    </p:spTree>
    <p:extLst>
      <p:ext uri="{BB962C8B-B14F-4D97-AF65-F5344CB8AC3E}">
        <p14:creationId xmlns:p14="http://schemas.microsoft.com/office/powerpoint/2010/main" val="102185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2C743F0-B065-4A21-86D5-8EFC73674990}"/>
              </a:ext>
            </a:extLst>
          </p:cNvPr>
          <p:cNvSpPr>
            <a:spLocks noGrp="1"/>
          </p:cNvSpPr>
          <p:nvPr>
            <p:ph type="dt" sz="half" idx="10"/>
          </p:nvPr>
        </p:nvSpPr>
        <p:spPr/>
        <p:txBody>
          <a:bodyPr/>
          <a:lstStyle>
            <a:lvl1pPr>
              <a:defRPr/>
            </a:lvl1pPr>
          </a:lstStyle>
          <a:p>
            <a:pPr>
              <a:defRPr/>
            </a:pPr>
            <a:fld id="{6155430F-026A-4F09-9D05-12104138D2A5}" type="datetimeFigureOut">
              <a:rPr lang="en-GB"/>
              <a:pPr>
                <a:defRPr/>
              </a:pPr>
              <a:t>13/03/2020</a:t>
            </a:fld>
            <a:endParaRPr lang="en-GB"/>
          </a:p>
        </p:txBody>
      </p:sp>
      <p:sp>
        <p:nvSpPr>
          <p:cNvPr id="3" name="Footer Placeholder 4">
            <a:extLst>
              <a:ext uri="{FF2B5EF4-FFF2-40B4-BE49-F238E27FC236}">
                <a16:creationId xmlns:a16="http://schemas.microsoft.com/office/drawing/2014/main" id="{767437C8-2461-4736-8334-5E590D631540}"/>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F195E115-8930-4190-B83A-BC466EF7CBD6}"/>
              </a:ext>
            </a:extLst>
          </p:cNvPr>
          <p:cNvSpPr>
            <a:spLocks noGrp="1"/>
          </p:cNvSpPr>
          <p:nvPr>
            <p:ph type="sldNum" sz="quarter" idx="12"/>
          </p:nvPr>
        </p:nvSpPr>
        <p:spPr/>
        <p:txBody>
          <a:bodyPr/>
          <a:lstStyle>
            <a:lvl1pPr>
              <a:defRPr/>
            </a:lvl1pPr>
          </a:lstStyle>
          <a:p>
            <a:pPr>
              <a:defRPr/>
            </a:pPr>
            <a:fld id="{B7366444-EBFA-402D-98CF-C7D289F24321}" type="slidenum">
              <a:rPr lang="en-GB" altLang="en-US"/>
              <a:pPr>
                <a:defRPr/>
              </a:pPr>
              <a:t>‹#›</a:t>
            </a:fld>
            <a:endParaRPr lang="en-GB" altLang="en-US"/>
          </a:p>
        </p:txBody>
      </p:sp>
    </p:spTree>
    <p:extLst>
      <p:ext uri="{BB962C8B-B14F-4D97-AF65-F5344CB8AC3E}">
        <p14:creationId xmlns:p14="http://schemas.microsoft.com/office/powerpoint/2010/main" val="232889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F5E763E4-C962-4586-A0D1-61EBC9014046}"/>
              </a:ext>
            </a:extLst>
          </p:cNvPr>
          <p:cNvSpPr>
            <a:spLocks noGrp="1"/>
          </p:cNvSpPr>
          <p:nvPr>
            <p:ph type="dt" sz="half" idx="10"/>
          </p:nvPr>
        </p:nvSpPr>
        <p:spPr/>
        <p:txBody>
          <a:bodyPr/>
          <a:lstStyle>
            <a:lvl1pPr>
              <a:defRPr/>
            </a:lvl1pPr>
          </a:lstStyle>
          <a:p>
            <a:pPr>
              <a:defRPr/>
            </a:pPr>
            <a:fld id="{CA67D7FC-CF27-4AB9-9C19-B86E2AF2BAD5}" type="datetimeFigureOut">
              <a:rPr lang="en-GB"/>
              <a:pPr>
                <a:defRPr/>
              </a:pPr>
              <a:t>13/03/2020</a:t>
            </a:fld>
            <a:endParaRPr lang="en-GB"/>
          </a:p>
        </p:txBody>
      </p:sp>
      <p:sp>
        <p:nvSpPr>
          <p:cNvPr id="6" name="Footer Placeholder 4">
            <a:extLst>
              <a:ext uri="{FF2B5EF4-FFF2-40B4-BE49-F238E27FC236}">
                <a16:creationId xmlns:a16="http://schemas.microsoft.com/office/drawing/2014/main" id="{C0EC5D39-9C9C-49E6-B6FC-6F7D6538B2E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AE12845-493F-4BD2-B6C1-4D66A3365FAB}"/>
              </a:ext>
            </a:extLst>
          </p:cNvPr>
          <p:cNvSpPr>
            <a:spLocks noGrp="1"/>
          </p:cNvSpPr>
          <p:nvPr>
            <p:ph type="sldNum" sz="quarter" idx="12"/>
          </p:nvPr>
        </p:nvSpPr>
        <p:spPr/>
        <p:txBody>
          <a:bodyPr/>
          <a:lstStyle>
            <a:lvl1pPr>
              <a:defRPr/>
            </a:lvl1pPr>
          </a:lstStyle>
          <a:p>
            <a:pPr>
              <a:defRPr/>
            </a:pPr>
            <a:fld id="{9CD7FAE1-54A0-4230-8A8F-AA6A5BC42169}" type="slidenum">
              <a:rPr lang="en-GB" altLang="en-US"/>
              <a:pPr>
                <a:defRPr/>
              </a:pPr>
              <a:t>‹#›</a:t>
            </a:fld>
            <a:endParaRPr lang="en-GB" altLang="en-US"/>
          </a:p>
        </p:txBody>
      </p:sp>
    </p:spTree>
    <p:extLst>
      <p:ext uri="{BB962C8B-B14F-4D97-AF65-F5344CB8AC3E}">
        <p14:creationId xmlns:p14="http://schemas.microsoft.com/office/powerpoint/2010/main" val="423082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C13C27EE-9429-4FBC-8F8F-F04CD46E84E1}"/>
              </a:ext>
            </a:extLst>
          </p:cNvPr>
          <p:cNvSpPr>
            <a:spLocks noGrp="1"/>
          </p:cNvSpPr>
          <p:nvPr>
            <p:ph type="dt" sz="half" idx="10"/>
          </p:nvPr>
        </p:nvSpPr>
        <p:spPr/>
        <p:txBody>
          <a:bodyPr/>
          <a:lstStyle>
            <a:lvl1pPr>
              <a:defRPr/>
            </a:lvl1pPr>
          </a:lstStyle>
          <a:p>
            <a:pPr>
              <a:defRPr/>
            </a:pPr>
            <a:fld id="{F1D8772C-CAF4-43E4-BEEE-EC7E2F77B7D3}" type="datetimeFigureOut">
              <a:rPr lang="en-GB"/>
              <a:pPr>
                <a:defRPr/>
              </a:pPr>
              <a:t>13/03/2020</a:t>
            </a:fld>
            <a:endParaRPr lang="en-GB"/>
          </a:p>
        </p:txBody>
      </p:sp>
      <p:sp>
        <p:nvSpPr>
          <p:cNvPr id="6" name="Footer Placeholder 4">
            <a:extLst>
              <a:ext uri="{FF2B5EF4-FFF2-40B4-BE49-F238E27FC236}">
                <a16:creationId xmlns:a16="http://schemas.microsoft.com/office/drawing/2014/main" id="{112BF6F3-00F6-49D5-B848-EC488C3845C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04F5214-B3A3-44CA-9E18-34B509A55F7F}"/>
              </a:ext>
            </a:extLst>
          </p:cNvPr>
          <p:cNvSpPr>
            <a:spLocks noGrp="1"/>
          </p:cNvSpPr>
          <p:nvPr>
            <p:ph type="sldNum" sz="quarter" idx="12"/>
          </p:nvPr>
        </p:nvSpPr>
        <p:spPr/>
        <p:txBody>
          <a:bodyPr/>
          <a:lstStyle>
            <a:lvl1pPr>
              <a:defRPr/>
            </a:lvl1pPr>
          </a:lstStyle>
          <a:p>
            <a:pPr>
              <a:defRPr/>
            </a:pPr>
            <a:fld id="{629CF57E-CA03-42E9-977E-946D8BD29917}" type="slidenum">
              <a:rPr lang="en-GB" altLang="en-US"/>
              <a:pPr>
                <a:defRPr/>
              </a:pPr>
              <a:t>‹#›</a:t>
            </a:fld>
            <a:endParaRPr lang="en-GB" altLang="en-US"/>
          </a:p>
        </p:txBody>
      </p:sp>
    </p:spTree>
    <p:extLst>
      <p:ext uri="{BB962C8B-B14F-4D97-AF65-F5344CB8AC3E}">
        <p14:creationId xmlns:p14="http://schemas.microsoft.com/office/powerpoint/2010/main" val="2683721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A1727846-A6FB-4A1E-9B65-229310830514}"/>
              </a:ext>
            </a:extLst>
          </p:cNvPr>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F2E1C9B5-C4FC-45CD-BFA3-FBF9B3F6AA46}"/>
              </a:ext>
            </a:extLst>
          </p:cNvPr>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1FA977D9-4044-48BD-85B6-7340C11C1548}"/>
              </a:ext>
            </a:extLst>
          </p:cNvPr>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3910F358-F192-49D7-905E-9EDB41F16472}"/>
              </a:ext>
            </a:extLst>
          </p:cNvPr>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F33E3978-F7F3-43DB-BCBE-1F7A9DE2B9D0}"/>
              </a:ext>
            </a:extLst>
          </p:cNvPr>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E20DC2F6-B69D-4A18-9A5B-E772E79AD6C3}"/>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a:extLst>
              <a:ext uri="{FF2B5EF4-FFF2-40B4-BE49-F238E27FC236}">
                <a16:creationId xmlns:a16="http://schemas.microsoft.com/office/drawing/2014/main" id="{3E5B909A-2F6A-4302-BE52-1F2A4DBEB908}"/>
              </a:ext>
            </a:extLst>
          </p:cNvPr>
          <p:cNvSpPr>
            <a:spLocks noGrp="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43" name="Text Placeholder 2">
            <a:extLst>
              <a:ext uri="{FF2B5EF4-FFF2-40B4-BE49-F238E27FC236}">
                <a16:creationId xmlns:a16="http://schemas.microsoft.com/office/drawing/2014/main" id="{61C4AA44-3A9D-4F55-83DA-2899B5FB2E0A}"/>
              </a:ext>
            </a:extLst>
          </p:cNvPr>
          <p:cNvSpPr>
            <a:spLocks noGrp="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5178F08-642C-4533-AEE7-BE4EC2514E8E}"/>
              </a:ext>
            </a:extLst>
          </p:cNvPr>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fontAlgn="auto" hangingPunct="1">
              <a:spcBef>
                <a:spcPts val="0"/>
              </a:spcBef>
              <a:spcAft>
                <a:spcPts val="0"/>
              </a:spcAft>
              <a:defRPr sz="1100" b="0" i="0" smtClean="0">
                <a:solidFill>
                  <a:schemeClr val="tx1">
                    <a:tint val="75000"/>
                    <a:alpha val="60000"/>
                  </a:schemeClr>
                </a:solidFill>
                <a:latin typeface="+mn-lt"/>
              </a:defRPr>
            </a:lvl1pPr>
          </a:lstStyle>
          <a:p>
            <a:pPr>
              <a:defRPr/>
            </a:pPr>
            <a:fld id="{DF1217CC-62E9-4F13-A7D3-47731666B3C0}" type="datetimeFigureOut">
              <a:rPr lang="en-GB"/>
              <a:pPr>
                <a:defRPr/>
              </a:pPr>
              <a:t>13/03/2020</a:t>
            </a:fld>
            <a:endParaRPr lang="en-GB"/>
          </a:p>
        </p:txBody>
      </p:sp>
      <p:sp>
        <p:nvSpPr>
          <p:cNvPr id="5" name="Footer Placeholder 4">
            <a:extLst>
              <a:ext uri="{FF2B5EF4-FFF2-40B4-BE49-F238E27FC236}">
                <a16:creationId xmlns:a16="http://schemas.microsoft.com/office/drawing/2014/main" id="{89827ACD-3B16-4505-A80F-0BF1EB5B3EA7}"/>
              </a:ext>
            </a:extLst>
          </p:cNvPr>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6F5206D4-9A92-49CA-AD31-038C1DFA6B60}"/>
              </a:ext>
            </a:extLst>
          </p:cNvPr>
          <p:cNvSpPr>
            <a:spLocks noGrp="1"/>
          </p:cNvSpPr>
          <p:nvPr>
            <p:ph type="sldNum" sz="quarter" idx="4"/>
          </p:nvPr>
        </p:nvSpPr>
        <p:spPr bwMode="gray">
          <a:xfrm>
            <a:off x="7766050" y="295275"/>
            <a:ext cx="628650" cy="768350"/>
          </a:xfrm>
          <a:prstGeom prst="rect">
            <a:avLst/>
          </a:prstGeom>
        </p:spPr>
        <p:txBody>
          <a:bodyPr vert="horz" lIns="91440" tIns="45720" rIns="91440" bIns="45720" rtlCol="0" anchor="b"/>
          <a:lstStyle>
            <a:lvl1pPr algn="ctr" eaLnBrk="1" fontAlgn="auto" hangingPunct="1">
              <a:spcBef>
                <a:spcPts val="0"/>
              </a:spcBef>
              <a:spcAft>
                <a:spcPts val="0"/>
              </a:spcAft>
              <a:defRPr sz="2801" b="0" i="0" smtClean="0">
                <a:solidFill>
                  <a:schemeClr val="tx1">
                    <a:tint val="75000"/>
                  </a:schemeClr>
                </a:solidFill>
                <a:latin typeface="+mn-lt"/>
              </a:defRPr>
            </a:lvl1pPr>
          </a:lstStyle>
          <a:p>
            <a:pPr>
              <a:defRPr/>
            </a:pPr>
            <a:fld id="{41E1F624-D1C7-4907-9263-A8DB6705945B}" type="slidenum">
              <a:rPr lang="en-GB" altLang="en-US"/>
              <a:pPr>
                <a:defRPr/>
              </a:pPr>
              <a:t>‹#›</a:t>
            </a:fld>
            <a:endParaRPr lang="en-GB" altLang="en-US"/>
          </a:p>
        </p:txBody>
      </p:sp>
    </p:spTree>
  </p:cSld>
  <p:clrMap bg1="dk1" tx1="lt1" bg2="dk2" tx2="lt2" accent1="accent1" accent2="accent2" accent3="accent3" accent4="accent4" accent5="accent5" accent6="accent6" hlink="hlink" folHlink="folHlink"/>
  <p:sldLayoutIdLst>
    <p:sldLayoutId id="2147483940" r:id="rId1"/>
    <p:sldLayoutId id="2147483941"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42" r:id="rId12"/>
    <p:sldLayoutId id="2147483937" r:id="rId13"/>
    <p:sldLayoutId id="2147483943" r:id="rId14"/>
    <p:sldLayoutId id="2147483944" r:id="rId15"/>
    <p:sldLayoutId id="2147483938" r:id="rId16"/>
    <p:sldLayoutId id="2147483939" r:id="rId17"/>
    <p:sldLayoutId id="2147483945" r:id="rId18"/>
    <p:sldLayoutId id="2147483946" r:id="rId19"/>
  </p:sldLayoutIdLst>
  <p:txStyles>
    <p:title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Century Gothic" panose="020B0502020202020204" pitchFamily="34" charset="0"/>
        </a:defRPr>
      </a:lvl2pPr>
      <a:lvl3pPr algn="l" defTabSz="457200" rtl="0" fontAlgn="base">
        <a:spcBef>
          <a:spcPct val="0"/>
        </a:spcBef>
        <a:spcAft>
          <a:spcPct val="0"/>
        </a:spcAft>
        <a:defRPr sz="4200">
          <a:solidFill>
            <a:schemeClr val="tx2"/>
          </a:solidFill>
          <a:latin typeface="Century Gothic" panose="020B0502020202020204" pitchFamily="34" charset="0"/>
        </a:defRPr>
      </a:lvl3pPr>
      <a:lvl4pPr algn="l" defTabSz="457200" rtl="0" fontAlgn="base">
        <a:spcBef>
          <a:spcPct val="0"/>
        </a:spcBef>
        <a:spcAft>
          <a:spcPct val="0"/>
        </a:spcAft>
        <a:defRPr sz="4200">
          <a:solidFill>
            <a:schemeClr val="tx2"/>
          </a:solidFill>
          <a:latin typeface="Century Gothic" panose="020B0502020202020204" pitchFamily="34" charset="0"/>
        </a:defRPr>
      </a:lvl4pPr>
      <a:lvl5pPr algn="l" defTabSz="457200" rtl="0" fontAlgn="base">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0.jpeg"/><Relationship Id="rId5" Type="http://schemas.openxmlformats.org/officeDocument/2006/relationships/hyperlink" Target="http://www.google.co.uk/url?sa=i&amp;rct=j&amp;q=&amp;esrc=s&amp;frm=1&amp;source=images&amp;cd=&amp;cad=rja&amp;docid=iutRv3WdjaQibM&amp;tbnid=_ZSor2tw0e_upM:&amp;ved=0CAUQjRw&amp;url=http://londonmasalaandchips.blogspot.com/2010/11/my-britishness-is-more-than-skin-deep.html&amp;ei=-hMfUvTRNqS50QXZ6oG4Dw&amp;bvm=bv.51495398,d.d2k&amp;psig=AFQjCNHAzFicyrIjXo842snhK-zH42LNgw&amp;ust=1377854599496114" TargetMode="Externa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3.jpeg"/><Relationship Id="rId5" Type="http://schemas.openxmlformats.org/officeDocument/2006/relationships/hyperlink" Target="http://www.google.co.uk/url?sa=i&amp;rct=j&amp;q=&amp;esrc=s&amp;frm=1&amp;source=images&amp;cd=&amp;cad=rja&amp;docid=_AOVMn2Q7Sn4iM&amp;tbnid=rdhmW4sRQtMDQM:&amp;ved=0CAUQjRw&amp;url=http://thurgartonhistory.co.uk/2010/01/ww2-evacuees-in-thurgarton/&amp;ei=qE0kUtKvLsSu0QXh2oGQDg&amp;bvm=bv.51495398,d.d2k&amp;psig=AFQjCNEvflH6Veuau5Sm2mJMB2qMyrYaMA&amp;ust=1378197206571604" TargetMode="Externa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mapsinternational.co.uk/large-upside-down-world-wall-map-political-paper.html?gclid=EAIaIQobChMIl9-7-OH75wIVR7DtCh060wrkEAQYASABEgIaHvD_BwE" TargetMode="Externa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bera.ac.uk/blog/honestly-i-think-its-a-horrendous-knee-jerk-reaction-politeness-superiority-assimilation-and-criticality-student-teachers-views-on-fundamental-british-values" TargetMode="External"/><Relationship Id="rId2" Type="http://schemas.openxmlformats.org/officeDocument/2006/relationships/hyperlink" Target="http://onlinelibrary.wiley.com/doi/10.1111/berj.2017.43.issue-1/issuetoc" TargetMode="External"/><Relationship Id="rId1" Type="http://schemas.openxmlformats.org/officeDocument/2006/relationships/slideLayout" Target="../slideLayouts/slideLayout4.xml"/><Relationship Id="rId6" Type="http://schemas.openxmlformats.org/officeDocument/2006/relationships/hyperlink" Target="https://www.gov.uk/government/uploads/system/uploads/attachment_data/file/380595/SMSC_Guidance_Maintained_Schools.pdf" TargetMode="External"/><Relationship Id="rId5" Type="http://schemas.openxmlformats.org/officeDocument/2006/relationships/hyperlink" Target="https://www.gov.uk/government/uploads/system/uploads/attachment_data/file/301107/Teachers__Standards.pdf" TargetMode="External"/><Relationship Id="rId4" Type="http://schemas.openxmlformats.org/officeDocument/2006/relationships/hyperlink" Target="https://www.theguardian.com/politics/2020/feb/20/rebecca-long-bailey-vows-labour-policy-scrap-prevent-scheme?CMP=Share_AndroidApp_Gmai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cumbria.ac.uk/" TargetMode="External"/><Relationship Id="rId4" Type="http://schemas.openxmlformats.org/officeDocument/2006/relationships/image" Target="cid:image001.jpg@01CD5B6E.02A06A5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63CF-4EC3-4BE7-9FD4-28A088382EAC}"/>
              </a:ext>
            </a:extLst>
          </p:cNvPr>
          <p:cNvSpPr>
            <a:spLocks noGrp="1"/>
          </p:cNvSpPr>
          <p:nvPr>
            <p:ph type="ctrTitle"/>
          </p:nvPr>
        </p:nvSpPr>
        <p:spPr>
          <a:xfrm>
            <a:off x="2411413" y="549275"/>
            <a:ext cx="6337300" cy="5472113"/>
          </a:xfrm>
        </p:spPr>
        <p:txBody>
          <a:bodyPr rtlCol="0">
            <a:noAutofit/>
          </a:bodyPr>
          <a:lstStyle/>
          <a:p>
            <a:pPr defTabSz="457207" fontAlgn="auto">
              <a:spcAft>
                <a:spcPts val="0"/>
              </a:spcAft>
              <a:defRPr/>
            </a:pPr>
            <a:r>
              <a:rPr lang="en-GB" sz="4000" b="1" dirty="0"/>
              <a:t>Why do teachers need to be careful in promoting Fundamental British Values in schools?</a:t>
            </a:r>
            <a:r>
              <a:rPr lang="en-GB" dirty="0"/>
              <a:t/>
            </a:r>
            <a:br>
              <a:rPr lang="en-GB" dirty="0"/>
            </a:br>
            <a:r>
              <a:rPr lang="en-GB" sz="3200" dirty="0">
                <a:solidFill>
                  <a:schemeClr val="bg1">
                    <a:lumMod val="85000"/>
                    <a:lumOff val="15000"/>
                  </a:schemeClr>
                </a:solidFill>
              </a:rPr>
              <a:t/>
            </a:r>
            <a:br>
              <a:rPr lang="en-GB" sz="3200" dirty="0">
                <a:solidFill>
                  <a:schemeClr val="bg1">
                    <a:lumMod val="85000"/>
                    <a:lumOff val="15000"/>
                  </a:schemeClr>
                </a:solidFill>
              </a:rPr>
            </a:br>
            <a:r>
              <a:rPr lang="en-GB" sz="3200" dirty="0" smtClean="0">
                <a:solidFill>
                  <a:schemeClr val="bg1">
                    <a:lumMod val="85000"/>
                    <a:lumOff val="15000"/>
                  </a:schemeClr>
                </a:solidFill>
              </a:rPr>
              <a:t>Prof </a:t>
            </a:r>
            <a:r>
              <a:rPr lang="en-GB" sz="3200" dirty="0">
                <a:solidFill>
                  <a:schemeClr val="bg1">
                    <a:lumMod val="85000"/>
                    <a:lumOff val="15000"/>
                  </a:schemeClr>
                </a:solidFill>
              </a:rPr>
              <a:t>Sally Elton-Chalcraft</a:t>
            </a:r>
            <a:br>
              <a:rPr lang="en-GB" sz="3200" dirty="0">
                <a:solidFill>
                  <a:schemeClr val="bg1">
                    <a:lumMod val="85000"/>
                    <a:lumOff val="15000"/>
                  </a:schemeClr>
                </a:solidFill>
              </a:rPr>
            </a:br>
            <a:r>
              <a:rPr lang="en-GB" sz="3200" dirty="0">
                <a:solidFill>
                  <a:schemeClr val="bg1">
                    <a:lumMod val="85000"/>
                    <a:lumOff val="15000"/>
                  </a:schemeClr>
                </a:solidFill>
              </a:rPr>
              <a:t/>
            </a:r>
            <a:br>
              <a:rPr lang="en-GB" sz="3200" dirty="0">
                <a:solidFill>
                  <a:schemeClr val="bg1">
                    <a:lumMod val="85000"/>
                    <a:lumOff val="15000"/>
                  </a:schemeClr>
                </a:solidFill>
              </a:rPr>
            </a:br>
            <a:r>
              <a:rPr lang="en-GB" sz="3200" dirty="0" smtClean="0">
                <a:solidFill>
                  <a:schemeClr val="bg1">
                    <a:lumMod val="85000"/>
                    <a:lumOff val="15000"/>
                  </a:schemeClr>
                </a:solidFill>
              </a:rPr>
              <a:t>LJMU 11</a:t>
            </a:r>
            <a:r>
              <a:rPr lang="en-GB" sz="3200" baseline="30000" dirty="0" smtClean="0">
                <a:solidFill>
                  <a:schemeClr val="bg1">
                    <a:lumMod val="85000"/>
                    <a:lumOff val="15000"/>
                  </a:schemeClr>
                </a:solidFill>
              </a:rPr>
              <a:t>th</a:t>
            </a:r>
            <a:r>
              <a:rPr lang="en-GB" sz="3200" dirty="0" smtClean="0">
                <a:solidFill>
                  <a:schemeClr val="bg1">
                    <a:lumMod val="85000"/>
                    <a:lumOff val="15000"/>
                  </a:schemeClr>
                </a:solidFill>
              </a:rPr>
              <a:t> March 2020</a:t>
            </a:r>
            <a:endParaRPr lang="en-GB" sz="3200" dirty="0"/>
          </a:p>
        </p:txBody>
      </p:sp>
      <p:sp>
        <p:nvSpPr>
          <p:cNvPr id="11267" name="Slide Number Placeholder 5">
            <a:extLst>
              <a:ext uri="{FF2B5EF4-FFF2-40B4-BE49-F238E27FC236}">
                <a16:creationId xmlns:a16="http://schemas.microsoft.com/office/drawing/2014/main" id="{940631BA-892F-400A-A1B0-7A558BED0180}"/>
              </a:ext>
            </a:extLst>
          </p:cNvPr>
          <p:cNvSpPr>
            <a:spLocks noGrp="1"/>
          </p:cNvSpPr>
          <p:nvPr>
            <p:ph type="sldNum" sz="quarter" idx="12"/>
          </p:nvPr>
        </p:nvSpPr>
        <p:spPr bwMode="auto">
          <a:xfrm>
            <a:off x="7477125" y="6888163"/>
            <a:ext cx="2100263" cy="50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794" tIns="50397" rIns="100794" bIns="50397" numCol="1" anchorCtr="0" compatLnSpc="1">
            <a:prstTxWarp prst="textNoShape">
              <a:avLst/>
            </a:prstTxWarp>
          </a:bodyPr>
          <a:lstStyle>
            <a:lvl1pPr>
              <a:defRPr>
                <a:solidFill>
                  <a:schemeClr val="tx1"/>
                </a:solidFill>
                <a:latin typeface="Century Gothic" panose="020B0502020202020204" pitchFamily="34" charset="0"/>
              </a:defRPr>
            </a:lvl1pPr>
            <a:lvl2pPr marL="817563" indent="-314325">
              <a:defRPr>
                <a:solidFill>
                  <a:schemeClr val="tx1"/>
                </a:solidFill>
                <a:latin typeface="Century Gothic" panose="020B0502020202020204" pitchFamily="34" charset="0"/>
              </a:defRPr>
            </a:lvl2pPr>
            <a:lvl3pPr marL="1258888" indent="-250825">
              <a:defRPr>
                <a:solidFill>
                  <a:schemeClr val="tx1"/>
                </a:solidFill>
                <a:latin typeface="Century Gothic" panose="020B0502020202020204" pitchFamily="34" charset="0"/>
              </a:defRPr>
            </a:lvl3pPr>
            <a:lvl4pPr marL="1763713" indent="-250825">
              <a:defRPr>
                <a:solidFill>
                  <a:schemeClr val="tx1"/>
                </a:solidFill>
                <a:latin typeface="Century Gothic" panose="020B0502020202020204" pitchFamily="34" charset="0"/>
              </a:defRPr>
            </a:lvl4pPr>
            <a:lvl5pPr marL="2266950" indent="-250825">
              <a:defRPr>
                <a:solidFill>
                  <a:schemeClr val="tx1"/>
                </a:solidFill>
                <a:latin typeface="Century Gothic" panose="020B0502020202020204" pitchFamily="34" charset="0"/>
              </a:defRPr>
            </a:lvl5pPr>
            <a:lvl6pPr marL="2724150" indent="-250825" defTabSz="457200" fontAlgn="base">
              <a:spcBef>
                <a:spcPct val="0"/>
              </a:spcBef>
              <a:spcAft>
                <a:spcPct val="0"/>
              </a:spcAft>
              <a:defRPr>
                <a:solidFill>
                  <a:schemeClr val="tx1"/>
                </a:solidFill>
                <a:latin typeface="Century Gothic" panose="020B0502020202020204" pitchFamily="34" charset="0"/>
              </a:defRPr>
            </a:lvl6pPr>
            <a:lvl7pPr marL="3181350" indent="-250825" defTabSz="457200" fontAlgn="base">
              <a:spcBef>
                <a:spcPct val="0"/>
              </a:spcBef>
              <a:spcAft>
                <a:spcPct val="0"/>
              </a:spcAft>
              <a:defRPr>
                <a:solidFill>
                  <a:schemeClr val="tx1"/>
                </a:solidFill>
                <a:latin typeface="Century Gothic" panose="020B0502020202020204" pitchFamily="34" charset="0"/>
              </a:defRPr>
            </a:lvl7pPr>
            <a:lvl8pPr marL="3638550" indent="-250825" defTabSz="457200" fontAlgn="base">
              <a:spcBef>
                <a:spcPct val="0"/>
              </a:spcBef>
              <a:spcAft>
                <a:spcPct val="0"/>
              </a:spcAft>
              <a:defRPr>
                <a:solidFill>
                  <a:schemeClr val="tx1"/>
                </a:solidFill>
                <a:latin typeface="Century Gothic" panose="020B0502020202020204" pitchFamily="34" charset="0"/>
              </a:defRPr>
            </a:lvl8pPr>
            <a:lvl9pPr marL="4095750" indent="-250825"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8B3EE5F-C618-454F-A467-0B1952B79977}" type="slidenum">
              <a:rPr lang="en-US" altLang="en-US" sz="1300">
                <a:latin typeface="Arial" panose="020B0604020202020204" pitchFamily="34" charset="0"/>
              </a:rPr>
              <a:pPr fontAlgn="base">
                <a:spcBef>
                  <a:spcPct val="0"/>
                </a:spcBef>
                <a:spcAft>
                  <a:spcPct val="0"/>
                </a:spcAft>
              </a:pPr>
              <a:t>1</a:t>
            </a:fld>
            <a:endParaRPr lang="en-US" altLang="en-US" sz="1300">
              <a:latin typeface="Arial" panose="020B0604020202020204" pitchFamily="34" charset="0"/>
            </a:endParaRPr>
          </a:p>
        </p:txBody>
      </p:sp>
      <p:pic>
        <p:nvPicPr>
          <p:cNvPr id="11268" name="Picture 2">
            <a:extLst>
              <a:ext uri="{FF2B5EF4-FFF2-40B4-BE49-F238E27FC236}">
                <a16:creationId xmlns:a16="http://schemas.microsoft.com/office/drawing/2014/main" id="{19677C96-89FB-42EF-88F9-9C39B4875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429000"/>
            <a:ext cx="2089150" cy="320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CF5C55FA-8F1A-402E-B92A-79EDC9825558}"/>
              </a:ext>
            </a:extLst>
          </p:cNvPr>
          <p:cNvSpPr>
            <a:spLocks noGrp="1"/>
          </p:cNvSpPr>
          <p:nvPr>
            <p:ph type="title"/>
          </p:nvPr>
        </p:nvSpPr>
        <p:spPr>
          <a:xfrm>
            <a:off x="1009650" y="260350"/>
            <a:ext cx="7124700" cy="865188"/>
          </a:xfrm>
        </p:spPr>
        <p:txBody>
          <a:bodyPr/>
          <a:lstStyle/>
          <a:p>
            <a:r>
              <a:rPr lang="en-GB" altLang="en-US">
                <a:ea typeface="Trebuchet MS" panose="020B0603020202020204" pitchFamily="34" charset="0"/>
                <a:cs typeface="Trebuchet MS" panose="020B0603020202020204" pitchFamily="34" charset="0"/>
              </a:rPr>
              <a:t>Methodology</a:t>
            </a:r>
          </a:p>
        </p:txBody>
      </p:sp>
      <p:graphicFrame>
        <p:nvGraphicFramePr>
          <p:cNvPr id="4" name="Content Placeholder 3">
            <a:extLst>
              <a:ext uri="{FF2B5EF4-FFF2-40B4-BE49-F238E27FC236}">
                <a16:creationId xmlns:a16="http://schemas.microsoft.com/office/drawing/2014/main" id="{7A003B93-599B-4E22-A9FC-3B44DE670167}"/>
              </a:ext>
            </a:extLst>
          </p:cNvPr>
          <p:cNvGraphicFramePr>
            <a:graphicFrameLocks noGrp="1"/>
          </p:cNvGraphicFramePr>
          <p:nvPr>
            <p:ph idx="1"/>
          </p:nvPr>
        </p:nvGraphicFramePr>
        <p:xfrm>
          <a:off x="899592" y="980728"/>
          <a:ext cx="712470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1414A3C6-4879-4770-9191-F1E42778878D}"/>
              </a:ext>
            </a:extLst>
          </p:cNvPr>
          <p:cNvSpPr>
            <a:spLocks noGrp="1"/>
          </p:cNvSpPr>
          <p:nvPr>
            <p:ph type="title"/>
          </p:nvPr>
        </p:nvSpPr>
        <p:spPr>
          <a:xfrm>
            <a:off x="1009650" y="333375"/>
            <a:ext cx="7124700" cy="719138"/>
          </a:xfrm>
        </p:spPr>
        <p:txBody>
          <a:bodyPr/>
          <a:lstStyle/>
          <a:p>
            <a:r>
              <a:rPr lang="en-GB" altLang="en-US">
                <a:ea typeface="Trebuchet MS" panose="020B0603020202020204" pitchFamily="34" charset="0"/>
                <a:cs typeface="Trebuchet MS" panose="020B0603020202020204" pitchFamily="34" charset="0"/>
              </a:rPr>
              <a:t>Questions</a:t>
            </a:r>
          </a:p>
        </p:txBody>
      </p:sp>
      <p:sp>
        <p:nvSpPr>
          <p:cNvPr id="3" name="Content Placeholder 2">
            <a:extLst>
              <a:ext uri="{FF2B5EF4-FFF2-40B4-BE49-F238E27FC236}">
                <a16:creationId xmlns:a16="http://schemas.microsoft.com/office/drawing/2014/main" id="{C07536B6-EA77-4082-939E-4EE075D24138}"/>
              </a:ext>
            </a:extLst>
          </p:cNvPr>
          <p:cNvSpPr>
            <a:spLocks noGrp="1"/>
          </p:cNvSpPr>
          <p:nvPr>
            <p:ph idx="1"/>
          </p:nvPr>
        </p:nvSpPr>
        <p:spPr>
          <a:xfrm>
            <a:off x="395288" y="1268413"/>
            <a:ext cx="8424862" cy="5256212"/>
          </a:xfrm>
        </p:spPr>
        <p:txBody>
          <a:bodyPr rtlCol="0">
            <a:normAutofit fontScale="85000" lnSpcReduction="20000"/>
          </a:bodyPr>
          <a:lstStyle/>
          <a:p>
            <a:pPr marL="548640" indent="-411480" defTabSz="457207" fontAlgn="auto">
              <a:spcAft>
                <a:spcPts val="0"/>
              </a:spcAft>
              <a:buClr>
                <a:schemeClr val="tx1">
                  <a:shade val="95000"/>
                </a:schemeClr>
              </a:buClr>
              <a:buFont typeface="Wingdings 2" charset="2"/>
              <a:buChar char=""/>
              <a:defRPr/>
            </a:pPr>
            <a:r>
              <a:rPr lang="en-GB" sz="2600" b="1" dirty="0">
                <a:solidFill>
                  <a:schemeClr val="bg1"/>
                </a:solidFill>
              </a:rPr>
              <a:t>Similar questions asked for interviews and questionnaires including:</a:t>
            </a:r>
          </a:p>
          <a:p>
            <a:pPr marL="548640" indent="-411480" defTabSz="457207" fontAlgn="auto">
              <a:spcAft>
                <a:spcPts val="0"/>
              </a:spcAft>
              <a:buClr>
                <a:schemeClr val="tx1">
                  <a:shade val="95000"/>
                </a:schemeClr>
              </a:buClr>
              <a:buFont typeface="Wingdings 2" charset="2"/>
              <a:buChar char=""/>
              <a:defRPr/>
            </a:pPr>
            <a:r>
              <a:rPr lang="en-GB" sz="2600" b="1" dirty="0"/>
              <a:t>Respondents’ personal values underlying their approach to teaching*</a:t>
            </a:r>
          </a:p>
          <a:p>
            <a:pPr marL="548640" indent="-411480" defTabSz="457207" fontAlgn="auto">
              <a:spcAft>
                <a:spcPts val="0"/>
              </a:spcAft>
              <a:buClr>
                <a:schemeClr val="tx1">
                  <a:shade val="95000"/>
                </a:schemeClr>
              </a:buClr>
              <a:buFont typeface="Wingdings 2" charset="2"/>
              <a:buChar char=""/>
              <a:defRPr/>
            </a:pPr>
            <a:r>
              <a:rPr lang="en-GB" sz="2600" dirty="0">
                <a:solidFill>
                  <a:schemeClr val="bg1"/>
                </a:solidFill>
              </a:rPr>
              <a:t>If it is possible to develop values in education that are universal or applicable to the whole of society. </a:t>
            </a:r>
          </a:p>
          <a:p>
            <a:pPr marL="548640" indent="-411480" defTabSz="457207" fontAlgn="auto">
              <a:spcAft>
                <a:spcPts val="0"/>
              </a:spcAft>
              <a:buClr>
                <a:schemeClr val="tx1">
                  <a:shade val="95000"/>
                </a:schemeClr>
              </a:buClr>
              <a:buFont typeface="Wingdings 2" charset="2"/>
              <a:buChar char=""/>
              <a:defRPr/>
            </a:pPr>
            <a:r>
              <a:rPr lang="en-GB" sz="2600" b="1" dirty="0"/>
              <a:t>If there are there particular values that are associated with being British?*</a:t>
            </a:r>
          </a:p>
          <a:p>
            <a:pPr marL="548640" indent="-411480" defTabSz="457207" fontAlgn="auto">
              <a:spcAft>
                <a:spcPts val="0"/>
              </a:spcAft>
              <a:buClr>
                <a:schemeClr val="tx1">
                  <a:shade val="95000"/>
                </a:schemeClr>
              </a:buClr>
              <a:buFont typeface="Wingdings 2" charset="2"/>
              <a:buChar char=""/>
              <a:defRPr/>
            </a:pPr>
            <a:r>
              <a:rPr lang="en-GB" sz="2600" b="1" dirty="0"/>
              <a:t>If they were aware of the requirement not to undermine ‘fundamental British values’ in the Teacher Standards (2012)?*</a:t>
            </a:r>
          </a:p>
          <a:p>
            <a:pPr marL="548640" indent="-411480" defTabSz="457207" fontAlgn="auto">
              <a:spcAft>
                <a:spcPts val="0"/>
              </a:spcAft>
              <a:buClr>
                <a:schemeClr val="tx1">
                  <a:shade val="95000"/>
                </a:schemeClr>
              </a:buClr>
              <a:buFont typeface="Wingdings 2" charset="2"/>
              <a:buChar char=""/>
              <a:defRPr/>
            </a:pPr>
            <a:r>
              <a:rPr lang="en-GB" sz="2600" b="1" dirty="0"/>
              <a:t>Why they thought this had been included?*</a:t>
            </a:r>
          </a:p>
          <a:p>
            <a:pPr marL="548640" indent="-411480" defTabSz="457207" fontAlgn="auto">
              <a:spcAft>
                <a:spcPts val="0"/>
              </a:spcAft>
              <a:buClr>
                <a:schemeClr val="tx1">
                  <a:shade val="95000"/>
                </a:schemeClr>
              </a:buClr>
              <a:buFont typeface="Wingdings 2" charset="2"/>
              <a:buChar char=""/>
              <a:defRPr/>
            </a:pPr>
            <a:r>
              <a:rPr lang="en-GB" sz="2600" dirty="0">
                <a:solidFill>
                  <a:schemeClr val="bg1"/>
                </a:solidFill>
              </a:rPr>
              <a:t>Had there been any discussion in your school about the requirement?</a:t>
            </a:r>
          </a:p>
          <a:p>
            <a:pPr marL="548640" indent="-411480" defTabSz="457207" fontAlgn="auto">
              <a:spcAft>
                <a:spcPts val="0"/>
              </a:spcAft>
              <a:buClr>
                <a:schemeClr val="tx1">
                  <a:shade val="95000"/>
                </a:schemeClr>
              </a:buClr>
              <a:buFont typeface="Wingdings 2" charset="2"/>
              <a:buChar char=""/>
              <a:defRPr/>
            </a:pPr>
            <a:endParaRPr lang="en-GB" sz="1700" dirty="0"/>
          </a:p>
          <a:p>
            <a:pPr marL="0" indent="0" defTabSz="457207" fontAlgn="auto">
              <a:spcAft>
                <a:spcPts val="0"/>
              </a:spcAft>
              <a:buClr>
                <a:schemeClr val="tx1">
                  <a:shade val="95000"/>
                </a:schemeClr>
              </a:buClr>
              <a:buFont typeface="Wingdings 2" charset="2"/>
              <a:buNone/>
              <a:defRPr/>
            </a:pPr>
            <a:r>
              <a:rPr lang="en-GB" sz="1700" b="1" dirty="0"/>
              <a:t>* focus of paper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CC49B-2412-4288-AA5E-527E0731C55B}"/>
              </a:ext>
            </a:extLst>
          </p:cNvPr>
          <p:cNvSpPr>
            <a:spLocks noGrp="1"/>
          </p:cNvSpPr>
          <p:nvPr>
            <p:ph type="title"/>
          </p:nvPr>
        </p:nvSpPr>
        <p:spPr/>
        <p:txBody>
          <a:bodyPr rtlCol="0">
            <a:normAutofit fontScale="90000"/>
          </a:bodyPr>
          <a:lstStyle/>
          <a:p>
            <a:pPr defTabSz="457207" fontAlgn="auto">
              <a:spcAft>
                <a:spcPts val="0"/>
              </a:spcAft>
              <a:defRPr/>
            </a:pPr>
            <a:r>
              <a:rPr lang="en-GB" dirty="0"/>
              <a:t>To Promote or not to promote Fundamental British values</a:t>
            </a:r>
          </a:p>
        </p:txBody>
      </p:sp>
      <p:sp>
        <p:nvSpPr>
          <p:cNvPr id="33795" name="Content Placeholder 2">
            <a:extLst>
              <a:ext uri="{FF2B5EF4-FFF2-40B4-BE49-F238E27FC236}">
                <a16:creationId xmlns:a16="http://schemas.microsoft.com/office/drawing/2014/main" id="{34008767-0401-4390-8405-9A72A0BBCC93}"/>
              </a:ext>
            </a:extLst>
          </p:cNvPr>
          <p:cNvSpPr>
            <a:spLocks noGrp="1"/>
          </p:cNvSpPr>
          <p:nvPr>
            <p:ph idx="1"/>
          </p:nvPr>
        </p:nvSpPr>
        <p:spPr/>
        <p:txBody>
          <a:bodyPr/>
          <a:lstStyle/>
          <a:p>
            <a:pPr marL="650875" indent="-514350">
              <a:buFont typeface="Lucida Sans" panose="020B0602030504020204" pitchFamily="34" charset="0"/>
              <a:buAutoNum type="arabicPeriod"/>
            </a:pPr>
            <a:endParaRPr lang="en-GB" altLang="en-US"/>
          </a:p>
          <a:p>
            <a:pPr marL="650875" indent="-514350">
              <a:buFont typeface="Lucida Sans" panose="020B0602030504020204" pitchFamily="34" charset="0"/>
              <a:buAutoNum type="arabicPeriod"/>
            </a:pPr>
            <a:r>
              <a:rPr lang="en-GB" altLang="en-US"/>
              <a:t>What are FBV and why have English teachers been asked to promote them?</a:t>
            </a:r>
          </a:p>
          <a:p>
            <a:pPr marL="650875" indent="-514350">
              <a:buFont typeface="Lucida Sans" panose="020B0602030504020204" pitchFamily="34" charset="0"/>
              <a:buAutoNum type="arabicPeriod"/>
            </a:pPr>
            <a:r>
              <a:rPr lang="en-GB" altLang="en-US" b="1" u="sng"/>
              <a:t>Our research shows that ‘promoting FBV’ is a politicisation of the curriculm and teaching standards </a:t>
            </a:r>
          </a:p>
          <a:p>
            <a:pPr marL="650875" indent="-514350">
              <a:buFont typeface="Lucida Sans" panose="020B0602030504020204" pitchFamily="34" charset="0"/>
              <a:buAutoNum type="arabicPeriod"/>
            </a:pPr>
            <a:r>
              <a:rPr lang="en-GB" altLang="en-US"/>
              <a:t>We consider this is problematic</a:t>
            </a:r>
          </a:p>
          <a:p>
            <a:pPr marL="650875" indent="-514350">
              <a:buFont typeface="Lucida Sans" panose="020B0602030504020204" pitchFamily="34" charset="0"/>
              <a:buAutoNum type="arabicPeriod"/>
            </a:pPr>
            <a:r>
              <a:rPr lang="en-GB" altLang="en-US"/>
              <a:t>Proposed solutions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5F3845ED-77BB-4045-B951-C9D4BC50A64A}"/>
              </a:ext>
            </a:extLst>
          </p:cNvPr>
          <p:cNvSpPr>
            <a:spLocks noGrp="1"/>
          </p:cNvSpPr>
          <p:nvPr>
            <p:ph type="title"/>
          </p:nvPr>
        </p:nvSpPr>
        <p:spPr/>
        <p:txBody>
          <a:bodyPr/>
          <a:lstStyle/>
          <a:p>
            <a:r>
              <a:rPr lang="en-GB" altLang="en-US"/>
              <a:t>Findings: 2 key aspects</a:t>
            </a:r>
          </a:p>
        </p:txBody>
      </p:sp>
      <p:sp>
        <p:nvSpPr>
          <p:cNvPr id="33795" name="Content Placeholder 2">
            <a:extLst>
              <a:ext uri="{FF2B5EF4-FFF2-40B4-BE49-F238E27FC236}">
                <a16:creationId xmlns:a16="http://schemas.microsoft.com/office/drawing/2014/main" id="{ECD3FEC5-229F-478B-802A-F8F58A7A7CFE}"/>
              </a:ext>
            </a:extLst>
          </p:cNvPr>
          <p:cNvSpPr>
            <a:spLocks noGrp="1"/>
          </p:cNvSpPr>
          <p:nvPr>
            <p:ph idx="1"/>
          </p:nvPr>
        </p:nvSpPr>
        <p:spPr/>
        <p:txBody>
          <a:bodyPr rtlCol="0">
            <a:normAutofit fontScale="85000" lnSpcReduction="10000"/>
          </a:bodyPr>
          <a:lstStyle/>
          <a:p>
            <a:pPr marL="342906" indent="-342906" defTabSz="457207" fontAlgn="auto">
              <a:spcAft>
                <a:spcPts val="0"/>
              </a:spcAft>
              <a:buClr>
                <a:schemeClr val="bg2">
                  <a:lumMod val="40000"/>
                  <a:lumOff val="60000"/>
                </a:schemeClr>
              </a:buClr>
              <a:buFont typeface="Wingdings 3" charset="2"/>
              <a:buChar char=""/>
              <a:defRPr/>
            </a:pPr>
            <a:r>
              <a:rPr lang="en-GB" altLang="en-US" sz="4000"/>
              <a:t>Naïve and unsophisticated notions of Britishness (stereotypical characteristics viewed as values)</a:t>
            </a:r>
          </a:p>
          <a:p>
            <a:pPr marL="342906" indent="-342906" defTabSz="457207" fontAlgn="auto">
              <a:spcAft>
                <a:spcPts val="0"/>
              </a:spcAft>
              <a:buClr>
                <a:schemeClr val="bg2">
                  <a:lumMod val="40000"/>
                  <a:lumOff val="60000"/>
                </a:schemeClr>
              </a:buClr>
              <a:buFont typeface="Wingdings 3" charset="2"/>
              <a:buChar char=""/>
              <a:defRPr/>
            </a:pPr>
            <a:r>
              <a:rPr lang="en-GB" altLang="en-US" sz="4000"/>
              <a:t>Insider/ outsider Britishness. (Outsider is deficient racialized ‘other’, not quite British enough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5FB82503-D74E-4F80-9E3A-12200C4EF9D0}"/>
              </a:ext>
            </a:extLst>
          </p:cNvPr>
          <p:cNvSpPr>
            <a:spLocks noGrp="1"/>
          </p:cNvSpPr>
          <p:nvPr>
            <p:ph type="title"/>
          </p:nvPr>
        </p:nvSpPr>
        <p:spPr/>
        <p:txBody>
          <a:bodyPr rtlCol="0">
            <a:noAutofit/>
          </a:bodyPr>
          <a:lstStyle/>
          <a:p>
            <a:pPr defTabSz="457207" fontAlgn="auto">
              <a:spcAft>
                <a:spcPts val="0"/>
              </a:spcAft>
              <a:defRPr/>
            </a:pPr>
            <a:r>
              <a:rPr lang="en-GB" altLang="en-US" dirty="0">
                <a:solidFill>
                  <a:schemeClr val="bg1"/>
                </a:solidFill>
                <a:cs typeface="Trebuchet MS" pitchFamily="34" charset="0"/>
              </a:rPr>
              <a:t>YES</a:t>
            </a:r>
            <a:r>
              <a:rPr lang="en-GB" altLang="en-US" dirty="0">
                <a:cs typeface="Trebuchet MS" pitchFamily="34" charset="0"/>
              </a:rPr>
              <a:t>                           </a:t>
            </a:r>
            <a:r>
              <a:rPr lang="en-GB" altLang="en-US" dirty="0">
                <a:solidFill>
                  <a:schemeClr val="accent6">
                    <a:lumMod val="50000"/>
                  </a:schemeClr>
                </a:solidFill>
                <a:cs typeface="Trebuchet MS" pitchFamily="34" charset="0"/>
              </a:rPr>
              <a:t>NO</a:t>
            </a:r>
            <a:endParaRPr lang="en-US" altLang="en-US" dirty="0">
              <a:solidFill>
                <a:schemeClr val="accent6">
                  <a:lumMod val="50000"/>
                </a:schemeClr>
              </a:solidFill>
              <a:cs typeface="Trebuchet MS" pitchFamily="34" charset="0"/>
            </a:endParaRPr>
          </a:p>
        </p:txBody>
      </p:sp>
      <p:sp>
        <p:nvSpPr>
          <p:cNvPr id="14339" name="Content Placeholder 4">
            <a:extLst>
              <a:ext uri="{FF2B5EF4-FFF2-40B4-BE49-F238E27FC236}">
                <a16:creationId xmlns:a16="http://schemas.microsoft.com/office/drawing/2014/main" id="{4FA37240-DEEF-4C00-B3CB-CCA281361DBC}"/>
              </a:ext>
            </a:extLst>
          </p:cNvPr>
          <p:cNvSpPr>
            <a:spLocks noGrp="1"/>
          </p:cNvSpPr>
          <p:nvPr>
            <p:ph sz="half" idx="1"/>
          </p:nvPr>
        </p:nvSpPr>
        <p:spPr>
          <a:xfrm>
            <a:off x="827088" y="2060575"/>
            <a:ext cx="3298825" cy="4195763"/>
          </a:xfrm>
        </p:spPr>
        <p:txBody>
          <a:bodyPr rtlCol="0"/>
          <a:lstStyle/>
          <a:p>
            <a:pPr marL="0" indent="0" defTabSz="457207" fontAlgn="auto">
              <a:spcAft>
                <a:spcPts val="0"/>
              </a:spcAft>
              <a:buClr>
                <a:schemeClr val="tx1">
                  <a:shade val="95000"/>
                </a:schemeClr>
              </a:buClr>
              <a:buFont typeface="Wingdings 2" panose="05020102010507070707" pitchFamily="18" charset="2"/>
              <a:buNone/>
              <a:defRPr/>
            </a:pPr>
            <a:r>
              <a:rPr lang="en-GB" altLang="en-US"/>
              <a:t>Trivial / tokenistic</a:t>
            </a:r>
          </a:p>
          <a:p>
            <a:pPr marL="0" indent="0" defTabSz="457207" fontAlgn="auto">
              <a:spcAft>
                <a:spcPts val="0"/>
              </a:spcAft>
              <a:buClr>
                <a:schemeClr val="tx1">
                  <a:shade val="95000"/>
                </a:schemeClr>
              </a:buClr>
              <a:buFont typeface="Wingdings 2" panose="05020102010507070707" pitchFamily="18" charset="2"/>
              <a:buNone/>
              <a:defRPr/>
            </a:pPr>
            <a:r>
              <a:rPr lang="en-GB" altLang="en-US"/>
              <a:t>Supporting the Royal family</a:t>
            </a:r>
          </a:p>
          <a:p>
            <a:pPr marL="0" indent="0" defTabSz="457207" fontAlgn="auto">
              <a:spcAft>
                <a:spcPts val="0"/>
              </a:spcAft>
              <a:buClr>
                <a:schemeClr val="tx1">
                  <a:shade val="95000"/>
                </a:schemeClr>
              </a:buClr>
              <a:buFont typeface="Wingdings 2" panose="05020102010507070707" pitchFamily="18" charset="2"/>
              <a:buNone/>
              <a:defRPr/>
            </a:pPr>
            <a:r>
              <a:rPr lang="en-GB" altLang="en-US"/>
              <a:t>Being conservative and polite</a:t>
            </a:r>
          </a:p>
          <a:p>
            <a:pPr marL="0" indent="0" defTabSz="457207" fontAlgn="auto">
              <a:spcAft>
                <a:spcPts val="0"/>
              </a:spcAft>
              <a:buClr>
                <a:schemeClr val="tx1">
                  <a:shade val="95000"/>
                </a:schemeClr>
              </a:buClr>
              <a:buFont typeface="Wingdings 2" panose="05020102010507070707" pitchFamily="18" charset="2"/>
              <a:buNone/>
              <a:defRPr/>
            </a:pPr>
            <a:r>
              <a:rPr lang="en-GB" altLang="en-US"/>
              <a:t>Reminiscent of colonial past</a:t>
            </a:r>
          </a:p>
          <a:p>
            <a:pPr marL="0" indent="0" defTabSz="457207" fontAlgn="auto">
              <a:spcAft>
                <a:spcPts val="0"/>
              </a:spcAft>
              <a:buClr>
                <a:schemeClr val="tx1">
                  <a:shade val="95000"/>
                </a:schemeClr>
              </a:buClr>
              <a:buFont typeface="Wingdings 2" panose="05020102010507070707" pitchFamily="18" charset="2"/>
              <a:buNone/>
              <a:defRPr/>
            </a:pPr>
            <a:r>
              <a:rPr lang="en-GB" altLang="en-US" i="1"/>
              <a:t>Our great country</a:t>
            </a:r>
          </a:p>
          <a:p>
            <a:pPr marL="0" indent="0" defTabSz="457207" fontAlgn="auto">
              <a:spcAft>
                <a:spcPts val="0"/>
              </a:spcAft>
              <a:buClr>
                <a:schemeClr val="tx1">
                  <a:shade val="95000"/>
                </a:schemeClr>
              </a:buClr>
              <a:buFont typeface="Wingdings 2" panose="05020102010507070707" pitchFamily="18" charset="2"/>
              <a:buNone/>
              <a:defRPr/>
            </a:pPr>
            <a:endParaRPr lang="en-GB" altLang="en-US"/>
          </a:p>
          <a:p>
            <a:pPr marL="0" indent="0" defTabSz="457207" fontAlgn="auto">
              <a:spcAft>
                <a:spcPts val="0"/>
              </a:spcAft>
              <a:buClr>
                <a:schemeClr val="tx1">
                  <a:shade val="95000"/>
                </a:schemeClr>
              </a:buClr>
              <a:buFont typeface="Wingdings 2" panose="05020102010507070707" pitchFamily="18" charset="2"/>
              <a:buNone/>
              <a:defRPr/>
            </a:pPr>
            <a:endParaRPr lang="en-US" altLang="en-US"/>
          </a:p>
        </p:txBody>
      </p:sp>
      <p:sp>
        <p:nvSpPr>
          <p:cNvPr id="14340" name="Content Placeholder 5">
            <a:extLst>
              <a:ext uri="{FF2B5EF4-FFF2-40B4-BE49-F238E27FC236}">
                <a16:creationId xmlns:a16="http://schemas.microsoft.com/office/drawing/2014/main" id="{70BF7688-58FF-4189-BD36-0DC317734DB7}"/>
              </a:ext>
            </a:extLst>
          </p:cNvPr>
          <p:cNvSpPr>
            <a:spLocks noGrp="1"/>
          </p:cNvSpPr>
          <p:nvPr>
            <p:ph sz="half" idx="2"/>
          </p:nvPr>
        </p:nvSpPr>
        <p:spPr>
          <a:xfrm>
            <a:off x="4241800" y="2055813"/>
            <a:ext cx="3298825" cy="4200525"/>
          </a:xfrm>
        </p:spPr>
        <p:txBody>
          <a:bodyPr rtlCol="0"/>
          <a:lstStyle/>
          <a:p>
            <a:pPr marL="548640" indent="-411480" defTabSz="457207" fontAlgn="auto">
              <a:spcAft>
                <a:spcPts val="0"/>
              </a:spcAft>
              <a:buClr>
                <a:schemeClr val="tx1">
                  <a:shade val="95000"/>
                </a:schemeClr>
              </a:buClr>
              <a:buFont typeface="Wingdings 2"/>
              <a:buChar char=""/>
              <a:defRPr/>
            </a:pPr>
            <a:r>
              <a:rPr lang="en-GB" altLang="en-US"/>
              <a:t>Impossible to have a set of values because Britain is so diverse</a:t>
            </a:r>
          </a:p>
          <a:p>
            <a:pPr marL="548640" indent="-411480" defTabSz="457207" fontAlgn="auto">
              <a:spcAft>
                <a:spcPts val="0"/>
              </a:spcAft>
              <a:buClr>
                <a:schemeClr val="tx1">
                  <a:shade val="95000"/>
                </a:schemeClr>
              </a:buClr>
              <a:buFont typeface="Wingdings 2"/>
              <a:buChar char=""/>
              <a:defRPr/>
            </a:pPr>
            <a:r>
              <a:rPr lang="en-GB" altLang="en-US" i="1"/>
              <a:t>British Values are a social construct and can vary from person to person</a:t>
            </a:r>
          </a:p>
          <a:p>
            <a:pPr marL="548640" indent="-411480" defTabSz="457207" fontAlgn="auto">
              <a:spcAft>
                <a:spcPts val="0"/>
              </a:spcAft>
              <a:buClr>
                <a:schemeClr val="tx1">
                  <a:shade val="95000"/>
                </a:schemeClr>
              </a:buClr>
              <a:buFont typeface="Wingdings 2"/>
              <a:buChar char=""/>
              <a:defRPr/>
            </a:pPr>
            <a:r>
              <a:rPr lang="en-GB" altLang="en-US" i="1"/>
              <a:t>Values change to incorporate the the changing landscape/ mix of people/ political agenda of a particualr time </a:t>
            </a:r>
          </a:p>
          <a:p>
            <a:pPr marL="548640" indent="-411480" defTabSz="457207" fontAlgn="auto">
              <a:spcAft>
                <a:spcPts val="0"/>
              </a:spcAft>
              <a:buClr>
                <a:schemeClr val="tx1">
                  <a:shade val="95000"/>
                </a:schemeClr>
              </a:buClr>
              <a:buFont typeface="Wingdings 2"/>
              <a:buChar char=""/>
              <a:defRPr/>
            </a:pPr>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Content Placeholder 4">
            <a:extLst>
              <a:ext uri="{FF2B5EF4-FFF2-40B4-BE49-F238E27FC236}">
                <a16:creationId xmlns:a16="http://schemas.microsoft.com/office/drawing/2014/main" id="{66CBE754-696B-42D7-AFE2-DFB38DFC7702}"/>
              </a:ext>
            </a:extLst>
          </p:cNvPr>
          <p:cNvGraphicFramePr>
            <a:graphicFrameLocks noGrp="1"/>
          </p:cNvGraphicFramePr>
          <p:nvPr>
            <p:ph sz="half" idx="1"/>
          </p:nvPr>
        </p:nvGraphicFramePr>
        <p:xfrm>
          <a:off x="827088" y="2947988"/>
          <a:ext cx="3297237" cy="2420937"/>
        </p:xfrm>
        <a:graphic>
          <a:graphicData uri="http://schemas.openxmlformats.org/presentationml/2006/ole">
            <mc:AlternateContent xmlns:mc="http://schemas.openxmlformats.org/markup-compatibility/2006">
              <mc:Choice xmlns:v="urn:schemas-microsoft-com:vml" Requires="v">
                <p:oleObj spid="_x0000_s36880" r:id="rId3" imgW="4060288" imgH="2981202" progId="Excel.Chart.8">
                  <p:embed/>
                </p:oleObj>
              </mc:Choice>
              <mc:Fallback>
                <p:oleObj r:id="rId3" imgW="4060288" imgH="2981202" progId="Excel.Chart.8">
                  <p:embed/>
                  <p:pic>
                    <p:nvPicPr>
                      <p:cNvPr id="0" name="Content Placeholder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947988"/>
                        <a:ext cx="3297237"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6867" name="Picture 2" descr="https://encrypted-tbn0.gstatic.com/images?q=tbn:ANd9GcTdVeOc9d6Ofm1Rv470vOl6oh6E0Uk1_3oeR06REigObu6zYyC-DA">
            <a:hlinkClick r:id="rId5"/>
            <a:extLst>
              <a:ext uri="{FF2B5EF4-FFF2-40B4-BE49-F238E27FC236}">
                <a16:creationId xmlns:a16="http://schemas.microsoft.com/office/drawing/2014/main" id="{E6B3F6C1-0DE1-45EC-9B3E-59D3D3E012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412875"/>
            <a:ext cx="208915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itle 1">
            <a:extLst>
              <a:ext uri="{FF2B5EF4-FFF2-40B4-BE49-F238E27FC236}">
                <a16:creationId xmlns:a16="http://schemas.microsoft.com/office/drawing/2014/main" id="{6C5CF98D-3E39-40D8-8052-F57FC79CA9C8}"/>
              </a:ext>
            </a:extLst>
          </p:cNvPr>
          <p:cNvSpPr txBox="1">
            <a:spLocks/>
          </p:cNvSpPr>
          <p:nvPr/>
        </p:nvSpPr>
        <p:spPr bwMode="auto">
          <a:xfrm>
            <a:off x="1042988" y="230188"/>
            <a:ext cx="7123112"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GB" altLang="en-US" sz="3200">
                <a:latin typeface="Verdana" panose="020B0604030504040204" pitchFamily="34" charset="0"/>
                <a:ea typeface="Trebuchet MS" panose="020B0603020202020204" pitchFamily="34" charset="0"/>
                <a:cs typeface="Trebuchet MS" panose="020B0603020202020204" pitchFamily="34" charset="0"/>
              </a:rPr>
              <a:t>Are these values British?</a:t>
            </a:r>
          </a:p>
        </p:txBody>
      </p:sp>
      <p:sp>
        <p:nvSpPr>
          <p:cNvPr id="36869" name="TextBox 2">
            <a:extLst>
              <a:ext uri="{FF2B5EF4-FFF2-40B4-BE49-F238E27FC236}">
                <a16:creationId xmlns:a16="http://schemas.microsoft.com/office/drawing/2014/main" id="{23D7ADA1-A409-44BB-BE6D-B5AC07C98430}"/>
              </a:ext>
            </a:extLst>
          </p:cNvPr>
          <p:cNvSpPr txBox="1">
            <a:spLocks noChangeArrowheads="1"/>
          </p:cNvSpPr>
          <p:nvPr/>
        </p:nvSpPr>
        <p:spPr bwMode="auto">
          <a:xfrm>
            <a:off x="4067175" y="1412875"/>
            <a:ext cx="45370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buFont typeface="Arial" panose="020B0604020202020204" pitchFamily="34" charset="0"/>
              <a:buChar char="•"/>
            </a:pPr>
            <a:r>
              <a:rPr lang="en-GB" altLang="en-US">
                <a:latin typeface="Verdana" panose="020B0604030504040204" pitchFamily="34" charset="0"/>
              </a:rPr>
              <a:t>Found it hard to name/identify specifically British values;</a:t>
            </a:r>
          </a:p>
          <a:p>
            <a:pPr eaLnBrk="1" hangingPunct="1">
              <a:buFont typeface="Arial" panose="020B0604020202020204" pitchFamily="34" charset="0"/>
              <a:buChar char="•"/>
            </a:pPr>
            <a:r>
              <a:rPr lang="en-GB" altLang="en-US">
                <a:latin typeface="Verdana" panose="020B0604030504040204" pitchFamily="34" charset="0"/>
              </a:rPr>
              <a:t>Offered simplistic responses, e.g. the Queen, Wimbledon, stiff upper lip;</a:t>
            </a:r>
          </a:p>
          <a:p>
            <a:pPr eaLnBrk="1" hangingPunct="1">
              <a:buFont typeface="Arial" panose="020B0604020202020204" pitchFamily="34" charset="0"/>
              <a:buChar char="•"/>
            </a:pPr>
            <a:r>
              <a:rPr lang="en-GB" altLang="en-US">
                <a:latin typeface="Verdana" panose="020B0604030504040204" pitchFamily="34" charset="0"/>
              </a:rPr>
              <a:t>Saw values as universal "values of a society which is civilised, outward-looking society".</a:t>
            </a:r>
          </a:p>
          <a:p>
            <a:pPr eaLnBrk="1" hangingPunct="1">
              <a:buFont typeface="Arial" panose="020B0604020202020204" pitchFamily="34" charset="0"/>
              <a:buChar char="•"/>
            </a:pPr>
            <a:endParaRPr lang="en-GB" altLang="en-US">
              <a:latin typeface="Verdana" panose="020B0604030504040204" pitchFamily="34" charset="0"/>
            </a:endParaRPr>
          </a:p>
          <a:p>
            <a:pPr eaLnBrk="1" hangingPunct="1">
              <a:buFont typeface="Arial" panose="020B0604020202020204" pitchFamily="34" charset="0"/>
              <a:buChar char="•"/>
            </a:pPr>
            <a:endParaRPr lang="en-GB" altLang="en-US">
              <a:latin typeface="Verdan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3F7B838-C4B7-47B6-97F1-43E772F086FA}"/>
              </a:ext>
            </a:extLst>
          </p:cNvPr>
          <p:cNvSpPr>
            <a:spLocks noGrp="1"/>
          </p:cNvSpPr>
          <p:nvPr>
            <p:ph type="title"/>
          </p:nvPr>
        </p:nvSpPr>
        <p:spPr>
          <a:xfrm>
            <a:off x="539750" y="404813"/>
            <a:ext cx="8064500" cy="1195387"/>
          </a:xfrm>
        </p:spPr>
        <p:txBody>
          <a:bodyPr rtlCol="0">
            <a:normAutofit fontScale="90000"/>
          </a:bodyPr>
          <a:lstStyle/>
          <a:p>
            <a:pPr defTabSz="457207" fontAlgn="auto">
              <a:spcAft>
                <a:spcPts val="0"/>
              </a:spcAft>
              <a:defRPr/>
            </a:pPr>
            <a:r>
              <a:rPr lang="en-GB" altLang="en-US" dirty="0">
                <a:cs typeface="Trebuchet MS" pitchFamily="34" charset="0"/>
              </a:rPr>
              <a:t>Why were the requirements not to undermine fundamental British values  included in the Teachers’ Standards?</a:t>
            </a:r>
          </a:p>
        </p:txBody>
      </p:sp>
      <p:graphicFrame>
        <p:nvGraphicFramePr>
          <p:cNvPr id="37891" name="Content Placeholder 3">
            <a:extLst>
              <a:ext uri="{FF2B5EF4-FFF2-40B4-BE49-F238E27FC236}">
                <a16:creationId xmlns:a16="http://schemas.microsoft.com/office/drawing/2014/main" id="{F6A9291A-6969-48C8-B2B8-51AB28A9646D}"/>
              </a:ext>
            </a:extLst>
          </p:cNvPr>
          <p:cNvGraphicFramePr>
            <a:graphicFrameLocks noGrp="1"/>
          </p:cNvGraphicFramePr>
          <p:nvPr>
            <p:ph idx="1"/>
          </p:nvPr>
        </p:nvGraphicFramePr>
        <p:xfrm>
          <a:off x="1090613" y="2060575"/>
          <a:ext cx="6962775" cy="4248150"/>
        </p:xfrm>
        <a:graphic>
          <a:graphicData uri="http://schemas.openxmlformats.org/presentationml/2006/ole">
            <mc:AlternateContent xmlns:mc="http://schemas.openxmlformats.org/markup-compatibility/2006">
              <mc:Choice xmlns:v="urn:schemas-microsoft-com:vml" Requires="v">
                <p:oleObj spid="_x0000_s37902" r:id="rId3" imgW="7230483" imgH="4889416" progId="Excel.Chart.8">
                  <p:embed/>
                </p:oleObj>
              </mc:Choice>
              <mc:Fallback>
                <p:oleObj r:id="rId3" imgW="7230483" imgH="4889416" progId="Excel.Chart.8">
                  <p:embed/>
                  <p:pic>
                    <p:nvPicPr>
                      <p:cNvPr id="0"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613" y="2060575"/>
                        <a:ext cx="69627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D4E539B-D6D3-4526-B270-2569A088AF7F}"/>
              </a:ext>
            </a:extLst>
          </p:cNvPr>
          <p:cNvSpPr>
            <a:spLocks noGrp="1"/>
          </p:cNvSpPr>
          <p:nvPr>
            <p:ph type="title"/>
          </p:nvPr>
        </p:nvSpPr>
        <p:spPr>
          <a:xfrm>
            <a:off x="827088" y="404813"/>
            <a:ext cx="7593012" cy="923925"/>
          </a:xfrm>
        </p:spPr>
        <p:txBody>
          <a:bodyPr rtlCol="0">
            <a:normAutofit fontScale="90000"/>
          </a:bodyPr>
          <a:lstStyle/>
          <a:p>
            <a:pPr defTabSz="457207" fontAlgn="auto">
              <a:spcAft>
                <a:spcPts val="0"/>
              </a:spcAft>
              <a:defRPr/>
            </a:pPr>
            <a:r>
              <a:rPr lang="en-GB" altLang="en-US">
                <a:cs typeface="Trebuchet MS" pitchFamily="34" charset="0"/>
              </a:rPr>
              <a:t>Why do you think the phrase ‘British values’ was used?</a:t>
            </a:r>
            <a:br>
              <a:rPr lang="en-GB" altLang="en-US">
                <a:cs typeface="Trebuchet MS" pitchFamily="34" charset="0"/>
              </a:rPr>
            </a:br>
            <a:endParaRPr lang="en-GB" altLang="en-US">
              <a:cs typeface="Trebuchet MS" pitchFamily="34" charset="0"/>
            </a:endParaRPr>
          </a:p>
        </p:txBody>
      </p:sp>
      <p:graphicFrame>
        <p:nvGraphicFramePr>
          <p:cNvPr id="38915" name="Content Placeholder 5">
            <a:extLst>
              <a:ext uri="{FF2B5EF4-FFF2-40B4-BE49-F238E27FC236}">
                <a16:creationId xmlns:a16="http://schemas.microsoft.com/office/drawing/2014/main" id="{E4209B10-42C7-4A18-A574-128247597848}"/>
              </a:ext>
            </a:extLst>
          </p:cNvPr>
          <p:cNvGraphicFramePr>
            <a:graphicFrameLocks noGrp="1"/>
          </p:cNvGraphicFramePr>
          <p:nvPr>
            <p:ph sz="half" idx="1"/>
          </p:nvPr>
        </p:nvGraphicFramePr>
        <p:xfrm>
          <a:off x="488950" y="1508125"/>
          <a:ext cx="4149725" cy="3138488"/>
        </p:xfrm>
        <a:graphic>
          <a:graphicData uri="http://schemas.openxmlformats.org/presentationml/2006/ole">
            <mc:AlternateContent xmlns:mc="http://schemas.openxmlformats.org/markup-compatibility/2006">
              <mc:Choice xmlns:v="urn:schemas-microsoft-com:vml" Requires="v">
                <p:oleObj spid="_x0000_s38928" r:id="rId3" imgW="4151736" imgH="3139712" progId="Excel.Chart.8">
                  <p:embed/>
                </p:oleObj>
              </mc:Choice>
              <mc:Fallback>
                <p:oleObj r:id="rId3" imgW="4151736" imgH="3139712" progId="Excel.Chart.8">
                  <p:embed/>
                  <p:pic>
                    <p:nvPicPr>
                      <p:cNvPr id="0" name="Content Placeholder 5"/>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1508125"/>
                        <a:ext cx="4149725"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8916" name="Picture 2" descr="http://www.thurgartonhistory.co.uk/wp-content/uploads/2010/01/empire-day1937-final2.jpg">
            <a:hlinkClick r:id="rId5"/>
            <a:extLst>
              <a:ext uri="{FF2B5EF4-FFF2-40B4-BE49-F238E27FC236}">
                <a16:creationId xmlns:a16="http://schemas.microsoft.com/office/drawing/2014/main" id="{CBB754B3-B4F6-43F3-B075-CE46489C25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1628775"/>
            <a:ext cx="3632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2">
            <a:extLst>
              <a:ext uri="{FF2B5EF4-FFF2-40B4-BE49-F238E27FC236}">
                <a16:creationId xmlns:a16="http://schemas.microsoft.com/office/drawing/2014/main" id="{6108AE43-EBDD-435D-8B21-E716F7B11057}"/>
              </a:ext>
            </a:extLst>
          </p:cNvPr>
          <p:cNvSpPr txBox="1">
            <a:spLocks noChangeArrowheads="1"/>
          </p:cNvSpPr>
          <p:nvPr/>
        </p:nvSpPr>
        <p:spPr bwMode="auto">
          <a:xfrm>
            <a:off x="539750" y="4430713"/>
            <a:ext cx="80248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GB" altLang="en-US">
                <a:latin typeface="Verdana" panose="020B0604030504040204" pitchFamily="34" charset="0"/>
              </a:rPr>
              <a:t>"The phrase ‘British values’ concerns me... Quite why it should be necessary to call them British values...I don’t think there are values associated with being British…So the fundamental values which are British are the values of a decent society."</a:t>
            </a:r>
          </a:p>
          <a:p>
            <a:pPr eaLnBrk="1" hangingPunct="1"/>
            <a:endParaRPr lang="en-GB" altLang="en-US">
              <a:latin typeface="Verdana" panose="020B0604030504040204" pitchFamily="34" charset="0"/>
            </a:endParaRPr>
          </a:p>
          <a:p>
            <a:pPr eaLnBrk="1" hangingPunct="1"/>
            <a:r>
              <a:rPr lang="en-GB" altLang="en-US">
                <a:latin typeface="Verdana" panose="020B0604030504040204" pitchFamily="34" charset="0"/>
              </a:rPr>
              <a:t>"I’d like to think that everybody in the World lives by…similar …things</a:t>
            </a:r>
          </a:p>
          <a:p>
            <a:pPr eaLnBrk="1" hangingPunct="1"/>
            <a:r>
              <a:rPr lang="en-GB" altLang="en-US">
                <a:latin typeface="Verdana" panose="020B0604030504040204" pitchFamily="34"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5160D-0DBC-45E1-9A69-0690D72B301D}"/>
              </a:ext>
            </a:extLst>
          </p:cNvPr>
          <p:cNvSpPr>
            <a:spLocks noGrp="1"/>
          </p:cNvSpPr>
          <p:nvPr>
            <p:ph type="title"/>
          </p:nvPr>
        </p:nvSpPr>
        <p:spPr/>
        <p:txBody>
          <a:bodyPr rtlCol="0">
            <a:normAutofit fontScale="90000"/>
          </a:bodyPr>
          <a:lstStyle/>
          <a:p>
            <a:pPr defTabSz="457207" fontAlgn="auto">
              <a:spcAft>
                <a:spcPts val="0"/>
              </a:spcAft>
              <a:defRPr/>
            </a:pPr>
            <a:r>
              <a:rPr lang="en-GB" dirty="0"/>
              <a:t>To Promote or not to promote Fundamental British values</a:t>
            </a:r>
          </a:p>
        </p:txBody>
      </p:sp>
      <p:sp>
        <p:nvSpPr>
          <p:cNvPr id="40963" name="Content Placeholder 2">
            <a:extLst>
              <a:ext uri="{FF2B5EF4-FFF2-40B4-BE49-F238E27FC236}">
                <a16:creationId xmlns:a16="http://schemas.microsoft.com/office/drawing/2014/main" id="{409763AA-CAF7-46E8-BECA-18EB2AA1F22A}"/>
              </a:ext>
            </a:extLst>
          </p:cNvPr>
          <p:cNvSpPr>
            <a:spLocks noGrp="1"/>
          </p:cNvSpPr>
          <p:nvPr>
            <p:ph idx="1"/>
          </p:nvPr>
        </p:nvSpPr>
        <p:spPr/>
        <p:txBody>
          <a:bodyPr/>
          <a:lstStyle/>
          <a:p>
            <a:pPr marL="650875" indent="-514350">
              <a:buFont typeface="Lucida Sans" panose="020B0602030504020204" pitchFamily="34" charset="0"/>
              <a:buAutoNum type="arabicPeriod"/>
            </a:pPr>
            <a:endParaRPr lang="en-GB" altLang="en-US"/>
          </a:p>
          <a:p>
            <a:pPr marL="650875" indent="-514350">
              <a:buFont typeface="Lucida Sans" panose="020B0602030504020204" pitchFamily="34" charset="0"/>
              <a:buAutoNum type="arabicPeriod"/>
            </a:pPr>
            <a:r>
              <a:rPr lang="en-GB" altLang="en-US"/>
              <a:t>What are FBV and why have English teachers been asked to promote them?</a:t>
            </a:r>
          </a:p>
          <a:p>
            <a:pPr marL="650875" indent="-514350">
              <a:buFont typeface="Lucida Sans" panose="020B0602030504020204" pitchFamily="34" charset="0"/>
              <a:buAutoNum type="arabicPeriod"/>
            </a:pPr>
            <a:r>
              <a:rPr lang="en-GB" altLang="en-US"/>
              <a:t>Our research shows that ‘promoting FBV’ is a politicisation of the curriculm and teaching standards </a:t>
            </a:r>
          </a:p>
          <a:p>
            <a:pPr marL="650875" indent="-514350">
              <a:buFont typeface="Lucida Sans" panose="020B0602030504020204" pitchFamily="34" charset="0"/>
              <a:buAutoNum type="arabicPeriod"/>
            </a:pPr>
            <a:r>
              <a:rPr lang="en-GB" altLang="en-US" b="1" u="sng"/>
              <a:t>We consider this is problematic</a:t>
            </a:r>
          </a:p>
          <a:p>
            <a:pPr marL="650875" indent="-514350">
              <a:buFont typeface="Lucida Sans" panose="020B0602030504020204" pitchFamily="34" charset="0"/>
              <a:buAutoNum type="arabicPeriod"/>
            </a:pPr>
            <a:r>
              <a:rPr lang="en-GB" altLang="en-US"/>
              <a:t>Proposed solutions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6332B5A0-4BE6-49B2-B4AD-7155694501A5}"/>
              </a:ext>
            </a:extLst>
          </p:cNvPr>
          <p:cNvSpPr>
            <a:spLocks noGrp="1"/>
          </p:cNvSpPr>
          <p:nvPr>
            <p:ph type="title"/>
          </p:nvPr>
        </p:nvSpPr>
        <p:spPr/>
        <p:txBody>
          <a:bodyPr/>
          <a:lstStyle/>
          <a:p>
            <a:r>
              <a:rPr lang="en-GB" altLang="en-US"/>
              <a:t>FBV= </a:t>
            </a:r>
          </a:p>
        </p:txBody>
      </p:sp>
      <p:sp>
        <p:nvSpPr>
          <p:cNvPr id="46083" name="Content Placeholder 2">
            <a:extLst>
              <a:ext uri="{FF2B5EF4-FFF2-40B4-BE49-F238E27FC236}">
                <a16:creationId xmlns:a16="http://schemas.microsoft.com/office/drawing/2014/main" id="{724DF583-826A-46F2-84DD-828F3EEEE7E6}"/>
              </a:ext>
            </a:extLst>
          </p:cNvPr>
          <p:cNvSpPr>
            <a:spLocks noGrp="1"/>
          </p:cNvSpPr>
          <p:nvPr>
            <p:ph idx="1"/>
          </p:nvPr>
        </p:nvSpPr>
        <p:spPr/>
        <p:txBody>
          <a:bodyPr rtlCol="0">
            <a:normAutofit/>
          </a:bodyPr>
          <a:lstStyle/>
          <a:p>
            <a:pPr marL="342906" indent="-342906" defTabSz="457207" fontAlgn="auto">
              <a:spcAft>
                <a:spcPts val="0"/>
              </a:spcAft>
              <a:buClr>
                <a:schemeClr val="bg2">
                  <a:lumMod val="40000"/>
                  <a:lumOff val="60000"/>
                </a:schemeClr>
              </a:buClr>
              <a:buFont typeface="Wingdings 3" charset="2"/>
              <a:buChar char=""/>
              <a:defRPr/>
            </a:pPr>
            <a:r>
              <a:rPr lang="en-GB" altLang="en-US" sz="3200" dirty="0"/>
              <a:t>An exercise to re enforce privilege and status of whiteness</a:t>
            </a:r>
          </a:p>
          <a:p>
            <a:pPr marL="342906" indent="-342906" defTabSz="457207" fontAlgn="auto">
              <a:spcAft>
                <a:spcPts val="0"/>
              </a:spcAft>
              <a:buClr>
                <a:schemeClr val="bg2">
                  <a:lumMod val="40000"/>
                  <a:lumOff val="60000"/>
                </a:schemeClr>
              </a:buClr>
              <a:buFont typeface="Wingdings 3" charset="2"/>
              <a:buChar char=""/>
              <a:defRPr/>
            </a:pPr>
            <a:r>
              <a:rPr lang="en-GB" altLang="en-US" sz="3200" dirty="0"/>
              <a:t>Inadvertently conjures up racialized stereotypes of who is and who is not an outsider</a:t>
            </a:r>
          </a:p>
          <a:p>
            <a:pPr marL="0" indent="0" defTabSz="457207" fontAlgn="auto">
              <a:spcAft>
                <a:spcPts val="0"/>
              </a:spcAft>
              <a:buClr>
                <a:schemeClr val="bg2">
                  <a:lumMod val="40000"/>
                  <a:lumOff val="60000"/>
                </a:schemeClr>
              </a:buClr>
              <a:buFont typeface="Wingdings 3" charset="2"/>
              <a:buNone/>
              <a:defRPr/>
            </a:pPr>
            <a:endParaRPr lang="en-GB" alt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6F57-1A55-453A-939B-B0F7A92E8CD4}"/>
              </a:ext>
            </a:extLst>
          </p:cNvPr>
          <p:cNvSpPr>
            <a:spLocks noGrp="1"/>
          </p:cNvSpPr>
          <p:nvPr>
            <p:ph type="title"/>
          </p:nvPr>
        </p:nvSpPr>
        <p:spPr/>
        <p:txBody>
          <a:bodyPr rtlCol="0">
            <a:normAutofit fontScale="90000"/>
          </a:bodyPr>
          <a:lstStyle/>
          <a:p>
            <a:pPr defTabSz="457207" fontAlgn="auto">
              <a:spcAft>
                <a:spcPts val="0"/>
              </a:spcAft>
              <a:defRPr/>
            </a:pPr>
            <a:r>
              <a:rPr lang="en-GB" dirty="0"/>
              <a:t>To Promote or not to promote Fundamental British values</a:t>
            </a:r>
          </a:p>
        </p:txBody>
      </p:sp>
      <p:sp>
        <p:nvSpPr>
          <p:cNvPr id="12291" name="Content Placeholder 2">
            <a:extLst>
              <a:ext uri="{FF2B5EF4-FFF2-40B4-BE49-F238E27FC236}">
                <a16:creationId xmlns:a16="http://schemas.microsoft.com/office/drawing/2014/main" id="{7E5F9FF0-80A2-4F03-8404-06195314ECD2}"/>
              </a:ext>
            </a:extLst>
          </p:cNvPr>
          <p:cNvSpPr>
            <a:spLocks noGrp="1"/>
          </p:cNvSpPr>
          <p:nvPr>
            <p:ph idx="1"/>
          </p:nvPr>
        </p:nvSpPr>
        <p:spPr/>
        <p:txBody>
          <a:bodyPr/>
          <a:lstStyle/>
          <a:p>
            <a:pPr marL="650875" indent="-514350">
              <a:buFont typeface="Lucida Sans" panose="020B0602030504020204" pitchFamily="34" charset="0"/>
              <a:buAutoNum type="arabicPeriod"/>
            </a:pPr>
            <a:endParaRPr lang="en-GB" altLang="en-US"/>
          </a:p>
          <a:p>
            <a:pPr marL="650875" indent="-514350">
              <a:buFont typeface="Lucida Sans" panose="020B0602030504020204" pitchFamily="34" charset="0"/>
              <a:buAutoNum type="arabicPeriod"/>
            </a:pPr>
            <a:r>
              <a:rPr lang="en-GB" altLang="en-US"/>
              <a:t>What are FBV and why have English teachers been asked to promote them?</a:t>
            </a:r>
          </a:p>
          <a:p>
            <a:pPr marL="650875" indent="-514350">
              <a:buFont typeface="Lucida Sans" panose="020B0602030504020204" pitchFamily="34" charset="0"/>
              <a:buAutoNum type="arabicPeriod"/>
            </a:pPr>
            <a:r>
              <a:rPr lang="en-GB" altLang="en-US"/>
              <a:t>Our research shows that ‘promoting FBV’ is a politicisation of the curriculum and teaching standards </a:t>
            </a:r>
          </a:p>
          <a:p>
            <a:pPr marL="650875" indent="-514350">
              <a:buFont typeface="Lucida Sans" panose="020B0602030504020204" pitchFamily="34" charset="0"/>
              <a:buAutoNum type="arabicPeriod"/>
            </a:pPr>
            <a:r>
              <a:rPr lang="en-GB" altLang="en-US"/>
              <a:t>We consider this is problematic</a:t>
            </a:r>
          </a:p>
          <a:p>
            <a:pPr marL="650875" indent="-514350">
              <a:buFont typeface="Lucida Sans" panose="020B0602030504020204" pitchFamily="34" charset="0"/>
              <a:buAutoNum type="arabicPeriod"/>
            </a:pPr>
            <a:r>
              <a:rPr lang="en-GB" altLang="en-US"/>
              <a:t>Proposed solutions for schools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10D3B101-540B-4F31-86CC-E51D4493EB28}"/>
              </a:ext>
            </a:extLst>
          </p:cNvPr>
          <p:cNvSpPr>
            <a:spLocks noGrp="1"/>
          </p:cNvSpPr>
          <p:nvPr>
            <p:ph type="title"/>
          </p:nvPr>
        </p:nvSpPr>
        <p:spPr/>
        <p:txBody>
          <a:bodyPr/>
          <a:lstStyle/>
          <a:p>
            <a:r>
              <a:rPr lang="en-GB" altLang="en-US"/>
              <a:t>‘Safe expressions’ of FBV</a:t>
            </a:r>
          </a:p>
        </p:txBody>
      </p:sp>
      <p:sp>
        <p:nvSpPr>
          <p:cNvPr id="3" name="Content Placeholder 2">
            <a:extLst>
              <a:ext uri="{FF2B5EF4-FFF2-40B4-BE49-F238E27FC236}">
                <a16:creationId xmlns:a16="http://schemas.microsoft.com/office/drawing/2014/main" id="{39A91BAA-D665-4645-9446-44E13E7E9332}"/>
              </a:ext>
            </a:extLst>
          </p:cNvPr>
          <p:cNvSpPr>
            <a:spLocks noGrp="1"/>
          </p:cNvSpPr>
          <p:nvPr>
            <p:ph idx="1"/>
          </p:nvPr>
        </p:nvSpPr>
        <p:spPr>
          <a:xfrm>
            <a:off x="827088" y="1412875"/>
            <a:ext cx="7848600" cy="5445125"/>
          </a:xfrm>
        </p:spPr>
        <p:txBody>
          <a:bodyPr rtlCol="0">
            <a:normAutofit/>
          </a:bodyPr>
          <a:lstStyle/>
          <a:p>
            <a:pPr marL="136525" indent="0" defTabSz="457207" fontAlgn="auto">
              <a:spcAft>
                <a:spcPts val="0"/>
              </a:spcAft>
              <a:buClr>
                <a:schemeClr val="bg2">
                  <a:lumMod val="40000"/>
                  <a:lumOff val="60000"/>
                </a:schemeClr>
              </a:buClr>
              <a:buFont typeface="Wingdings 2" panose="05020102010507070707" pitchFamily="18" charset="2"/>
              <a:buNone/>
              <a:defRPr/>
            </a:pPr>
            <a:r>
              <a:rPr lang="en-GB" sz="2800" dirty="0"/>
              <a:t>Teachers/ Student teachers :</a:t>
            </a:r>
          </a:p>
          <a:p>
            <a:pPr marL="342906" indent="-342906" defTabSz="457207" fontAlgn="auto">
              <a:spcAft>
                <a:spcPts val="0"/>
              </a:spcAft>
              <a:buClr>
                <a:schemeClr val="bg2">
                  <a:lumMod val="40000"/>
                  <a:lumOff val="60000"/>
                </a:schemeClr>
              </a:buClr>
              <a:buFont typeface="Wingdings 3" charset="2"/>
              <a:buChar char=""/>
              <a:defRPr/>
            </a:pPr>
            <a:r>
              <a:rPr lang="en-GB" sz="2800" dirty="0"/>
              <a:t>Fear of treading into the unknown</a:t>
            </a:r>
          </a:p>
          <a:p>
            <a:pPr marL="342906" indent="-342906" defTabSz="457207" fontAlgn="auto">
              <a:spcAft>
                <a:spcPts val="0"/>
              </a:spcAft>
              <a:buClr>
                <a:schemeClr val="bg2">
                  <a:lumMod val="40000"/>
                  <a:lumOff val="60000"/>
                </a:schemeClr>
              </a:buClr>
              <a:buFont typeface="Wingdings 3" charset="2"/>
              <a:buChar char=""/>
              <a:defRPr/>
            </a:pPr>
            <a:r>
              <a:rPr lang="en-GB" sz="2800" dirty="0"/>
              <a:t>Staying with the naïve and uncontested</a:t>
            </a:r>
          </a:p>
          <a:p>
            <a:pPr marL="136525" indent="0" defTabSz="457207" fontAlgn="auto">
              <a:spcAft>
                <a:spcPts val="0"/>
              </a:spcAft>
              <a:buClr>
                <a:schemeClr val="bg2">
                  <a:lumMod val="40000"/>
                  <a:lumOff val="60000"/>
                </a:schemeClr>
              </a:buClr>
              <a:buFont typeface="Wingdings 2" panose="05020102010507070707" pitchFamily="18" charset="2"/>
              <a:buNone/>
              <a:defRPr/>
            </a:pPr>
            <a:r>
              <a:rPr lang="en-GB" sz="2800" dirty="0"/>
              <a:t>- Promoting FBV</a:t>
            </a:r>
          </a:p>
          <a:p>
            <a:pPr marL="136525" indent="0" defTabSz="457207" fontAlgn="auto">
              <a:spcAft>
                <a:spcPts val="0"/>
              </a:spcAft>
              <a:buClr>
                <a:schemeClr val="bg2">
                  <a:lumMod val="40000"/>
                  <a:lumOff val="60000"/>
                </a:schemeClr>
              </a:buClr>
              <a:buFont typeface="Wingdings 2" panose="05020102010507070707" pitchFamily="18" charset="2"/>
              <a:buNone/>
              <a:defRPr/>
            </a:pPr>
            <a:endParaRPr lang="en-GB" sz="2800" dirty="0"/>
          </a:p>
          <a:p>
            <a:pPr marL="136525" indent="0" defTabSz="457207" fontAlgn="auto">
              <a:spcAft>
                <a:spcPts val="0"/>
              </a:spcAft>
              <a:buClr>
                <a:schemeClr val="bg2">
                  <a:lumMod val="40000"/>
                  <a:lumOff val="60000"/>
                </a:schemeClr>
              </a:buClr>
              <a:buFont typeface="Wingdings 2" panose="05020102010507070707" pitchFamily="18" charset="2"/>
              <a:buNone/>
              <a:defRPr/>
            </a:pPr>
            <a:r>
              <a:rPr lang="en-GB" sz="2800" dirty="0"/>
              <a:t>Teacher educators</a:t>
            </a:r>
          </a:p>
          <a:p>
            <a:pPr marL="342906" indent="-342906" defTabSz="457207" fontAlgn="auto">
              <a:spcAft>
                <a:spcPts val="0"/>
              </a:spcAft>
              <a:buClr>
                <a:schemeClr val="bg2">
                  <a:lumMod val="40000"/>
                  <a:lumOff val="60000"/>
                </a:schemeClr>
              </a:buClr>
              <a:buFont typeface="Wingdings 3" charset="2"/>
              <a:buChar char=""/>
              <a:defRPr/>
            </a:pPr>
            <a:r>
              <a:rPr lang="en-GB" sz="2800" dirty="0"/>
              <a:t>Reduced to adherence of compliance</a:t>
            </a:r>
          </a:p>
          <a:p>
            <a:pPr marL="136525" indent="0" defTabSz="457207" fontAlgn="auto">
              <a:spcAft>
                <a:spcPts val="0"/>
              </a:spcAft>
              <a:buClr>
                <a:schemeClr val="bg2">
                  <a:lumMod val="40000"/>
                  <a:lumOff val="60000"/>
                </a:schemeClr>
              </a:buClr>
              <a:buFont typeface="Wingdings 2" panose="05020102010507070707" pitchFamily="18" charset="2"/>
              <a:buNone/>
              <a:defRPr/>
            </a:pPr>
            <a:r>
              <a:rPr lang="en-GB" sz="2800" dirty="0"/>
              <a:t>- Not undermining FBV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a:extLst>
              <a:ext uri="{FF2B5EF4-FFF2-40B4-BE49-F238E27FC236}">
                <a16:creationId xmlns:a16="http://schemas.microsoft.com/office/drawing/2014/main" id="{E4B6B11B-2993-41B2-8615-B8608BD30B22}"/>
              </a:ext>
            </a:extLst>
          </p:cNvPr>
          <p:cNvSpPr>
            <a:spLocks noGrp="1"/>
          </p:cNvSpPr>
          <p:nvPr>
            <p:ph type="title" idx="4294967295"/>
          </p:nvPr>
        </p:nvSpPr>
        <p:spPr>
          <a:xfrm>
            <a:off x="0" y="152400"/>
            <a:ext cx="7977188" cy="1447800"/>
          </a:xfrm>
        </p:spPr>
        <p:txBody>
          <a:bodyPr lIns="0" tIns="0" rIns="0" bIns="0" rtlCol="0">
            <a:normAutofit fontScale="90000"/>
          </a:bodyPr>
          <a:lstStyle/>
          <a:p>
            <a:pPr defTabSz="457207" fontAlgn="auto">
              <a:spcBef>
                <a:spcPts val="0"/>
              </a:spcBef>
              <a:spcAft>
                <a:spcPts val="0"/>
              </a:spcAft>
              <a:defRPr sz="1800">
                <a:solidFill>
                  <a:srgbClr val="000000"/>
                </a:solidFill>
              </a:defRPr>
            </a:pPr>
            <a:r>
              <a:rPr sz="1800" dirty="0">
                <a:solidFill>
                  <a:srgbClr val="000000"/>
                </a:solidFill>
                <a:sym typeface="Verdana"/>
              </a:rPr>
              <a:t> </a:t>
            </a:r>
            <a:r>
              <a:rPr lang="en-GB" sz="3600" dirty="0">
                <a:solidFill>
                  <a:schemeClr val="tx1">
                    <a:lumMod val="95000"/>
                  </a:schemeClr>
                </a:solidFill>
                <a:sym typeface="Verdana"/>
              </a:rPr>
              <a:t>Problems brought to light by research on Fundamental British values</a:t>
            </a:r>
            <a:endParaRPr sz="3600" dirty="0">
              <a:solidFill>
                <a:schemeClr val="tx1">
                  <a:lumMod val="95000"/>
                </a:schemeClr>
              </a:solidFill>
              <a:sym typeface="Verdana"/>
            </a:endParaRPr>
          </a:p>
        </p:txBody>
      </p:sp>
      <p:sp>
        <p:nvSpPr>
          <p:cNvPr id="22531" name="Shape 238">
            <a:extLst>
              <a:ext uri="{FF2B5EF4-FFF2-40B4-BE49-F238E27FC236}">
                <a16:creationId xmlns:a16="http://schemas.microsoft.com/office/drawing/2014/main" id="{AD0CFD8A-DA83-4918-A666-2CE0BE911FEE}"/>
              </a:ext>
            </a:extLst>
          </p:cNvPr>
          <p:cNvSpPr>
            <a:spLocks noGrp="1"/>
          </p:cNvSpPr>
          <p:nvPr>
            <p:ph type="body" idx="4294967295"/>
          </p:nvPr>
        </p:nvSpPr>
        <p:spPr>
          <a:xfrm>
            <a:off x="5673725" y="1809750"/>
            <a:ext cx="3470275" cy="4051300"/>
          </a:xfrm>
        </p:spPr>
        <p:txBody>
          <a:bodyPr lIns="0" tIns="0" rIns="0" bIns="0" rtlCol="0">
            <a:normAutofit fontScale="92500" lnSpcReduction="10000"/>
          </a:bodyPr>
          <a:lstStyle/>
          <a:p>
            <a:pPr marL="384175" indent="-384175" defTabSz="457207" fontAlgn="auto">
              <a:spcAft>
                <a:spcPts val="0"/>
              </a:spcAft>
              <a:buClr>
                <a:schemeClr val="bg2">
                  <a:lumMod val="40000"/>
                  <a:lumOff val="60000"/>
                </a:schemeClr>
              </a:buClr>
              <a:buFont typeface="Wingdings 3" charset="2"/>
              <a:buChar char=""/>
              <a:defRPr/>
            </a:pPr>
            <a:r>
              <a:rPr lang="en-US" altLang="en-US" dirty="0" err="1">
                <a:latin typeface="Verdana" pitchFamily="34" charset="0"/>
                <a:ea typeface="Verdana" pitchFamily="34" charset="0"/>
                <a:cs typeface="Verdana" pitchFamily="34" charset="0"/>
              </a:rPr>
              <a:t>Politicisation</a:t>
            </a:r>
            <a:r>
              <a:rPr lang="en-US" altLang="en-US" dirty="0">
                <a:latin typeface="Verdana" pitchFamily="34" charset="0"/>
                <a:ea typeface="Verdana" pitchFamily="34" charset="0"/>
                <a:cs typeface="Verdana" pitchFamily="34" charset="0"/>
              </a:rPr>
              <a:t> of standards</a:t>
            </a:r>
          </a:p>
          <a:p>
            <a:pPr marL="384175" indent="-384175" defTabSz="457207" fontAlgn="auto">
              <a:spcAft>
                <a:spcPts val="0"/>
              </a:spcAft>
              <a:buClr>
                <a:schemeClr val="bg2">
                  <a:lumMod val="40000"/>
                  <a:lumOff val="60000"/>
                </a:schemeClr>
              </a:buClr>
              <a:buFont typeface="Wingdings 3" charset="2"/>
              <a:buChar char=""/>
              <a:defRPr/>
            </a:pPr>
            <a:r>
              <a:rPr lang="en-US" altLang="en-US" dirty="0">
                <a:latin typeface="Verdana" pitchFamily="34" charset="0"/>
                <a:ea typeface="Verdana" pitchFamily="34" charset="0"/>
                <a:cs typeface="Verdana" pitchFamily="34" charset="0"/>
              </a:rPr>
              <a:t>Clarity about faith and/or role of RE in imparting values</a:t>
            </a:r>
          </a:p>
          <a:p>
            <a:pPr marL="384175" indent="-384175" defTabSz="457207" fontAlgn="auto">
              <a:spcAft>
                <a:spcPts val="0"/>
              </a:spcAft>
              <a:buClr>
                <a:schemeClr val="bg2">
                  <a:lumMod val="40000"/>
                  <a:lumOff val="60000"/>
                </a:schemeClr>
              </a:buClr>
              <a:buFont typeface="Wingdings 3" charset="2"/>
              <a:buChar char=""/>
              <a:defRPr/>
            </a:pPr>
            <a:r>
              <a:rPr lang="en-US" altLang="en-US" dirty="0">
                <a:latin typeface="Verdana" pitchFamily="34" charset="0"/>
                <a:ea typeface="Verdana" pitchFamily="34" charset="0"/>
                <a:cs typeface="Verdana" pitchFamily="34" charset="0"/>
              </a:rPr>
              <a:t>Teacher difficulty in identifying ‘</a:t>
            </a:r>
            <a:r>
              <a:rPr lang="en-US" altLang="en-US" dirty="0" err="1">
                <a:latin typeface="Verdana" pitchFamily="34" charset="0"/>
                <a:ea typeface="Verdana" pitchFamily="34" charset="0"/>
                <a:cs typeface="Verdana" pitchFamily="34" charset="0"/>
              </a:rPr>
              <a:t>Britishness</a:t>
            </a:r>
            <a:r>
              <a:rPr lang="en-US" altLang="en-US" dirty="0">
                <a:latin typeface="Verdana" pitchFamily="34" charset="0"/>
                <a:ea typeface="Verdana" pitchFamily="34" charset="0"/>
                <a:cs typeface="Verdana" pitchFamily="34" charset="0"/>
              </a:rPr>
              <a:t>’ in values.</a:t>
            </a:r>
          </a:p>
          <a:p>
            <a:pPr marL="384175" indent="-384175" defTabSz="457207" fontAlgn="auto">
              <a:spcAft>
                <a:spcPts val="0"/>
              </a:spcAft>
              <a:buClr>
                <a:schemeClr val="bg2">
                  <a:lumMod val="40000"/>
                  <a:lumOff val="60000"/>
                </a:schemeClr>
              </a:buClr>
              <a:buFont typeface="Wingdings 3" charset="2"/>
              <a:buChar char=""/>
              <a:defRPr/>
            </a:pPr>
            <a:r>
              <a:rPr lang="en-US" altLang="en-US" dirty="0">
                <a:latin typeface="Verdana" pitchFamily="34" charset="0"/>
                <a:ea typeface="Verdana" pitchFamily="34" charset="0"/>
                <a:cs typeface="Verdana" pitchFamily="34" charset="0"/>
              </a:rPr>
              <a:t>Confusion about the professional role of the teacher</a:t>
            </a:r>
          </a:p>
          <a:p>
            <a:pPr marL="384175" indent="-384175" defTabSz="457207" fontAlgn="auto">
              <a:spcAft>
                <a:spcPts val="0"/>
              </a:spcAft>
              <a:buClr>
                <a:schemeClr val="bg2">
                  <a:lumMod val="40000"/>
                  <a:lumOff val="60000"/>
                </a:schemeClr>
              </a:buClr>
              <a:buFont typeface="Wingdings 3" charset="2"/>
              <a:buChar char=""/>
              <a:defRPr/>
            </a:pPr>
            <a:r>
              <a:rPr lang="en-US" altLang="en-US" dirty="0">
                <a:latin typeface="Verdana" pitchFamily="34" charset="0"/>
                <a:ea typeface="Verdana" pitchFamily="34" charset="0"/>
                <a:cs typeface="Verdana" pitchFamily="34" charset="0"/>
              </a:rPr>
              <a:t>Teacher inability to engage with these issues</a:t>
            </a:r>
          </a:p>
        </p:txBody>
      </p:sp>
      <p:pic>
        <p:nvPicPr>
          <p:cNvPr id="44036" name="leedsmosqueDM0605_468x521.jpg" descr="http://img.dailymail.co.uk/i/pix/2007/04_03/leedsmosqueDM0605_468x521.jpg">
            <a:extLst>
              <a:ext uri="{FF2B5EF4-FFF2-40B4-BE49-F238E27FC236}">
                <a16:creationId xmlns:a16="http://schemas.microsoft.com/office/drawing/2014/main" id="{BCE565DF-6723-4204-8009-10793CB89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557338"/>
            <a:ext cx="445770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3640380C-ECEC-4285-85E7-81649275173E}"/>
              </a:ext>
            </a:extLst>
          </p:cNvPr>
          <p:cNvSpPr>
            <a:spLocks noGrp="1"/>
          </p:cNvSpPr>
          <p:nvPr>
            <p:ph type="title"/>
          </p:nvPr>
        </p:nvSpPr>
        <p:spPr>
          <a:xfrm>
            <a:off x="425450" y="407988"/>
            <a:ext cx="8261350" cy="1039812"/>
          </a:xfrm>
        </p:spPr>
        <p:txBody>
          <a:bodyPr/>
          <a:lstStyle/>
          <a:p>
            <a:r>
              <a:rPr lang="en-GB" altLang="en-US"/>
              <a:t>Challenges and Solutions……..</a:t>
            </a:r>
          </a:p>
        </p:txBody>
      </p:sp>
      <p:sp>
        <p:nvSpPr>
          <p:cNvPr id="46083" name="Content Placeholder 2">
            <a:extLst>
              <a:ext uri="{FF2B5EF4-FFF2-40B4-BE49-F238E27FC236}">
                <a16:creationId xmlns:a16="http://schemas.microsoft.com/office/drawing/2014/main" id="{311B4068-5082-4E28-A117-12067B0EE59D}"/>
              </a:ext>
            </a:extLst>
          </p:cNvPr>
          <p:cNvSpPr>
            <a:spLocks noGrp="1"/>
          </p:cNvSpPr>
          <p:nvPr>
            <p:ph sz="half" idx="1"/>
          </p:nvPr>
        </p:nvSpPr>
        <p:spPr>
          <a:xfrm>
            <a:off x="425450" y="1719263"/>
            <a:ext cx="4038600" cy="4406900"/>
          </a:xfrm>
        </p:spPr>
        <p:txBody>
          <a:bodyPr/>
          <a:lstStyle/>
          <a:p>
            <a:r>
              <a:rPr lang="en-GB" altLang="en-US"/>
              <a:t>Should we be promoting FBV?</a:t>
            </a:r>
          </a:p>
          <a:p>
            <a:r>
              <a:rPr lang="en-GB" altLang="en-US"/>
              <a:t>How can we ensure our teaching is not counter productive – backlash  extremism </a:t>
            </a:r>
          </a:p>
          <a:p>
            <a:r>
              <a:rPr lang="en-GB" altLang="en-US"/>
              <a:t>Adherence to Equality act 2010</a:t>
            </a:r>
          </a:p>
        </p:txBody>
      </p:sp>
      <p:sp>
        <p:nvSpPr>
          <p:cNvPr id="4" name="Content Placeholder 3">
            <a:extLst>
              <a:ext uri="{FF2B5EF4-FFF2-40B4-BE49-F238E27FC236}">
                <a16:creationId xmlns:a16="http://schemas.microsoft.com/office/drawing/2014/main" id="{556B3B34-F062-4BC1-8AAD-13BE6992587C}"/>
              </a:ext>
            </a:extLst>
          </p:cNvPr>
          <p:cNvSpPr>
            <a:spLocks noGrp="1"/>
          </p:cNvSpPr>
          <p:nvPr>
            <p:ph sz="half" idx="2"/>
          </p:nvPr>
        </p:nvSpPr>
        <p:spPr>
          <a:xfrm>
            <a:off x="4648200" y="1719263"/>
            <a:ext cx="4038600" cy="4406900"/>
          </a:xfrm>
        </p:spPr>
        <p:txBody>
          <a:bodyPr rtlCol="0"/>
          <a:lstStyle/>
          <a:p>
            <a:pPr marL="0" indent="0" defTabSz="457207" fontAlgn="auto">
              <a:spcAft>
                <a:spcPts val="0"/>
              </a:spcAft>
              <a:buClr>
                <a:schemeClr val="bg2">
                  <a:lumMod val="40000"/>
                  <a:lumOff val="60000"/>
                </a:schemeClr>
              </a:buClr>
              <a:buFont typeface="Arial" pitchFamily="34" charset="0"/>
              <a:buNone/>
              <a:defRPr/>
            </a:pPr>
            <a:r>
              <a:rPr lang="en-GB" dirty="0"/>
              <a:t>Policy to practice – some suggestions:</a:t>
            </a:r>
          </a:p>
          <a:p>
            <a:pPr marL="342906" indent="-342906" defTabSz="457207" fontAlgn="auto">
              <a:spcAft>
                <a:spcPts val="0"/>
              </a:spcAft>
              <a:buClr>
                <a:schemeClr val="bg2">
                  <a:lumMod val="40000"/>
                  <a:lumOff val="60000"/>
                </a:schemeClr>
              </a:buClr>
              <a:buFont typeface="Wingdings 3" charset="2"/>
              <a:buChar char=""/>
              <a:defRPr/>
            </a:pPr>
            <a:r>
              <a:rPr lang="en-GB" dirty="0"/>
              <a:t>Avoid tokenism</a:t>
            </a:r>
          </a:p>
          <a:p>
            <a:pPr marL="342906" indent="-342906" defTabSz="457207" fontAlgn="auto">
              <a:spcAft>
                <a:spcPts val="0"/>
              </a:spcAft>
              <a:buClr>
                <a:schemeClr val="bg2">
                  <a:lumMod val="40000"/>
                  <a:lumOff val="60000"/>
                </a:schemeClr>
              </a:buClr>
              <a:buFont typeface="Wingdings 3" charset="2"/>
              <a:buChar char=""/>
              <a:defRPr/>
            </a:pPr>
            <a:r>
              <a:rPr lang="en-GB" dirty="0"/>
              <a:t>Adopt a Critical multiculturalist stance </a:t>
            </a:r>
          </a:p>
          <a:p>
            <a:pPr marL="342906" indent="-342906" defTabSz="457207" fontAlgn="auto">
              <a:spcAft>
                <a:spcPts val="0"/>
              </a:spcAft>
              <a:buClr>
                <a:schemeClr val="bg2">
                  <a:lumMod val="40000"/>
                  <a:lumOff val="60000"/>
                </a:schemeClr>
              </a:buClr>
              <a:buFont typeface="Wingdings 3" charset="2"/>
              <a:buChar char=""/>
              <a:defRPr/>
            </a:pPr>
            <a:r>
              <a:rPr lang="en-GB" dirty="0"/>
              <a:t>Be brave and open , not scared and ignore</a:t>
            </a:r>
          </a:p>
          <a:p>
            <a:pPr marL="342906" indent="-342906" defTabSz="457207" fontAlgn="auto">
              <a:spcAft>
                <a:spcPts val="0"/>
              </a:spcAft>
              <a:buClr>
                <a:schemeClr val="bg2">
                  <a:lumMod val="40000"/>
                  <a:lumOff val="60000"/>
                </a:schemeClr>
              </a:buClr>
              <a:buFont typeface="Wingdings 3" charset="2"/>
              <a:buChar char=""/>
              <a:defRPr/>
            </a:pPr>
            <a:endParaRPr lang="en-GB" dirty="0"/>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mainimage">
            <a:extLst>
              <a:ext uri="{FF2B5EF4-FFF2-40B4-BE49-F238E27FC236}">
                <a16:creationId xmlns:a16="http://schemas.microsoft.com/office/drawing/2014/main" id="{4AC4CDA5-A697-4939-B3D3-002A36189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a16="http://schemas.microsoft.com/office/drawing/2014/main" id="{9D443218-2566-4BF0-817E-57A8E5354D13}"/>
              </a:ext>
            </a:extLst>
          </p:cNvPr>
          <p:cNvSpPr>
            <a:spLocks noGrp="1" noChangeArrowheads="1"/>
          </p:cNvSpPr>
          <p:nvPr>
            <p:ph type="title"/>
          </p:nvPr>
        </p:nvSpPr>
        <p:spPr>
          <a:xfrm>
            <a:off x="762000" y="404813"/>
            <a:ext cx="7924800" cy="1511300"/>
          </a:xfrm>
        </p:spPr>
        <p:txBody>
          <a:bodyPr rtlCol="0">
            <a:noAutofit/>
          </a:bodyPr>
          <a:lstStyle/>
          <a:p>
            <a:pPr defTabSz="457207" fontAlgn="auto">
              <a:spcAft>
                <a:spcPts val="0"/>
              </a:spcAft>
              <a:defRPr/>
            </a:pPr>
            <a:r>
              <a:rPr lang="en-GB" sz="3200" dirty="0">
                <a:solidFill>
                  <a:schemeClr val="accent1">
                    <a:lumMod val="75000"/>
                  </a:schemeClr>
                </a:solidFill>
              </a:rPr>
              <a:t>Legislation and statutory requirements:  Equality Act 2010</a:t>
            </a:r>
          </a:p>
        </p:txBody>
      </p:sp>
      <p:sp>
        <p:nvSpPr>
          <p:cNvPr id="50179" name="Rectangle 3">
            <a:extLst>
              <a:ext uri="{FF2B5EF4-FFF2-40B4-BE49-F238E27FC236}">
                <a16:creationId xmlns:a16="http://schemas.microsoft.com/office/drawing/2014/main" id="{6369626C-DC55-4FA9-B41B-6CBBCA3CA396}"/>
              </a:ext>
            </a:extLst>
          </p:cNvPr>
          <p:cNvSpPr>
            <a:spLocks noGrp="1" noChangeArrowheads="1"/>
          </p:cNvSpPr>
          <p:nvPr>
            <p:ph idx="1"/>
          </p:nvPr>
        </p:nvSpPr>
        <p:spPr>
          <a:xfrm>
            <a:off x="838200" y="2362200"/>
            <a:ext cx="7693025" cy="4495800"/>
          </a:xfrm>
        </p:spPr>
        <p:txBody>
          <a:bodyPr/>
          <a:lstStyle/>
          <a:p>
            <a:pPr>
              <a:lnSpc>
                <a:spcPct val="90000"/>
              </a:lnSpc>
              <a:buFont typeface="Wingdings" panose="05000000000000000000" pitchFamily="2" charset="2"/>
              <a:buNone/>
            </a:pPr>
            <a:r>
              <a:rPr lang="en-GB" altLang="en-US"/>
              <a:t>9 “protected characteristics” (PC):</a:t>
            </a:r>
          </a:p>
          <a:p>
            <a:pPr>
              <a:lnSpc>
                <a:spcPct val="90000"/>
              </a:lnSpc>
              <a:buFont typeface="Wingdings" panose="05000000000000000000" pitchFamily="2" charset="2"/>
              <a:buNone/>
            </a:pPr>
            <a:endParaRPr lang="en-GB" altLang="en-US"/>
          </a:p>
          <a:p>
            <a:pPr>
              <a:lnSpc>
                <a:spcPct val="90000"/>
              </a:lnSpc>
              <a:buFont typeface="Wingdings" panose="05000000000000000000" pitchFamily="2" charset="2"/>
              <a:buNone/>
            </a:pPr>
            <a:endParaRPr lang="en-GB" altLang="en-US"/>
          </a:p>
          <a:p>
            <a:pPr>
              <a:lnSpc>
                <a:spcPct val="90000"/>
              </a:lnSpc>
              <a:buFont typeface="Wingdings" panose="05000000000000000000" pitchFamily="2" charset="2"/>
              <a:buNone/>
            </a:pPr>
            <a:endParaRPr lang="en-GB" altLang="en-US"/>
          </a:p>
          <a:p>
            <a:pPr>
              <a:lnSpc>
                <a:spcPct val="90000"/>
              </a:lnSpc>
              <a:buFont typeface="Wingdings" panose="05000000000000000000" pitchFamily="2" charset="2"/>
              <a:buNone/>
            </a:pPr>
            <a:endParaRPr lang="en-GB" altLang="en-US"/>
          </a:p>
          <a:p>
            <a:pPr>
              <a:lnSpc>
                <a:spcPct val="90000"/>
              </a:lnSpc>
              <a:buFont typeface="Wingdings" panose="05000000000000000000" pitchFamily="2" charset="2"/>
              <a:buNone/>
            </a:pPr>
            <a:endParaRPr lang="en-GB" altLang="en-US"/>
          </a:p>
          <a:p>
            <a:pPr>
              <a:lnSpc>
                <a:spcPct val="90000"/>
              </a:lnSpc>
              <a:buFont typeface="Wingdings" panose="05000000000000000000" pitchFamily="2" charset="2"/>
              <a:buNone/>
            </a:pPr>
            <a:endParaRPr lang="en-GB" altLang="en-US"/>
          </a:p>
          <a:p>
            <a:pPr>
              <a:lnSpc>
                <a:spcPct val="90000"/>
              </a:lnSpc>
              <a:buFont typeface="Wingdings" panose="05000000000000000000" pitchFamily="2" charset="2"/>
              <a:buNone/>
            </a:pPr>
            <a:r>
              <a:rPr lang="en-GB" altLang="en-US"/>
              <a:t>3 areas: a </a:t>
            </a:r>
            <a:r>
              <a:rPr lang="en-GB" altLang="en-US" b="1"/>
              <a:t>member </a:t>
            </a:r>
            <a:r>
              <a:rPr lang="en-GB" altLang="en-US"/>
              <a:t>of a PC; </a:t>
            </a:r>
            <a:r>
              <a:rPr lang="en-GB" altLang="en-US" b="1"/>
              <a:t>associated with</a:t>
            </a:r>
            <a:r>
              <a:rPr lang="en-GB" altLang="en-US"/>
              <a:t> a member of a PC; </a:t>
            </a:r>
            <a:r>
              <a:rPr lang="en-GB" altLang="en-US" b="1"/>
              <a:t>perceived to be</a:t>
            </a:r>
            <a:r>
              <a:rPr lang="en-GB" altLang="en-US"/>
              <a:t> a member of a PC</a:t>
            </a:r>
          </a:p>
          <a:p>
            <a:pPr>
              <a:lnSpc>
                <a:spcPct val="90000"/>
              </a:lnSpc>
              <a:buFont typeface="Wingdings" panose="05000000000000000000" pitchFamily="2" charset="2"/>
              <a:buNone/>
            </a:pPr>
            <a:r>
              <a:rPr lang="en-GB" altLang="en-US"/>
              <a:t>Not about “PC” but about “PC’s”!</a:t>
            </a:r>
          </a:p>
          <a:p>
            <a:pPr>
              <a:lnSpc>
                <a:spcPct val="90000"/>
              </a:lnSpc>
              <a:buFont typeface="Wingdings" panose="05000000000000000000" pitchFamily="2" charset="2"/>
              <a:buNone/>
            </a:pPr>
            <a:endParaRPr lang="en-GB" altLang="en-US"/>
          </a:p>
        </p:txBody>
      </p:sp>
      <p:graphicFrame>
        <p:nvGraphicFramePr>
          <p:cNvPr id="5153" name="Group 33">
            <a:extLst>
              <a:ext uri="{FF2B5EF4-FFF2-40B4-BE49-F238E27FC236}">
                <a16:creationId xmlns:a16="http://schemas.microsoft.com/office/drawing/2014/main" id="{EF487F23-88CE-4E1D-AF6C-71284A3D431A}"/>
              </a:ext>
            </a:extLst>
          </p:cNvPr>
          <p:cNvGraphicFramePr>
            <a:graphicFrameLocks noGrp="1"/>
          </p:cNvGraphicFramePr>
          <p:nvPr/>
        </p:nvGraphicFramePr>
        <p:xfrm>
          <a:off x="900113" y="2924175"/>
          <a:ext cx="7993062" cy="2132014"/>
        </p:xfrm>
        <a:graphic>
          <a:graphicData uri="http://schemas.openxmlformats.org/drawingml/2006/table">
            <a:tbl>
              <a:tblPr/>
              <a:tblGrid>
                <a:gridCol w="2663825">
                  <a:extLst>
                    <a:ext uri="{9D8B030D-6E8A-4147-A177-3AD203B41FA5}">
                      <a16:colId xmlns:a16="http://schemas.microsoft.com/office/drawing/2014/main" val="20000"/>
                    </a:ext>
                  </a:extLst>
                </a:gridCol>
                <a:gridCol w="2665412">
                  <a:extLst>
                    <a:ext uri="{9D8B030D-6E8A-4147-A177-3AD203B41FA5}">
                      <a16:colId xmlns:a16="http://schemas.microsoft.com/office/drawing/2014/main" val="20001"/>
                    </a:ext>
                  </a:extLst>
                </a:gridCol>
                <a:gridCol w="2663825">
                  <a:extLst>
                    <a:ext uri="{9D8B030D-6E8A-4147-A177-3AD203B41FA5}">
                      <a16:colId xmlns:a16="http://schemas.microsoft.com/office/drawing/2014/main" val="20002"/>
                    </a:ext>
                  </a:extLst>
                </a:gridCol>
              </a:tblGrid>
              <a:tr h="579611">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GB" sz="2000" b="0" i="0" u="none" strike="noStrike" cap="none" normalizeH="0" baseline="0">
                          <a:ln>
                            <a:noFill/>
                          </a:ln>
                          <a:solidFill>
                            <a:schemeClr val="tx1"/>
                          </a:solidFill>
                          <a:effectLst/>
                          <a:latin typeface="Arial" charset="0"/>
                        </a:rPr>
                        <a:t>Age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GB" sz="2000" b="0" i="0" u="none" strike="noStrike" cap="none" normalizeH="0" baseline="0">
                          <a:ln>
                            <a:noFill/>
                          </a:ln>
                          <a:solidFill>
                            <a:schemeClr val="tx1"/>
                          </a:solidFill>
                          <a:effectLst/>
                          <a:latin typeface="Arial" charset="0"/>
                        </a:rPr>
                        <a:t>Gender</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GB" sz="2000" b="0" i="0" u="none" strike="noStrike" cap="none" normalizeH="0" baseline="0">
                          <a:ln>
                            <a:noFill/>
                          </a:ln>
                          <a:solidFill>
                            <a:schemeClr val="tx1"/>
                          </a:solidFill>
                          <a:effectLst/>
                          <a:latin typeface="Arial" charset="0"/>
                        </a:rPr>
                        <a:t>Race</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1154">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GB" sz="2000" b="0" i="0" u="none" strike="noStrike" cap="none" normalizeH="0" baseline="0">
                          <a:ln>
                            <a:noFill/>
                          </a:ln>
                          <a:solidFill>
                            <a:schemeClr val="tx1"/>
                          </a:solidFill>
                          <a:effectLst/>
                          <a:latin typeface="Arial" charset="0"/>
                        </a:rPr>
                        <a:t>Disability</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GB" sz="2000" b="0" i="0" u="none" strike="noStrike" cap="none" normalizeH="0" baseline="0">
                          <a:ln>
                            <a:noFill/>
                          </a:ln>
                          <a:solidFill>
                            <a:schemeClr val="tx1"/>
                          </a:solidFill>
                          <a:effectLst/>
                          <a:latin typeface="Arial" charset="0"/>
                        </a:rPr>
                        <a:t>Sexual Orientation</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GB" sz="2000" b="0" i="0" u="none" strike="noStrike" cap="none" normalizeH="0" baseline="0">
                          <a:ln>
                            <a:noFill/>
                          </a:ln>
                          <a:solidFill>
                            <a:schemeClr val="tx1"/>
                          </a:solidFill>
                          <a:effectLst/>
                          <a:latin typeface="Arial" charset="0"/>
                        </a:rPr>
                        <a:t>Religion or Belief (or a lack of belief)</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249">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GB" sz="2000" b="0" i="0" u="none" strike="noStrike" cap="none" normalizeH="0" baseline="0">
                          <a:ln>
                            <a:noFill/>
                          </a:ln>
                          <a:solidFill>
                            <a:schemeClr val="tx1"/>
                          </a:solidFill>
                          <a:effectLst/>
                          <a:latin typeface="Arial" charset="0"/>
                        </a:rPr>
                        <a:t>Gender Reassignment</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GB" sz="2000" b="0" i="0" u="none" strike="noStrike" cap="none" normalizeH="0" baseline="0">
                          <a:ln>
                            <a:noFill/>
                          </a:ln>
                          <a:solidFill>
                            <a:schemeClr val="tx1"/>
                          </a:solidFill>
                          <a:effectLst/>
                          <a:latin typeface="Arial" charset="0"/>
                        </a:rPr>
                        <a:t>Pregnancy and Maternity</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GB" sz="2000" b="0" i="0" u="none" strike="noStrike" cap="none" normalizeH="0" baseline="0">
                          <a:ln>
                            <a:noFill/>
                          </a:ln>
                          <a:solidFill>
                            <a:schemeClr val="tx1"/>
                          </a:solidFill>
                          <a:effectLst/>
                          <a:latin typeface="Arial" charset="0"/>
                        </a:rPr>
                        <a:t>Marriage / Civil Partnership</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a:extLst>
              <a:ext uri="{FF2B5EF4-FFF2-40B4-BE49-F238E27FC236}">
                <a16:creationId xmlns:a16="http://schemas.microsoft.com/office/drawing/2014/main" id="{3832B103-5CF7-4CA6-983A-DFC1AB455E47}"/>
              </a:ext>
            </a:extLst>
          </p:cNvPr>
          <p:cNvSpPr>
            <a:spLocks noGrp="1" noChangeArrowheads="1"/>
          </p:cNvSpPr>
          <p:nvPr>
            <p:ph type="title"/>
          </p:nvPr>
        </p:nvSpPr>
        <p:spPr/>
        <p:txBody>
          <a:bodyPr rtlCol="0">
            <a:normAutofit/>
          </a:bodyPr>
          <a:lstStyle/>
          <a:p>
            <a:pPr defTabSz="457207" fontAlgn="auto">
              <a:spcAft>
                <a:spcPts val="0"/>
              </a:spcAft>
              <a:defRPr/>
            </a:pPr>
            <a:r>
              <a:rPr lang="en-GB">
                <a:solidFill>
                  <a:schemeClr val="accent1">
                    <a:lumMod val="75000"/>
                  </a:schemeClr>
                </a:solidFill>
              </a:rPr>
              <a:t>Eg Anti racist/ multicultural school</a:t>
            </a:r>
          </a:p>
        </p:txBody>
      </p:sp>
      <p:sp>
        <p:nvSpPr>
          <p:cNvPr id="52227" name="Rectangle 3">
            <a:extLst>
              <a:ext uri="{FF2B5EF4-FFF2-40B4-BE49-F238E27FC236}">
                <a16:creationId xmlns:a16="http://schemas.microsoft.com/office/drawing/2014/main" id="{814C8F27-52AD-4968-852F-0C22FA510E38}"/>
              </a:ext>
            </a:extLst>
          </p:cNvPr>
          <p:cNvSpPr>
            <a:spLocks noGrp="1" noChangeArrowheads="1"/>
          </p:cNvSpPr>
          <p:nvPr>
            <p:ph idx="1"/>
          </p:nvPr>
        </p:nvSpPr>
        <p:spPr/>
        <p:txBody>
          <a:bodyPr/>
          <a:lstStyle/>
          <a:p>
            <a:pPr>
              <a:buFont typeface="Wingdings" panose="05000000000000000000" pitchFamily="2" charset="2"/>
              <a:buNone/>
            </a:pPr>
            <a:endParaRPr lang="en-GB" altLang="en-US"/>
          </a:p>
          <a:p>
            <a:pPr>
              <a:buFont typeface="Wingdings" panose="05000000000000000000" pitchFamily="2" charset="2"/>
              <a:buNone/>
            </a:pPr>
            <a:r>
              <a:rPr lang="en-GB" altLang="en-US"/>
              <a:t>Making sure schools reflect the multicultural community in Great Britain</a:t>
            </a:r>
          </a:p>
          <a:p>
            <a:r>
              <a:rPr lang="en-GB" altLang="en-US"/>
              <a:t>Resources which are from a variety of cultures (eg authors outside the “traditional canon”)</a:t>
            </a:r>
          </a:p>
          <a:p>
            <a:r>
              <a:rPr lang="en-GB" altLang="en-US"/>
              <a:t>Images which reflect other perspectives</a:t>
            </a:r>
          </a:p>
          <a:p>
            <a:r>
              <a:rPr lang="en-GB" altLang="en-US"/>
              <a:t>Opportunities for other voices to be heard</a:t>
            </a:r>
          </a:p>
          <a:p>
            <a:r>
              <a:rPr lang="en-GB" altLang="en-US"/>
              <a:t>Critical multiculturalist stance (avoiding tokenism)</a:t>
            </a:r>
          </a:p>
          <a:p>
            <a:r>
              <a:rPr lang="en-GB" altLang="en-US"/>
              <a:t>Projecting appropriate ‘institutional body language’ (Dadzie 2000)</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B3359E39-BB09-45E6-9617-AA0D9D9CF1C2}"/>
              </a:ext>
            </a:extLst>
          </p:cNvPr>
          <p:cNvSpPr>
            <a:spLocks noGrp="1" noChangeArrowheads="1"/>
          </p:cNvSpPr>
          <p:nvPr>
            <p:ph type="title"/>
          </p:nvPr>
        </p:nvSpPr>
        <p:spPr>
          <a:xfrm>
            <a:off x="353291" y="944167"/>
            <a:ext cx="8427027" cy="1188244"/>
          </a:xfrm>
        </p:spPr>
        <p:txBody>
          <a:bodyPr rtlCol="0">
            <a:noAutofit/>
          </a:bodyPr>
          <a:lstStyle/>
          <a:p>
            <a:pPr defTabSz="342905">
              <a:defRPr/>
            </a:pPr>
            <a:r>
              <a:rPr lang="en-GB" sz="3000" dirty="0">
                <a:solidFill>
                  <a:schemeClr val="accent2">
                    <a:lumMod val="75000"/>
                  </a:schemeClr>
                </a:solidFill>
              </a:rPr>
              <a:t>It is not the obvious things that prevent inclusion</a:t>
            </a:r>
          </a:p>
        </p:txBody>
      </p:sp>
      <p:sp>
        <p:nvSpPr>
          <p:cNvPr id="66563" name="Rectangle 3">
            <a:extLst>
              <a:ext uri="{FF2B5EF4-FFF2-40B4-BE49-F238E27FC236}">
                <a16:creationId xmlns:a16="http://schemas.microsoft.com/office/drawing/2014/main" id="{C0552E11-DB54-4DC8-A0E8-DE6D5563CE4E}"/>
              </a:ext>
            </a:extLst>
          </p:cNvPr>
          <p:cNvSpPr>
            <a:spLocks noGrp="1" noChangeArrowheads="1"/>
          </p:cNvSpPr>
          <p:nvPr>
            <p:ph type="body" sz="half" idx="1"/>
          </p:nvPr>
        </p:nvSpPr>
        <p:spPr>
          <a:xfrm>
            <a:off x="1" y="2013313"/>
            <a:ext cx="4582391" cy="3900522"/>
          </a:xfrm>
        </p:spPr>
        <p:txBody>
          <a:bodyPr>
            <a:noAutofit/>
          </a:bodyPr>
          <a:lstStyle/>
          <a:p>
            <a:pPr eaLnBrk="1" hangingPunct="1">
              <a:lnSpc>
                <a:spcPct val="90000"/>
              </a:lnSpc>
              <a:buFont typeface="Arial" panose="020B0604020202020204" pitchFamily="34" charset="0"/>
              <a:buChar char="•"/>
            </a:pPr>
            <a:r>
              <a:rPr lang="en-GB" altLang="en-US" b="1" dirty="0"/>
              <a:t>Unintended consequences of  materials, references and examples used </a:t>
            </a:r>
            <a:endParaRPr lang="en-GB" altLang="en-US" b="1" dirty="0" smtClean="0"/>
          </a:p>
          <a:p>
            <a:pPr eaLnBrk="1" hangingPunct="1">
              <a:lnSpc>
                <a:spcPct val="90000"/>
              </a:lnSpc>
              <a:buFont typeface="Arial" panose="020B0604020202020204" pitchFamily="34" charset="0"/>
              <a:buChar char="•"/>
            </a:pPr>
            <a:endParaRPr lang="en-GB" altLang="en-US" dirty="0"/>
          </a:p>
          <a:p>
            <a:pPr eaLnBrk="1" hangingPunct="1">
              <a:lnSpc>
                <a:spcPct val="90000"/>
              </a:lnSpc>
              <a:buFont typeface="Arial" panose="020B0604020202020204" pitchFamily="34" charset="0"/>
              <a:buChar char="•"/>
            </a:pPr>
            <a:r>
              <a:rPr lang="en-GB" altLang="en-US" b="1" dirty="0" smtClean="0"/>
              <a:t>Indirect </a:t>
            </a:r>
            <a:r>
              <a:rPr lang="en-GB" altLang="en-US" b="1" dirty="0"/>
              <a:t>discrimination</a:t>
            </a:r>
            <a:r>
              <a:rPr lang="en-GB" altLang="en-US" dirty="0"/>
              <a:t> is subtle and usually unintended but may present a learner from engaging fully with a subject (hidden curriculum/ ethos of the school) </a:t>
            </a:r>
            <a:r>
              <a:rPr lang="en-GB" altLang="en-US" dirty="0" err="1"/>
              <a:t>eg</a:t>
            </a:r>
            <a:endParaRPr lang="en-GB" altLang="en-US" dirty="0"/>
          </a:p>
          <a:p>
            <a:pPr eaLnBrk="1" hangingPunct="1">
              <a:lnSpc>
                <a:spcPct val="90000"/>
              </a:lnSpc>
              <a:buFont typeface="Arial" panose="020B0604020202020204" pitchFamily="34" charset="0"/>
              <a:buChar char="•"/>
            </a:pPr>
            <a:r>
              <a:rPr lang="en-GB" altLang="en-US" dirty="0"/>
              <a:t>maps, </a:t>
            </a:r>
          </a:p>
          <a:p>
            <a:pPr eaLnBrk="1" hangingPunct="1">
              <a:lnSpc>
                <a:spcPct val="90000"/>
              </a:lnSpc>
              <a:buFont typeface="Arial" panose="020B0604020202020204" pitchFamily="34" charset="0"/>
              <a:buChar char="•"/>
            </a:pPr>
            <a:r>
              <a:rPr lang="en-GB" altLang="en-US" dirty="0"/>
              <a:t>dating systems BC/ AD or BCE /</a:t>
            </a:r>
            <a:r>
              <a:rPr lang="en-GB" altLang="en-US" dirty="0" smtClean="0"/>
              <a:t>CE</a:t>
            </a:r>
          </a:p>
          <a:p>
            <a:pPr>
              <a:buFont typeface="Arial" panose="020B0604020202020204" pitchFamily="34" charset="0"/>
              <a:buChar char="•"/>
            </a:pPr>
            <a:r>
              <a:rPr lang="en-GB" sz="750" dirty="0">
                <a:hlinkClick r:id="rId2"/>
              </a:rPr>
              <a:t>https://www.mapsinternational.co.uk/large-upside-down-world-wall-map-political-paper.html?gclid=EAIaIQobChMIl9-7-OH75wIVR7DtCh060wrkEAQYASABEgIaHvD_BwE</a:t>
            </a:r>
            <a:endParaRPr lang="en-GB" altLang="en-US" sz="750" b="1" dirty="0"/>
          </a:p>
        </p:txBody>
      </p:sp>
      <p:pic>
        <p:nvPicPr>
          <p:cNvPr id="66564" name="Picture 5" descr="Hobo-Dyer-South[1]">
            <a:extLst>
              <a:ext uri="{FF2B5EF4-FFF2-40B4-BE49-F238E27FC236}">
                <a16:creationId xmlns:a16="http://schemas.microsoft.com/office/drawing/2014/main" id="{D01FCD15-CBF4-4DE5-B372-DB83EF798D5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78482" y="2013313"/>
            <a:ext cx="4551218" cy="3820886"/>
          </a:xfrm>
          <a:noFill/>
        </p:spPr>
      </p:pic>
    </p:spTree>
    <p:extLst>
      <p:ext uri="{BB962C8B-B14F-4D97-AF65-F5344CB8AC3E}">
        <p14:creationId xmlns:p14="http://schemas.microsoft.com/office/powerpoint/2010/main" val="3936699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AutoShape 2">
            <a:extLst>
              <a:ext uri="{FF2B5EF4-FFF2-40B4-BE49-F238E27FC236}">
                <a16:creationId xmlns:a16="http://schemas.microsoft.com/office/drawing/2014/main" id="{3D837215-B500-47AB-9142-B59B431C644C}"/>
              </a:ext>
            </a:extLst>
          </p:cNvPr>
          <p:cNvSpPr>
            <a:spLocks noGrp="1" noChangeArrowheads="1"/>
          </p:cNvSpPr>
          <p:nvPr>
            <p:ph type="title"/>
          </p:nvPr>
        </p:nvSpPr>
        <p:spPr>
          <a:xfrm>
            <a:off x="323850" y="476250"/>
            <a:ext cx="8362950" cy="1428750"/>
          </a:xfrm>
        </p:spPr>
        <p:txBody>
          <a:bodyPr rtlCol="0">
            <a:noAutofit/>
          </a:bodyPr>
          <a:lstStyle/>
          <a:p>
            <a:pPr defTabSz="457207" fontAlgn="auto">
              <a:spcAft>
                <a:spcPts val="0"/>
              </a:spcAft>
              <a:defRPr/>
            </a:pPr>
            <a:r>
              <a:rPr lang="en-GB" dirty="0">
                <a:solidFill>
                  <a:schemeClr val="accent1">
                    <a:lumMod val="75000"/>
                  </a:schemeClr>
                </a:solidFill>
              </a:rPr>
              <a:t>Attitudes </a:t>
            </a:r>
            <a:r>
              <a:rPr lang="en-GB" sz="2800" dirty="0">
                <a:solidFill>
                  <a:schemeClr val="accent1">
                    <a:lumMod val="75000"/>
                  </a:schemeClr>
                </a:solidFill>
              </a:rPr>
              <a:t>(Elton-Chalcraft 2009: 82 adapted from </a:t>
            </a:r>
            <a:r>
              <a:rPr lang="en-GB" sz="2800" dirty="0" err="1">
                <a:solidFill>
                  <a:schemeClr val="accent1">
                    <a:lumMod val="75000"/>
                  </a:schemeClr>
                </a:solidFill>
              </a:rPr>
              <a:t>Kincheloe</a:t>
            </a:r>
            <a:r>
              <a:rPr lang="en-GB" sz="2800" dirty="0">
                <a:solidFill>
                  <a:schemeClr val="accent1">
                    <a:lumMod val="75000"/>
                  </a:schemeClr>
                </a:solidFill>
              </a:rPr>
              <a:t> and Steinberg 1997)</a:t>
            </a:r>
          </a:p>
        </p:txBody>
      </p:sp>
      <p:sp>
        <p:nvSpPr>
          <p:cNvPr id="55299" name="Rectangle 3">
            <a:extLst>
              <a:ext uri="{FF2B5EF4-FFF2-40B4-BE49-F238E27FC236}">
                <a16:creationId xmlns:a16="http://schemas.microsoft.com/office/drawing/2014/main" id="{939FA5C0-339D-46A3-8958-ADCD40E73C61}"/>
              </a:ext>
            </a:extLst>
          </p:cNvPr>
          <p:cNvSpPr>
            <a:spLocks noGrp="1" noChangeArrowheads="1"/>
          </p:cNvSpPr>
          <p:nvPr>
            <p:ph type="body" sz="half" idx="1"/>
          </p:nvPr>
        </p:nvSpPr>
        <p:spPr>
          <a:xfrm>
            <a:off x="323850" y="2362200"/>
            <a:ext cx="4284663" cy="4162425"/>
          </a:xfrm>
        </p:spPr>
        <p:txBody>
          <a:bodyPr/>
          <a:lstStyle/>
          <a:p>
            <a:pPr>
              <a:lnSpc>
                <a:spcPct val="90000"/>
              </a:lnSpc>
              <a:buFont typeface="Arial" panose="020B0604020202020204" pitchFamily="34" charset="0"/>
              <a:buChar char="•"/>
            </a:pPr>
            <a:r>
              <a:rPr lang="en-GB" altLang="en-US" b="1"/>
              <a:t>1)</a:t>
            </a:r>
            <a:r>
              <a:rPr lang="en-GB" altLang="en-US"/>
              <a:t> </a:t>
            </a:r>
            <a:r>
              <a:rPr lang="en-GB" altLang="en-US" b="1"/>
              <a:t>Conservative multi culturalists (mono culturalism)</a:t>
            </a:r>
            <a:r>
              <a:rPr lang="en-GB" altLang="en-US"/>
              <a:t> </a:t>
            </a:r>
          </a:p>
          <a:p>
            <a:pPr>
              <a:lnSpc>
                <a:spcPct val="90000"/>
              </a:lnSpc>
              <a:buFont typeface="Arial" panose="020B0604020202020204" pitchFamily="34" charset="0"/>
              <a:buChar char="•"/>
            </a:pPr>
            <a:r>
              <a:rPr lang="en-GB" altLang="en-US"/>
              <a:t>are ‘tokenist’. They attempt to address multicultural issues but  deep down, they believe in the superiority of Western (white), patriarchal culture</a:t>
            </a:r>
          </a:p>
          <a:p>
            <a:pPr>
              <a:lnSpc>
                <a:spcPct val="90000"/>
              </a:lnSpc>
              <a:buFont typeface="Arial" panose="020B0604020202020204" pitchFamily="34" charset="0"/>
              <a:buChar char="•"/>
            </a:pPr>
            <a:endParaRPr lang="en-GB" altLang="en-US"/>
          </a:p>
        </p:txBody>
      </p:sp>
      <p:pic>
        <p:nvPicPr>
          <p:cNvPr id="55300" name="Picture 4" descr="Pocahontas-disney-67573_1024_768">
            <a:extLst>
              <a:ext uri="{FF2B5EF4-FFF2-40B4-BE49-F238E27FC236}">
                <a16:creationId xmlns:a16="http://schemas.microsoft.com/office/drawing/2014/main" id="{BD4C5385-53B9-457D-AB15-BE85BBF1ED3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84763" y="3054350"/>
            <a:ext cx="3122612" cy="23399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AutoShape 2">
            <a:extLst>
              <a:ext uri="{FF2B5EF4-FFF2-40B4-BE49-F238E27FC236}">
                <a16:creationId xmlns:a16="http://schemas.microsoft.com/office/drawing/2014/main" id="{D1622000-6F1E-4751-AA28-0175A40D6135}"/>
              </a:ext>
            </a:extLst>
          </p:cNvPr>
          <p:cNvSpPr>
            <a:spLocks noGrp="1" noChangeArrowheads="1"/>
          </p:cNvSpPr>
          <p:nvPr>
            <p:ph type="title"/>
          </p:nvPr>
        </p:nvSpPr>
        <p:spPr>
          <a:xfrm>
            <a:off x="179388" y="260350"/>
            <a:ext cx="8507412" cy="1236663"/>
          </a:xfrm>
        </p:spPr>
        <p:txBody>
          <a:bodyPr rtlCol="0">
            <a:noAutofit/>
          </a:bodyPr>
          <a:lstStyle/>
          <a:p>
            <a:pPr defTabSz="457207" fontAlgn="auto">
              <a:spcAft>
                <a:spcPts val="0"/>
              </a:spcAft>
              <a:defRPr/>
            </a:pPr>
            <a:r>
              <a:rPr lang="en-GB" sz="3600" dirty="0">
                <a:solidFill>
                  <a:schemeClr val="accent1">
                    <a:lumMod val="75000"/>
                  </a:schemeClr>
                </a:solidFill>
              </a:rPr>
              <a:t> 2) Liberal multiculturalists</a:t>
            </a:r>
            <a:endParaRPr lang="en-GB" dirty="0">
              <a:solidFill>
                <a:schemeClr val="accent1">
                  <a:lumMod val="75000"/>
                </a:schemeClr>
              </a:solidFill>
            </a:endParaRPr>
          </a:p>
        </p:txBody>
      </p:sp>
      <p:sp>
        <p:nvSpPr>
          <p:cNvPr id="56323" name="Text Placeholder 2">
            <a:extLst>
              <a:ext uri="{FF2B5EF4-FFF2-40B4-BE49-F238E27FC236}">
                <a16:creationId xmlns:a16="http://schemas.microsoft.com/office/drawing/2014/main" id="{A46E593C-A2BE-4518-BEC7-D8590FF0EE47}"/>
              </a:ext>
            </a:extLst>
          </p:cNvPr>
          <p:cNvSpPr>
            <a:spLocks noGrp="1"/>
          </p:cNvSpPr>
          <p:nvPr>
            <p:ph type="body" sz="half" idx="1"/>
          </p:nvPr>
        </p:nvSpPr>
        <p:spPr/>
        <p:txBody>
          <a:bodyPr/>
          <a:lstStyle/>
          <a:p>
            <a:endParaRPr lang="en-US" altLang="en-US"/>
          </a:p>
        </p:txBody>
      </p:sp>
      <p:sp>
        <p:nvSpPr>
          <p:cNvPr id="56324" name="Rectangle 3">
            <a:extLst>
              <a:ext uri="{FF2B5EF4-FFF2-40B4-BE49-F238E27FC236}">
                <a16:creationId xmlns:a16="http://schemas.microsoft.com/office/drawing/2014/main" id="{62A7D83A-03C3-4E4B-9382-DD5C6F2C73B5}"/>
              </a:ext>
            </a:extLst>
          </p:cNvPr>
          <p:cNvSpPr>
            <a:spLocks noGrp="1" noChangeArrowheads="1"/>
          </p:cNvSpPr>
          <p:nvPr>
            <p:ph sz="half" idx="2"/>
          </p:nvPr>
        </p:nvSpPr>
        <p:spPr>
          <a:xfrm>
            <a:off x="4760913" y="1497013"/>
            <a:ext cx="4132262" cy="5327650"/>
          </a:xfrm>
        </p:spPr>
        <p:txBody>
          <a:bodyPr/>
          <a:lstStyle/>
          <a:p>
            <a:pPr>
              <a:lnSpc>
                <a:spcPct val="80000"/>
              </a:lnSpc>
              <a:buFont typeface="Arial" panose="020B0604020202020204" pitchFamily="34" charset="0"/>
              <a:buChar char="•"/>
            </a:pPr>
            <a:r>
              <a:rPr lang="en-GB" altLang="en-US"/>
              <a:t>are dedicated towards working to ‘one race’. They attempt to gloss over differences in an attempt to make everyone equal and the ‘same’ </a:t>
            </a:r>
          </a:p>
          <a:p>
            <a:pPr>
              <a:lnSpc>
                <a:spcPct val="80000"/>
              </a:lnSpc>
              <a:buFont typeface="Arial" panose="020B0604020202020204" pitchFamily="34" charset="0"/>
              <a:buChar char="•"/>
            </a:pPr>
            <a:r>
              <a:rPr lang="en-GB" altLang="en-US"/>
              <a:t>‘they’ are the ‘same’ as ‘us’ they just happen to be a different colour.</a:t>
            </a:r>
          </a:p>
          <a:p>
            <a:pPr>
              <a:lnSpc>
                <a:spcPct val="80000"/>
              </a:lnSpc>
              <a:buFont typeface="Arial" panose="020B0604020202020204" pitchFamily="34" charset="0"/>
              <a:buChar char="•"/>
            </a:pPr>
            <a:r>
              <a:rPr lang="en-GB" altLang="en-US"/>
              <a:t>Colour blindness</a:t>
            </a:r>
          </a:p>
          <a:p>
            <a:pPr>
              <a:lnSpc>
                <a:spcPct val="80000"/>
              </a:lnSpc>
              <a:buFont typeface="Arial" panose="020B0604020202020204" pitchFamily="34" charset="0"/>
              <a:buChar char="•"/>
            </a:pPr>
            <a:endParaRPr lang="en-GB" altLang="en-US"/>
          </a:p>
        </p:txBody>
      </p:sp>
      <p:pic>
        <p:nvPicPr>
          <p:cNvPr id="56325" name="Picture 7" descr="C:\Users\SEltonChalcraft\AppData\Local\Microsoft\Windows\Temporary Internet Files\Content.IE5\6UR4OX44\MP900439573[1].jpg">
            <a:extLst>
              <a:ext uri="{FF2B5EF4-FFF2-40B4-BE49-F238E27FC236}">
                <a16:creationId xmlns:a16="http://schemas.microsoft.com/office/drawing/2014/main" id="{50C5C285-39D3-45B5-B72A-C7378889A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97013"/>
            <a:ext cx="426085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50D969-9558-439F-BD84-51AA5A6B3450}"/>
              </a:ext>
            </a:extLst>
          </p:cNvPr>
          <p:cNvSpPr>
            <a:spLocks noGrp="1"/>
          </p:cNvSpPr>
          <p:nvPr>
            <p:ph type="title"/>
          </p:nvPr>
        </p:nvSpPr>
        <p:spPr>
          <a:xfrm>
            <a:off x="425450" y="407988"/>
            <a:ext cx="8261350" cy="1039812"/>
          </a:xfrm>
        </p:spPr>
        <p:txBody>
          <a:bodyPr rtlCol="0">
            <a:noAutofit/>
          </a:bodyPr>
          <a:lstStyle/>
          <a:p>
            <a:pPr defTabSz="457207" fontAlgn="auto">
              <a:spcAft>
                <a:spcPts val="0"/>
              </a:spcAft>
              <a:defRPr/>
            </a:pPr>
            <a:r>
              <a:rPr lang="en-GB" dirty="0">
                <a:solidFill>
                  <a:schemeClr val="accent1">
                    <a:lumMod val="75000"/>
                  </a:schemeClr>
                </a:solidFill>
              </a:rPr>
              <a:t>3) pluralist multiculturalism</a:t>
            </a:r>
          </a:p>
        </p:txBody>
      </p:sp>
      <p:sp>
        <p:nvSpPr>
          <p:cNvPr id="57347" name="Content Placeholder 2">
            <a:extLst>
              <a:ext uri="{FF2B5EF4-FFF2-40B4-BE49-F238E27FC236}">
                <a16:creationId xmlns:a16="http://schemas.microsoft.com/office/drawing/2014/main" id="{78065EF8-AD43-40FD-9229-60165945401E}"/>
              </a:ext>
            </a:extLst>
          </p:cNvPr>
          <p:cNvSpPr>
            <a:spLocks noGrp="1"/>
          </p:cNvSpPr>
          <p:nvPr>
            <p:ph sz="half" idx="1"/>
          </p:nvPr>
        </p:nvSpPr>
        <p:spPr>
          <a:xfrm>
            <a:off x="425450" y="1719263"/>
            <a:ext cx="4038600" cy="4406900"/>
          </a:xfrm>
        </p:spPr>
        <p:txBody>
          <a:bodyPr/>
          <a:lstStyle/>
          <a:p>
            <a:pPr>
              <a:buFont typeface="Arial" panose="020B0604020202020204" pitchFamily="34" charset="0"/>
              <a:buChar char="•"/>
            </a:pPr>
            <a:r>
              <a:rPr lang="en-GB" altLang="en-US"/>
              <a:t>Pluralism becomes a supreme social virtue, diversity is pursued and exoticised. There is cultural ‘tourism’ where ‘they’ (as opposed to ‘us’) live in an exotic parallel world. (Eg Hannukha is the Jewish Christmas - neo colonialism.)</a:t>
            </a:r>
          </a:p>
          <a:p>
            <a:pPr>
              <a:buFont typeface="Arial" panose="020B0604020202020204" pitchFamily="34" charset="0"/>
              <a:buChar char="•"/>
            </a:pPr>
            <a:endParaRPr lang="en-GB" altLang="en-US"/>
          </a:p>
        </p:txBody>
      </p:sp>
      <p:pic>
        <p:nvPicPr>
          <p:cNvPr id="57348" name="Picture 2" descr="C:\Users\SEltonChalcraft\AppData\Local\Microsoft\Windows\Temporary Internet Files\Content.IE5\03U1TNFP\MP900384908[1].jpg">
            <a:extLst>
              <a:ext uri="{FF2B5EF4-FFF2-40B4-BE49-F238E27FC236}">
                <a16:creationId xmlns:a16="http://schemas.microsoft.com/office/drawing/2014/main" id="{47D5666F-FA22-4F7A-99B2-180044DD724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241800" y="2514600"/>
            <a:ext cx="3298825" cy="3282950"/>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EA38B3ED-88B7-4D60-BDCA-294754F0C8C4}"/>
              </a:ext>
            </a:extLst>
          </p:cNvPr>
          <p:cNvSpPr>
            <a:spLocks noGrp="1"/>
          </p:cNvSpPr>
          <p:nvPr>
            <p:ph type="title"/>
          </p:nvPr>
        </p:nvSpPr>
        <p:spPr>
          <a:xfrm>
            <a:off x="419100" y="590550"/>
            <a:ext cx="8064500" cy="923925"/>
          </a:xfrm>
          <a:ln>
            <a:solidFill>
              <a:schemeClr val="tx1"/>
            </a:solidFill>
            <a:miter lim="800000"/>
            <a:headEnd/>
            <a:tailEnd/>
          </a:ln>
        </p:spPr>
        <p:txBody>
          <a:bodyPr rtlCol="0">
            <a:normAutofit fontScale="90000"/>
          </a:bodyPr>
          <a:lstStyle/>
          <a:p>
            <a:pPr defTabSz="457207" fontAlgn="auto">
              <a:spcAft>
                <a:spcPts val="0"/>
              </a:spcAft>
              <a:defRPr/>
            </a:pPr>
            <a:r>
              <a:rPr lang="en-GB" altLang="en-US" sz="3600" dirty="0">
                <a:cs typeface="Trebuchet MS" pitchFamily="34" charset="0"/>
              </a:rPr>
              <a:t>The idea and position of Values in Education</a:t>
            </a:r>
          </a:p>
        </p:txBody>
      </p:sp>
      <p:graphicFrame>
        <p:nvGraphicFramePr>
          <p:cNvPr id="2" name="Content Placeholder 1">
            <a:extLst>
              <a:ext uri="{FF2B5EF4-FFF2-40B4-BE49-F238E27FC236}">
                <a16:creationId xmlns:a16="http://schemas.microsoft.com/office/drawing/2014/main" id="{175984A2-D4E7-4513-8DE9-5C6242FA87B5}"/>
              </a:ext>
            </a:extLst>
          </p:cNvPr>
          <p:cNvGraphicFramePr>
            <a:graphicFrameLocks noGrp="1"/>
          </p:cNvGraphicFramePr>
          <p:nvPr>
            <p:ph idx="1"/>
          </p:nvPr>
        </p:nvGraphicFramePr>
        <p:xfrm>
          <a:off x="-29352" y="1450757"/>
          <a:ext cx="8136904" cy="4052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07AC4BE5-B73C-43BD-959C-CA6FFB4B6D48}"/>
              </a:ext>
            </a:extLst>
          </p:cNvPr>
          <p:cNvSpPr/>
          <p:nvPr/>
        </p:nvSpPr>
        <p:spPr>
          <a:xfrm>
            <a:off x="441576" y="2276872"/>
            <a:ext cx="1928926" cy="1200329"/>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eaLnBrk="1" fontAlgn="auto" hangingPunct="1">
              <a:spcBef>
                <a:spcPts val="0"/>
              </a:spcBef>
              <a:spcAft>
                <a:spcPts val="0"/>
              </a:spcAft>
              <a:defRPr/>
            </a:pPr>
            <a:r>
              <a:rPr lang="en-US" sz="3600" b="1" dirty="0">
                <a:ln w="50800"/>
                <a:solidFill>
                  <a:schemeClr val="bg1">
                    <a:shade val="50000"/>
                  </a:schemeClr>
                </a:solidFill>
                <a:latin typeface="+mn-lt"/>
              </a:rPr>
              <a:t>British </a:t>
            </a:r>
          </a:p>
          <a:p>
            <a:pPr algn="ctr" eaLnBrk="1" fontAlgn="auto" hangingPunct="1">
              <a:spcBef>
                <a:spcPts val="0"/>
              </a:spcBef>
              <a:spcAft>
                <a:spcPts val="0"/>
              </a:spcAft>
              <a:defRPr/>
            </a:pPr>
            <a:r>
              <a:rPr lang="en-US" sz="3600" b="1" dirty="0">
                <a:ln w="50800"/>
                <a:solidFill>
                  <a:schemeClr val="bg1">
                    <a:shade val="50000"/>
                  </a:schemeClr>
                </a:solidFill>
                <a:latin typeface="+mn-lt"/>
              </a:rPr>
              <a:t>Values?</a:t>
            </a:r>
          </a:p>
        </p:txBody>
      </p:sp>
      <p:cxnSp>
        <p:nvCxnSpPr>
          <p:cNvPr id="7" name="Straight Arrow Connector 6">
            <a:extLst>
              <a:ext uri="{FF2B5EF4-FFF2-40B4-BE49-F238E27FC236}">
                <a16:creationId xmlns:a16="http://schemas.microsoft.com/office/drawing/2014/main" id="{4283C61D-84B0-4128-A1C0-AA044D60CD40}"/>
              </a:ext>
            </a:extLst>
          </p:cNvPr>
          <p:cNvCxnSpPr/>
          <p:nvPr/>
        </p:nvCxnSpPr>
        <p:spPr>
          <a:xfrm>
            <a:off x="1331913" y="4076700"/>
            <a:ext cx="936625" cy="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E497358-21E2-4D76-8807-2477D3BC2CB3}"/>
              </a:ext>
            </a:extLst>
          </p:cNvPr>
          <p:cNvCxnSpPr/>
          <p:nvPr/>
        </p:nvCxnSpPr>
        <p:spPr>
          <a:xfrm>
            <a:off x="1331913" y="3476625"/>
            <a:ext cx="0" cy="60007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AutoShape 2">
            <a:extLst>
              <a:ext uri="{FF2B5EF4-FFF2-40B4-BE49-F238E27FC236}">
                <a16:creationId xmlns:a16="http://schemas.microsoft.com/office/drawing/2014/main" id="{685929AB-C773-4AF1-8D2D-53509C9235BD}"/>
              </a:ext>
            </a:extLst>
          </p:cNvPr>
          <p:cNvSpPr>
            <a:spLocks noGrp="1" noChangeArrowheads="1"/>
          </p:cNvSpPr>
          <p:nvPr>
            <p:ph type="title"/>
          </p:nvPr>
        </p:nvSpPr>
        <p:spPr>
          <a:xfrm>
            <a:off x="762000" y="260350"/>
            <a:ext cx="7924800" cy="1644650"/>
          </a:xfrm>
        </p:spPr>
        <p:txBody>
          <a:bodyPr rtlCol="0">
            <a:noAutofit/>
          </a:bodyPr>
          <a:lstStyle/>
          <a:p>
            <a:pPr defTabSz="457207" fontAlgn="auto">
              <a:spcAft>
                <a:spcPts val="0"/>
              </a:spcAft>
              <a:defRPr/>
            </a:pPr>
            <a:r>
              <a:rPr lang="en-GB" sz="3600" dirty="0">
                <a:solidFill>
                  <a:schemeClr val="accent1">
                    <a:lumMod val="75000"/>
                  </a:schemeClr>
                </a:solidFill>
              </a:rPr>
              <a:t>4) Left essentialist multiculturalists</a:t>
            </a:r>
            <a:endParaRPr lang="en-GB" dirty="0">
              <a:solidFill>
                <a:schemeClr val="accent1">
                  <a:lumMod val="75000"/>
                </a:schemeClr>
              </a:solidFill>
            </a:endParaRPr>
          </a:p>
        </p:txBody>
      </p:sp>
      <p:sp>
        <p:nvSpPr>
          <p:cNvPr id="58371" name="Text Placeholder 1">
            <a:extLst>
              <a:ext uri="{FF2B5EF4-FFF2-40B4-BE49-F238E27FC236}">
                <a16:creationId xmlns:a16="http://schemas.microsoft.com/office/drawing/2014/main" id="{E873E6F0-34F9-47DD-A8B2-0546348DB1DE}"/>
              </a:ext>
            </a:extLst>
          </p:cNvPr>
          <p:cNvSpPr>
            <a:spLocks noGrp="1"/>
          </p:cNvSpPr>
          <p:nvPr>
            <p:ph type="body" sz="half" idx="1"/>
          </p:nvPr>
        </p:nvSpPr>
        <p:spPr/>
        <p:txBody>
          <a:bodyPr/>
          <a:lstStyle/>
          <a:p>
            <a:r>
              <a:rPr lang="en-GB" altLang="en-US"/>
              <a:t>are extreme in promoting the minority culture; to the extent that the dominant culture is seen as ‘bad’ and the marginalised as ‘good’.</a:t>
            </a:r>
          </a:p>
          <a:p>
            <a:endParaRPr lang="en-GB" altLang="en-US"/>
          </a:p>
        </p:txBody>
      </p:sp>
      <p:sp>
        <p:nvSpPr>
          <p:cNvPr id="58372" name="Rectangle 3">
            <a:extLst>
              <a:ext uri="{FF2B5EF4-FFF2-40B4-BE49-F238E27FC236}">
                <a16:creationId xmlns:a16="http://schemas.microsoft.com/office/drawing/2014/main" id="{CBC668EC-2F65-4D8E-815F-FB45E48F7A65}"/>
              </a:ext>
            </a:extLst>
          </p:cNvPr>
          <p:cNvSpPr>
            <a:spLocks noGrp="1" noChangeArrowheads="1"/>
          </p:cNvSpPr>
          <p:nvPr>
            <p:ph sz="half" idx="2"/>
          </p:nvPr>
        </p:nvSpPr>
        <p:spPr/>
        <p:txBody>
          <a:bodyPr/>
          <a:lstStyle/>
          <a:p>
            <a:pPr>
              <a:lnSpc>
                <a:spcPct val="90000"/>
              </a:lnSpc>
            </a:pPr>
            <a:r>
              <a:rPr lang="en-GB" altLang="en-US" sz="2700"/>
              <a:t>White youngster Darren Coulburn killed Asian heritage Ahmed Iqbal Ullah </a:t>
            </a:r>
          </a:p>
          <a:p>
            <a:pPr>
              <a:lnSpc>
                <a:spcPct val="90000"/>
              </a:lnSpc>
            </a:pPr>
            <a:r>
              <a:rPr lang="en-GB" altLang="en-US" sz="2700"/>
              <a:t>(Elton-Chalcraft 2009)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B4EB-C80A-4797-9216-6A4DB11C2BF8}"/>
              </a:ext>
            </a:extLst>
          </p:cNvPr>
          <p:cNvSpPr>
            <a:spLocks noGrp="1"/>
          </p:cNvSpPr>
          <p:nvPr>
            <p:ph type="title"/>
          </p:nvPr>
        </p:nvSpPr>
        <p:spPr>
          <a:xfrm>
            <a:off x="762000" y="115888"/>
            <a:ext cx="7924800" cy="1152525"/>
          </a:xfrm>
        </p:spPr>
        <p:txBody>
          <a:bodyPr rtlCol="0">
            <a:normAutofit fontScale="90000"/>
          </a:bodyPr>
          <a:lstStyle/>
          <a:p>
            <a:pPr defTabSz="457207" fontAlgn="auto">
              <a:spcAft>
                <a:spcPts val="0"/>
              </a:spcAft>
              <a:defRPr/>
            </a:pPr>
            <a:r>
              <a:rPr lang="en-GB" dirty="0">
                <a:solidFill>
                  <a:schemeClr val="accent1">
                    <a:lumMod val="75000"/>
                  </a:schemeClr>
                </a:solidFill>
              </a:rPr>
              <a:t>The most appropriate  stance:</a:t>
            </a:r>
          </a:p>
        </p:txBody>
      </p:sp>
      <p:sp>
        <p:nvSpPr>
          <p:cNvPr id="59395" name="Text Placeholder 3">
            <a:extLst>
              <a:ext uri="{FF2B5EF4-FFF2-40B4-BE49-F238E27FC236}">
                <a16:creationId xmlns:a16="http://schemas.microsoft.com/office/drawing/2014/main" id="{6F8BA8FC-2454-4D4F-9477-D8A89868BE1D}"/>
              </a:ext>
            </a:extLst>
          </p:cNvPr>
          <p:cNvSpPr>
            <a:spLocks noGrp="1"/>
          </p:cNvSpPr>
          <p:nvPr>
            <p:ph type="body" sz="half" idx="1"/>
          </p:nvPr>
        </p:nvSpPr>
        <p:spPr>
          <a:xfrm>
            <a:off x="0" y="1268413"/>
            <a:ext cx="4356100" cy="5473700"/>
          </a:xfrm>
        </p:spPr>
        <p:txBody>
          <a:bodyPr/>
          <a:lstStyle/>
          <a:p>
            <a:pPr>
              <a:lnSpc>
                <a:spcPct val="90000"/>
              </a:lnSpc>
              <a:buFont typeface="Arial" panose="020B0604020202020204" pitchFamily="34" charset="0"/>
              <a:buChar char="•"/>
            </a:pPr>
            <a:r>
              <a:rPr lang="en-GB" altLang="en-US" b="1"/>
              <a:t>5)</a:t>
            </a:r>
            <a:r>
              <a:rPr lang="en-GB" altLang="en-US"/>
              <a:t> </a:t>
            </a:r>
            <a:r>
              <a:rPr lang="en-GB" altLang="en-US" b="1"/>
              <a:t>critical multiculturalists</a:t>
            </a:r>
            <a:r>
              <a:rPr lang="en-GB" altLang="en-US"/>
              <a:t> believe in the promotion of an individual’s consciousness as a social being. They promote an awareness (self reflection) of how and why his/her opinions and roles are shaped by dominant perspectives. They appreciate that there are differences within as well as between cultures.</a:t>
            </a:r>
          </a:p>
          <a:p>
            <a:pPr>
              <a:lnSpc>
                <a:spcPct val="90000"/>
              </a:lnSpc>
              <a:buFont typeface="Arial" panose="020B0604020202020204" pitchFamily="34" charset="0"/>
              <a:buChar char="•"/>
            </a:pPr>
            <a:endParaRPr lang="en-GB" altLang="en-US"/>
          </a:p>
          <a:p>
            <a:pPr>
              <a:lnSpc>
                <a:spcPct val="90000"/>
              </a:lnSpc>
              <a:buFont typeface="Arial" panose="020B0604020202020204" pitchFamily="34" charset="0"/>
              <a:buChar char="•"/>
            </a:pPr>
            <a:r>
              <a:rPr lang="en-GB" altLang="en-US"/>
              <a:t>Elton-Chalcraft, 2009:82 and  2015:151</a:t>
            </a:r>
          </a:p>
          <a:p>
            <a:pPr>
              <a:lnSpc>
                <a:spcPct val="90000"/>
              </a:lnSpc>
              <a:buFont typeface="Arial" panose="020B0604020202020204" pitchFamily="34" charset="0"/>
              <a:buChar char="•"/>
            </a:pPr>
            <a:endParaRPr lang="en-GB" altLang="en-US"/>
          </a:p>
          <a:p>
            <a:pPr>
              <a:buFont typeface="Arial" panose="020B0604020202020204" pitchFamily="34" charset="0"/>
              <a:buChar char="•"/>
            </a:pPr>
            <a:endParaRPr lang="en-GB" altLang="en-US"/>
          </a:p>
        </p:txBody>
      </p:sp>
      <p:sp>
        <p:nvSpPr>
          <p:cNvPr id="59396" name="Content Placeholder 2">
            <a:extLst>
              <a:ext uri="{FF2B5EF4-FFF2-40B4-BE49-F238E27FC236}">
                <a16:creationId xmlns:a16="http://schemas.microsoft.com/office/drawing/2014/main" id="{38874069-353A-487C-8DAE-8E72D0AF5405}"/>
              </a:ext>
            </a:extLst>
          </p:cNvPr>
          <p:cNvSpPr>
            <a:spLocks noGrp="1"/>
          </p:cNvSpPr>
          <p:nvPr>
            <p:ph sz="half" idx="2"/>
          </p:nvPr>
        </p:nvSpPr>
        <p:spPr/>
        <p:txBody>
          <a:bodyPr/>
          <a:lstStyle/>
          <a:p>
            <a:pPr>
              <a:lnSpc>
                <a:spcPct val="90000"/>
              </a:lnSpc>
              <a:buFont typeface="Arial" panose="020B0604020202020204" pitchFamily="34" charset="0"/>
              <a:buChar char="•"/>
            </a:pPr>
            <a:endParaRPr lang="en-GB" altLang="en-US"/>
          </a:p>
          <a:p>
            <a:pPr>
              <a:buFont typeface="Arial" panose="020B0604020202020204" pitchFamily="34" charset="0"/>
              <a:buChar char="•"/>
            </a:pPr>
            <a:endParaRPr lang="en-GB" altLang="en-US"/>
          </a:p>
        </p:txBody>
      </p:sp>
      <p:pic>
        <p:nvPicPr>
          <p:cNvPr id="59397" name="Picture 4" descr="C:\Users\SEltonChalcraft\AppData\Local\Microsoft\Windows\Temporary Internet Files\Content.IE5\6UR4OX44\MP900439573[1].jpg">
            <a:extLst>
              <a:ext uri="{FF2B5EF4-FFF2-40B4-BE49-F238E27FC236}">
                <a16:creationId xmlns:a16="http://schemas.microsoft.com/office/drawing/2014/main" id="{3A943291-ED55-4D09-8D77-CA9001F1F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700213"/>
            <a:ext cx="405765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A4EE7410-3551-4C0B-8D74-DB4D44B6664E}"/>
              </a:ext>
            </a:extLst>
          </p:cNvPr>
          <p:cNvSpPr>
            <a:spLocks noGrp="1"/>
          </p:cNvSpPr>
          <p:nvPr>
            <p:ph type="title"/>
          </p:nvPr>
        </p:nvSpPr>
        <p:spPr/>
        <p:txBody>
          <a:bodyPr/>
          <a:lstStyle/>
          <a:p>
            <a:r>
              <a:rPr lang="en-GB" altLang="en-US"/>
              <a:t>Solutions : WHAT and HOW</a:t>
            </a:r>
          </a:p>
        </p:txBody>
      </p:sp>
      <p:sp>
        <p:nvSpPr>
          <p:cNvPr id="48131" name="Content Placeholder 2">
            <a:extLst>
              <a:ext uri="{FF2B5EF4-FFF2-40B4-BE49-F238E27FC236}">
                <a16:creationId xmlns:a16="http://schemas.microsoft.com/office/drawing/2014/main" id="{699386A2-6B90-46FE-AF30-C657A8C2C830}"/>
              </a:ext>
            </a:extLst>
          </p:cNvPr>
          <p:cNvSpPr>
            <a:spLocks noGrp="1"/>
          </p:cNvSpPr>
          <p:nvPr>
            <p:ph idx="1"/>
          </p:nvPr>
        </p:nvSpPr>
        <p:spPr/>
        <p:txBody>
          <a:bodyPr/>
          <a:lstStyle/>
          <a:p>
            <a:r>
              <a:rPr lang="en-GB" altLang="en-US"/>
              <a:t>WHAT</a:t>
            </a:r>
          </a:p>
          <a:p>
            <a:r>
              <a:rPr lang="en-GB" altLang="en-US"/>
              <a:t>Encourage student teachers to critically analyse and challenge, rather than passive adherence</a:t>
            </a:r>
          </a:p>
          <a:p>
            <a:r>
              <a:rPr lang="en-GB" altLang="en-US"/>
              <a:t>View issues from ‘alternative perspective’</a:t>
            </a:r>
          </a:p>
          <a:p>
            <a:r>
              <a:rPr lang="en-GB" altLang="en-US"/>
              <a:t>Adhere to the law (Equality act 2010)</a:t>
            </a:r>
          </a:p>
          <a:p>
            <a:endParaRPr lang="en-GB" altLang="en-US"/>
          </a:p>
          <a:p>
            <a:r>
              <a:rPr lang="en-GB" altLang="en-US"/>
              <a:t>HOW:</a:t>
            </a:r>
          </a:p>
          <a:p>
            <a:r>
              <a:rPr lang="en-GB" altLang="en-US"/>
              <a:t>Equality sessions at University of Cumbria:</a:t>
            </a:r>
          </a:p>
        </p:txBody>
      </p:sp>
    </p:spTree>
    <p:extLst>
      <p:ext uri="{BB962C8B-B14F-4D97-AF65-F5344CB8AC3E}">
        <p14:creationId xmlns:p14="http://schemas.microsoft.com/office/powerpoint/2010/main" val="349873126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CB622BD4-6D18-4758-B6D9-92FB99BEE47B}"/>
              </a:ext>
            </a:extLst>
          </p:cNvPr>
          <p:cNvSpPr>
            <a:spLocks noGrp="1"/>
          </p:cNvSpPr>
          <p:nvPr>
            <p:ph type="title"/>
          </p:nvPr>
        </p:nvSpPr>
        <p:spPr/>
        <p:txBody>
          <a:bodyPr/>
          <a:lstStyle/>
          <a:p>
            <a:r>
              <a:rPr lang="en-GB" altLang="en-US">
                <a:ea typeface="Trebuchet MS" panose="020B0603020202020204" pitchFamily="34" charset="0"/>
                <a:cs typeface="Trebuchet MS" panose="020B0603020202020204" pitchFamily="34" charset="0"/>
              </a:rPr>
              <a:t>References</a:t>
            </a:r>
          </a:p>
        </p:txBody>
      </p:sp>
      <p:sp>
        <p:nvSpPr>
          <p:cNvPr id="4" name="Content Placeholder 3">
            <a:extLst>
              <a:ext uri="{FF2B5EF4-FFF2-40B4-BE49-F238E27FC236}">
                <a16:creationId xmlns:a16="http://schemas.microsoft.com/office/drawing/2014/main" id="{3AEA5970-5C1A-491D-B48F-99BA1700064E}"/>
              </a:ext>
            </a:extLst>
          </p:cNvPr>
          <p:cNvSpPr>
            <a:spLocks noGrp="1"/>
          </p:cNvSpPr>
          <p:nvPr>
            <p:ph sz="half" idx="1"/>
          </p:nvPr>
        </p:nvSpPr>
        <p:spPr>
          <a:xfrm>
            <a:off x="0" y="1125538"/>
            <a:ext cx="8964613" cy="5543550"/>
          </a:xfrm>
        </p:spPr>
        <p:txBody>
          <a:bodyPr rtlCol="0">
            <a:normAutofit fontScale="62500" lnSpcReduction="20000"/>
          </a:bodyPr>
          <a:lstStyle/>
          <a:p>
            <a:pPr eaLnBrk="1" hangingPunct="1"/>
            <a:r>
              <a:rPr lang="en-GB" altLang="en-US" dirty="0"/>
              <a:t>Elton-Chalcraft, S., Lander V., </a:t>
            </a:r>
            <a:r>
              <a:rPr lang="en-GB" altLang="en-US" dirty="0" err="1"/>
              <a:t>Revell</a:t>
            </a:r>
            <a:r>
              <a:rPr lang="en-GB" altLang="en-US" dirty="0"/>
              <a:t>, L., Warner, D. and Whitworth, L. (2017) To promote, or not to promote fundamental British values? Teachers’ standards, diversity and teacher education </a:t>
            </a:r>
            <a:r>
              <a:rPr lang="en-GB" altLang="en-US" i="1" dirty="0"/>
              <a:t>British Educational research journal</a:t>
            </a:r>
            <a:r>
              <a:rPr lang="en-GB" altLang="en-US" dirty="0"/>
              <a:t> </a:t>
            </a:r>
            <a:r>
              <a:rPr lang="en-GB" altLang="en-US" dirty="0" err="1"/>
              <a:t>vol</a:t>
            </a:r>
            <a:r>
              <a:rPr lang="en-GB" altLang="en-US" dirty="0"/>
              <a:t> 43 no 1 Feb 2017 available at </a:t>
            </a:r>
            <a:r>
              <a:rPr lang="en-GB" altLang="en-US" u="sng" dirty="0">
                <a:hlinkClick r:id="rId2"/>
              </a:rPr>
              <a:t>http://onlinelibrary.wiley.com/doi/10.1111/berj.2017.43.issue-1/issuetoc</a:t>
            </a:r>
            <a:r>
              <a:rPr lang="en-GB" altLang="en-US" dirty="0"/>
              <a:t> </a:t>
            </a:r>
          </a:p>
          <a:p>
            <a:r>
              <a:rPr lang="en-GB" dirty="0" smtClean="0"/>
              <a:t>Elton-Chalcraft</a:t>
            </a:r>
            <a:r>
              <a:rPr lang="en-GB" dirty="0"/>
              <a:t>, S, </a:t>
            </a:r>
            <a:r>
              <a:rPr lang="en-GB" dirty="0" err="1"/>
              <a:t>Revell</a:t>
            </a:r>
            <a:r>
              <a:rPr lang="en-GB" dirty="0"/>
              <a:t>, L. and Lander, V. (2018) Fundamental British Values: your responsibilities, to promote or not to promote? </a:t>
            </a:r>
            <a:r>
              <a:rPr lang="en-GB" dirty="0" err="1"/>
              <a:t>Ch</a:t>
            </a:r>
            <a:r>
              <a:rPr lang="en-GB" dirty="0"/>
              <a:t> 15 In Cooper, H. and Elton-Chalcraft, S. (</a:t>
            </a:r>
            <a:r>
              <a:rPr lang="en-GB" dirty="0" err="1"/>
              <a:t>Eds</a:t>
            </a:r>
            <a:r>
              <a:rPr lang="en-GB" dirty="0"/>
              <a:t>) 3</a:t>
            </a:r>
            <a:r>
              <a:rPr lang="en-GB" baseline="30000" dirty="0"/>
              <a:t>rd</a:t>
            </a:r>
            <a:r>
              <a:rPr lang="en-GB" dirty="0"/>
              <a:t>  edition </a:t>
            </a:r>
            <a:r>
              <a:rPr lang="en-GB" i="1" dirty="0"/>
              <a:t>Professional Studies in Primary Education </a:t>
            </a:r>
            <a:r>
              <a:rPr lang="en-GB" dirty="0" err="1"/>
              <a:t>London:Sage</a:t>
            </a:r>
            <a:endParaRPr lang="en-GB" dirty="0"/>
          </a:p>
          <a:p>
            <a:r>
              <a:rPr lang="en-GB" altLang="en-US" dirty="0" smtClean="0">
                <a:latin typeface="Arial" panose="020B0604020202020204" pitchFamily="34" charset="0"/>
                <a:ea typeface="Times New Roman" panose="02020603050405020304" pitchFamily="18" charset="0"/>
                <a:cs typeface="Arial" panose="020B0604020202020204" pitchFamily="34" charset="0"/>
              </a:rPr>
              <a:t>Elton-Chalcraft</a:t>
            </a:r>
            <a:r>
              <a:rPr lang="en-GB" altLang="en-US" dirty="0">
                <a:latin typeface="Arial" panose="020B0604020202020204" pitchFamily="34" charset="0"/>
                <a:ea typeface="Times New Roman" panose="02020603050405020304" pitchFamily="18" charset="0"/>
                <a:cs typeface="Arial" panose="020B0604020202020204" pitchFamily="34" charset="0"/>
              </a:rPr>
              <a:t>, S. (2015) </a:t>
            </a:r>
            <a:r>
              <a:rPr lang="en-GB" altLang="en-US" i="1" dirty="0">
                <a:latin typeface="Arial" panose="020B0604020202020204" pitchFamily="34" charset="0"/>
                <a:ea typeface="Times New Roman" panose="02020603050405020304" pitchFamily="18" charset="0"/>
                <a:cs typeface="Arial" panose="020B0604020202020204" pitchFamily="34" charset="0"/>
              </a:rPr>
              <a:t>Teaching RE Creatively</a:t>
            </a:r>
            <a:r>
              <a:rPr lang="en-GB" altLang="en-US" dirty="0">
                <a:latin typeface="Arial" panose="020B0604020202020204" pitchFamily="34" charset="0"/>
                <a:ea typeface="Times New Roman" panose="02020603050405020304" pitchFamily="18" charset="0"/>
                <a:cs typeface="Arial" panose="020B0604020202020204" pitchFamily="34" charset="0"/>
              </a:rPr>
              <a:t> Abingdon: Routledge</a:t>
            </a:r>
          </a:p>
          <a:p>
            <a:r>
              <a:rPr lang="en-GB" altLang="en-US" dirty="0">
                <a:latin typeface="Arial" panose="020B0604020202020204" pitchFamily="34" charset="0"/>
                <a:ea typeface="Times New Roman" panose="02020603050405020304" pitchFamily="18" charset="0"/>
                <a:cs typeface="Arial" panose="020B0604020202020204" pitchFamily="34" charset="0"/>
              </a:rPr>
              <a:t>Elton-Chalcraft, S. (2009) </a:t>
            </a:r>
            <a:r>
              <a:rPr lang="en-GB" altLang="en-US" i="1" dirty="0">
                <a:latin typeface="Arial" panose="020B0604020202020204" pitchFamily="34" charset="0"/>
                <a:ea typeface="Times New Roman" panose="02020603050405020304" pitchFamily="18" charset="0"/>
                <a:cs typeface="Arial" panose="020B0604020202020204" pitchFamily="34" charset="0"/>
              </a:rPr>
              <a:t>It’s not just Black and White, Miss: Children’s awareness of race</a:t>
            </a:r>
            <a:r>
              <a:rPr lang="en-GB" altLang="en-US" dirty="0">
                <a:latin typeface="Arial" panose="020B0604020202020204" pitchFamily="34" charset="0"/>
                <a:ea typeface="Times New Roman" panose="02020603050405020304" pitchFamily="18" charset="0"/>
                <a:cs typeface="Arial" panose="020B0604020202020204" pitchFamily="34" charset="0"/>
              </a:rPr>
              <a:t>  </a:t>
            </a:r>
            <a:r>
              <a:rPr lang="en-GB" altLang="en-US" dirty="0" err="1">
                <a:latin typeface="Arial" panose="020B0604020202020204" pitchFamily="34" charset="0"/>
                <a:ea typeface="Times New Roman" panose="02020603050405020304" pitchFamily="18" charset="0"/>
                <a:cs typeface="Arial" panose="020B0604020202020204" pitchFamily="34" charset="0"/>
              </a:rPr>
              <a:t>Stoke-on-Trent:Trentham</a:t>
            </a:r>
            <a:r>
              <a:rPr lang="en-GB" altLang="en-US" dirty="0">
                <a:latin typeface="Arial" panose="020B0604020202020204" pitchFamily="34" charset="0"/>
                <a:ea typeface="Times New Roman" panose="02020603050405020304" pitchFamily="18" charset="0"/>
                <a:cs typeface="Arial" panose="020B0604020202020204" pitchFamily="34" charset="0"/>
              </a:rPr>
              <a:t> Books</a:t>
            </a:r>
            <a:r>
              <a:rPr lang="en-GB" dirty="0"/>
              <a:t> </a:t>
            </a:r>
          </a:p>
          <a:p>
            <a:r>
              <a:rPr lang="en-GB" dirty="0" smtClean="0"/>
              <a:t>Lander</a:t>
            </a:r>
            <a:r>
              <a:rPr lang="en-GB" dirty="0"/>
              <a:t>, V. Elton-Chalcraft, S and </a:t>
            </a:r>
            <a:r>
              <a:rPr lang="en-GB" dirty="0" err="1"/>
              <a:t>Revell</a:t>
            </a:r>
            <a:r>
              <a:rPr lang="en-GB" dirty="0"/>
              <a:t>, L. (2017) Honestly I think it’s a horrendous knee-jerk reaction : Student teacher’s view’s on fundamental British values. Available at    </a:t>
            </a:r>
            <a:r>
              <a:rPr lang="en-GB" u="sng" dirty="0">
                <a:hlinkClick r:id="rId3"/>
              </a:rPr>
              <a:t>https://www.bera.ac.uk/blog/honestly-i-think-its-a-horrendous-knee-jerk-reaction-politeness-superiority-assimilation-and-criticality-student-teachers-views-on-fundamental-british-values</a:t>
            </a:r>
            <a:r>
              <a:rPr lang="en-GB" altLang="en-US" dirty="0"/>
              <a:t>Lehning, P. (2009) </a:t>
            </a:r>
            <a:r>
              <a:rPr lang="en-GB" altLang="en-US" i="1" dirty="0"/>
              <a:t>John Rawls An Introduction  </a:t>
            </a:r>
            <a:r>
              <a:rPr lang="en-GB" altLang="en-US" dirty="0"/>
              <a:t> Cambridge : Cambridge University press</a:t>
            </a:r>
          </a:p>
          <a:p>
            <a:r>
              <a:rPr lang="en-GB" dirty="0" smtClean="0"/>
              <a:t>Rebecca </a:t>
            </a:r>
            <a:r>
              <a:rPr lang="en-GB" dirty="0"/>
              <a:t>Long-Bailey vows to scrap Prevent available at </a:t>
            </a:r>
            <a:r>
              <a:rPr lang="en-GB" dirty="0">
                <a:hlinkClick r:id="rId4"/>
              </a:rPr>
              <a:t>https://www.theguardian.com/politics/2020/feb/20/rebecca-long-bailey-vows-labour-policy-scrap-prevent-scheme?CMP=Share_AndroidApp_Gmail</a:t>
            </a:r>
            <a:endParaRPr lang="en-GB" altLang="en-US" dirty="0"/>
          </a:p>
          <a:p>
            <a:pPr marL="342906" indent="-342906" defTabSz="457207" fontAlgn="auto">
              <a:spcAft>
                <a:spcPts val="0"/>
              </a:spcAft>
              <a:buClr>
                <a:schemeClr val="bg2">
                  <a:lumMod val="40000"/>
                  <a:lumOff val="60000"/>
                </a:schemeClr>
              </a:buClr>
              <a:buFont typeface="Wingdings 3" charset="2"/>
              <a:buChar char=""/>
              <a:defRPr/>
            </a:pPr>
            <a:r>
              <a:rPr lang="en-US" dirty="0" err="1" smtClean="0"/>
              <a:t>DfE</a:t>
            </a:r>
            <a:r>
              <a:rPr lang="en-US" dirty="0" smtClean="0"/>
              <a:t> </a:t>
            </a:r>
            <a:r>
              <a:rPr lang="en-US" dirty="0"/>
              <a:t>(2012) Teachers' Standards </a:t>
            </a:r>
            <a:r>
              <a:rPr lang="en-US" u="sng" dirty="0">
                <a:hlinkClick r:id="rId5"/>
              </a:rPr>
              <a:t>https://www.gov.uk/government/uploads/system/uploads/attachment_data/file/301107/Teachers__Standards.pdf</a:t>
            </a:r>
            <a:r>
              <a:rPr lang="en-US" dirty="0"/>
              <a:t> [Accessed March 2015].</a:t>
            </a:r>
            <a:endParaRPr lang="en-GB" dirty="0"/>
          </a:p>
          <a:p>
            <a:pPr marL="342906" indent="-342906" defTabSz="457207" fontAlgn="auto">
              <a:spcAft>
                <a:spcPts val="0"/>
              </a:spcAft>
              <a:buClr>
                <a:schemeClr val="bg2">
                  <a:lumMod val="40000"/>
                  <a:lumOff val="60000"/>
                </a:schemeClr>
              </a:buClr>
              <a:buFont typeface="Wingdings 3" charset="2"/>
              <a:buChar char=""/>
              <a:defRPr/>
            </a:pPr>
            <a:r>
              <a:rPr lang="en-US" dirty="0" err="1"/>
              <a:t>DfE</a:t>
            </a:r>
            <a:r>
              <a:rPr lang="en-US" dirty="0"/>
              <a:t> (2014) </a:t>
            </a:r>
            <a:r>
              <a:rPr lang="en-US" i="1" dirty="0"/>
              <a:t>Promoting Fundamental British Values as part of SMSC: department advice for maintained schools </a:t>
            </a:r>
            <a:r>
              <a:rPr lang="en-US" dirty="0"/>
              <a:t> available at </a:t>
            </a:r>
            <a:r>
              <a:rPr lang="en-US" u="sng" dirty="0">
                <a:hlinkClick r:id="rId6"/>
              </a:rPr>
              <a:t>https://www.gov.uk/government/uploads/system/uploads/attachment_data/file/380595/SMSC_Guidance_Maintained_Schools.pdf</a:t>
            </a:r>
            <a:r>
              <a:rPr lang="en-US" dirty="0"/>
              <a:t> [Accessed on </a:t>
            </a:r>
            <a:r>
              <a:rPr lang="en-US" dirty="0" smtClean="0"/>
              <a:t>26/2/15]</a:t>
            </a:r>
            <a:endParaRPr lang="en-GB" dirty="0"/>
          </a:p>
          <a:p>
            <a:pPr marL="342906" indent="-342906" defTabSz="457207" fontAlgn="auto">
              <a:spcAft>
                <a:spcPts val="0"/>
              </a:spcAft>
              <a:buClr>
                <a:schemeClr val="bg2">
                  <a:lumMod val="40000"/>
                  <a:lumOff val="60000"/>
                </a:schemeClr>
              </a:buClr>
              <a:buFont typeface="Wingdings 3" charset="2"/>
              <a:buChar char=""/>
              <a:defRPr/>
            </a:pPr>
            <a:r>
              <a:rPr lang="en-GB" dirty="0" smtClean="0"/>
              <a:t>Jerome</a:t>
            </a:r>
            <a:r>
              <a:rPr lang="en-GB" dirty="0"/>
              <a:t>, L., and G. </a:t>
            </a:r>
            <a:r>
              <a:rPr lang="en-GB" dirty="0" err="1"/>
              <a:t>Clemitshaw</a:t>
            </a:r>
            <a:r>
              <a:rPr lang="en-GB" dirty="0"/>
              <a:t>  (2012)  ‘Teaching (about) </a:t>
            </a:r>
            <a:r>
              <a:rPr lang="en-GB" dirty="0" err="1"/>
              <a:t>Britishness</a:t>
            </a:r>
            <a:r>
              <a:rPr lang="en-GB" dirty="0"/>
              <a:t>? An investigation into trainee teachers’ understanding of </a:t>
            </a:r>
            <a:r>
              <a:rPr lang="en-GB" dirty="0" err="1"/>
              <a:t>Britishness</a:t>
            </a:r>
            <a:r>
              <a:rPr lang="en-GB" dirty="0"/>
              <a:t> in relation to citizenship and the discourse of civic nationalism’. Curriculum Journal 23:1, </a:t>
            </a:r>
            <a:r>
              <a:rPr lang="en-GB" dirty="0" smtClean="0"/>
              <a:t>pp.19–41.</a:t>
            </a:r>
          </a:p>
          <a:p>
            <a:pPr marL="342906" indent="-342906" defTabSz="457207" fontAlgn="auto">
              <a:spcAft>
                <a:spcPts val="0"/>
              </a:spcAft>
              <a:buClr>
                <a:schemeClr val="bg2">
                  <a:lumMod val="40000"/>
                  <a:lumOff val="60000"/>
                </a:schemeClr>
              </a:buClr>
              <a:buFont typeface="Wingdings 3" charset="2"/>
              <a:buChar char=""/>
              <a:defRPr/>
            </a:pPr>
            <a:r>
              <a:rPr lang="en-GB" dirty="0" smtClean="0"/>
              <a:t>Lander</a:t>
            </a:r>
            <a:r>
              <a:rPr lang="en-GB" dirty="0"/>
              <a:t>, V. (2011). ‘Race’, culture and all that: An exploration of the perspectives of 'White' secondary student teachers about race equality issues in their initial teacher education. Race, Ethnicity and Education, 14(3), 351-364. </a:t>
            </a:r>
            <a:endParaRPr lang="en-GB" dirty="0" smtClean="0"/>
          </a:p>
          <a:p>
            <a:pPr marL="342906" indent="-342906" defTabSz="457207" fontAlgn="auto">
              <a:spcAft>
                <a:spcPts val="0"/>
              </a:spcAft>
              <a:buClr>
                <a:schemeClr val="bg2">
                  <a:lumMod val="40000"/>
                  <a:lumOff val="60000"/>
                </a:schemeClr>
              </a:buClr>
              <a:buFont typeface="Wingdings 3" charset="2"/>
              <a:buChar char=""/>
              <a:defRPr/>
            </a:pPr>
            <a:r>
              <a:rPr lang="en-GB" dirty="0" err="1" smtClean="0"/>
              <a:t>Maylor</a:t>
            </a:r>
            <a:r>
              <a:rPr lang="en-GB" dirty="0"/>
              <a:t>, U. (2010) Notions of diversity, British identities and citizenship belonging, Race, Ethnicity and Education, 13 (2), 233-252</a:t>
            </a:r>
          </a:p>
          <a:p>
            <a:pPr marL="548640" indent="-411480" defTabSz="457207" fontAlgn="auto">
              <a:spcAft>
                <a:spcPts val="0"/>
              </a:spcAft>
              <a:buClr>
                <a:schemeClr val="tx1">
                  <a:shade val="95000"/>
                </a:schemeClr>
              </a:buClr>
              <a:buFont typeface="Wingdings 2" charset="2"/>
              <a:buChar char=""/>
              <a:defRPr/>
            </a:pP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36712"/>
            <a:ext cx="7886700" cy="1257382"/>
          </a:xfrm>
        </p:spPr>
        <p:txBody>
          <a:bodyPr/>
          <a:lstStyle/>
          <a:p>
            <a:r>
              <a:rPr lang="en-GB" dirty="0"/>
              <a:t>               </a:t>
            </a:r>
            <a:r>
              <a:rPr lang="en-GB" dirty="0" smtClean="0"/>
              <a:t>Professional                   practice </a:t>
            </a:r>
            <a:r>
              <a:rPr lang="en-GB" dirty="0"/>
              <a:t>books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3588" y="2518156"/>
            <a:ext cx="2311953" cy="3264386"/>
          </a:xfrm>
        </p:spPr>
      </p:pic>
      <p:pic>
        <p:nvPicPr>
          <p:cNvPr id="6" name="Content Placeholder 5"/>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5076056" y="1619158"/>
            <a:ext cx="3833622" cy="477774"/>
          </a:xfrm>
        </p:spPr>
      </p:pic>
      <p:pic>
        <p:nvPicPr>
          <p:cNvPr id="1026" name="Picture 2" descr="Professional Studies in Primary Edu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2415" y="2647882"/>
            <a:ext cx="2687959" cy="3173593"/>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9527" y="2537947"/>
            <a:ext cx="2628901" cy="3283528"/>
          </a:xfrm>
          <a:prstGeom prst="rect">
            <a:avLst/>
          </a:prstGeom>
        </p:spPr>
      </p:pic>
    </p:spTree>
    <p:extLst>
      <p:ext uri="{BB962C8B-B14F-4D97-AF65-F5344CB8AC3E}">
        <p14:creationId xmlns:p14="http://schemas.microsoft.com/office/powerpoint/2010/main" val="195932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5C0A996-65C4-4B18-8AA2-32CCC80D152F}"/>
              </a:ext>
            </a:extLst>
          </p:cNvPr>
          <p:cNvSpPr>
            <a:spLocks noGrp="1"/>
          </p:cNvSpPr>
          <p:nvPr>
            <p:ph type="title"/>
          </p:nvPr>
        </p:nvSpPr>
        <p:spPr>
          <a:ln>
            <a:solidFill>
              <a:schemeClr val="tx1"/>
            </a:solidFill>
            <a:miter lim="800000"/>
            <a:headEnd/>
            <a:tailEnd/>
          </a:ln>
        </p:spPr>
        <p:txBody>
          <a:bodyPr/>
          <a:lstStyle/>
          <a:p>
            <a:r>
              <a:rPr lang="en-GB" altLang="en-US" sz="4400">
                <a:ea typeface="Trebuchet MS" panose="020B0603020202020204" pitchFamily="34" charset="0"/>
                <a:cs typeface="Trebuchet MS" panose="020B0603020202020204" pitchFamily="34" charset="0"/>
              </a:rPr>
              <a:t>Research Team</a:t>
            </a:r>
          </a:p>
        </p:txBody>
      </p:sp>
      <p:sp>
        <p:nvSpPr>
          <p:cNvPr id="3" name="Content Placeholder 2">
            <a:extLst>
              <a:ext uri="{FF2B5EF4-FFF2-40B4-BE49-F238E27FC236}">
                <a16:creationId xmlns:a16="http://schemas.microsoft.com/office/drawing/2014/main" id="{96E1A5C1-8FEC-4507-B66B-BBC696026DDA}"/>
              </a:ext>
            </a:extLst>
          </p:cNvPr>
          <p:cNvSpPr>
            <a:spLocks noGrp="1"/>
          </p:cNvSpPr>
          <p:nvPr>
            <p:ph idx="1"/>
          </p:nvPr>
        </p:nvSpPr>
        <p:spPr>
          <a:xfrm>
            <a:off x="323850" y="1628775"/>
            <a:ext cx="8351838" cy="4248150"/>
          </a:xfrm>
        </p:spPr>
        <p:txBody>
          <a:bodyPr rtlCol="0">
            <a:normAutofit/>
          </a:bodyPr>
          <a:lstStyle/>
          <a:p>
            <a:pPr marL="0" indent="0" defTabSz="457207" fontAlgn="auto">
              <a:spcAft>
                <a:spcPts val="0"/>
              </a:spcAft>
              <a:buClr>
                <a:schemeClr val="tx1">
                  <a:shade val="95000"/>
                </a:schemeClr>
              </a:buClr>
              <a:buFont typeface="Wingdings 2" charset="2"/>
              <a:buNone/>
              <a:defRPr/>
            </a:pPr>
            <a:r>
              <a:rPr lang="en-GB" sz="3200" b="1" dirty="0">
                <a:solidFill>
                  <a:schemeClr val="bg1">
                    <a:lumMod val="95000"/>
                    <a:lumOff val="5000"/>
                  </a:schemeClr>
                </a:solidFill>
              </a:rPr>
              <a:t>Universities of:</a:t>
            </a:r>
          </a:p>
          <a:p>
            <a:pPr marL="0" indent="0" defTabSz="457207" fontAlgn="auto">
              <a:spcAft>
                <a:spcPts val="0"/>
              </a:spcAft>
              <a:buClr>
                <a:schemeClr val="tx1">
                  <a:shade val="95000"/>
                </a:schemeClr>
              </a:buClr>
              <a:buFont typeface="Wingdings 2" panose="05020102010507070707" pitchFamily="18" charset="2"/>
              <a:buNone/>
              <a:defRPr/>
            </a:pPr>
            <a:r>
              <a:rPr lang="en-GB" sz="3200" u="sng" dirty="0" smtClean="0">
                <a:solidFill>
                  <a:schemeClr val="bg1">
                    <a:lumMod val="95000"/>
                    <a:lumOff val="5000"/>
                  </a:schemeClr>
                </a:solidFill>
              </a:rPr>
              <a:t>Leeds Beckett</a:t>
            </a:r>
            <a:r>
              <a:rPr lang="en-GB" sz="3200" dirty="0" smtClean="0">
                <a:solidFill>
                  <a:schemeClr val="bg1">
                    <a:lumMod val="95000"/>
                    <a:lumOff val="5000"/>
                  </a:schemeClr>
                </a:solidFill>
              </a:rPr>
              <a:t>   Prof </a:t>
            </a:r>
            <a:r>
              <a:rPr lang="en-GB" sz="3200" dirty="0" err="1">
                <a:solidFill>
                  <a:schemeClr val="bg1">
                    <a:lumMod val="95000"/>
                    <a:lumOff val="5000"/>
                  </a:schemeClr>
                </a:solidFill>
              </a:rPr>
              <a:t>Vini</a:t>
            </a:r>
            <a:r>
              <a:rPr lang="en-GB" sz="3200" dirty="0">
                <a:solidFill>
                  <a:schemeClr val="bg1">
                    <a:lumMod val="95000"/>
                    <a:lumOff val="5000"/>
                  </a:schemeClr>
                </a:solidFill>
              </a:rPr>
              <a:t> Lander</a:t>
            </a:r>
          </a:p>
          <a:p>
            <a:pPr marL="0" indent="0" defTabSz="457207" fontAlgn="auto">
              <a:spcAft>
                <a:spcPts val="0"/>
              </a:spcAft>
              <a:buClr>
                <a:schemeClr val="tx1">
                  <a:shade val="95000"/>
                </a:schemeClr>
              </a:buClr>
              <a:buFont typeface="Wingdings 2" charset="2"/>
              <a:buNone/>
              <a:defRPr/>
            </a:pPr>
            <a:r>
              <a:rPr lang="en-GB" sz="2600" dirty="0">
                <a:solidFill>
                  <a:schemeClr val="bg1">
                    <a:lumMod val="95000"/>
                    <a:lumOff val="5000"/>
                  </a:schemeClr>
                </a:solidFill>
              </a:rPr>
              <a:t>                           </a:t>
            </a:r>
            <a:r>
              <a:rPr lang="en-GB" sz="2600" u="sng" dirty="0">
                <a:solidFill>
                  <a:schemeClr val="bg1">
                    <a:lumMod val="95000"/>
                    <a:lumOff val="5000"/>
                  </a:schemeClr>
                </a:solidFill>
              </a:rPr>
              <a:t>(formerly at </a:t>
            </a:r>
            <a:r>
              <a:rPr lang="en-GB" sz="2600" u="sng" dirty="0" smtClean="0">
                <a:solidFill>
                  <a:schemeClr val="bg1">
                    <a:lumMod val="95000"/>
                    <a:lumOff val="5000"/>
                  </a:schemeClr>
                </a:solidFill>
              </a:rPr>
              <a:t>Chichester )</a:t>
            </a:r>
            <a:r>
              <a:rPr lang="en-GB" sz="2600" dirty="0" smtClean="0">
                <a:solidFill>
                  <a:schemeClr val="bg1">
                    <a:lumMod val="95000"/>
                    <a:lumOff val="5000"/>
                  </a:schemeClr>
                </a:solidFill>
              </a:rPr>
              <a:t> </a:t>
            </a:r>
            <a:endParaRPr lang="en-GB" sz="2600" dirty="0">
              <a:solidFill>
                <a:schemeClr val="bg1">
                  <a:lumMod val="95000"/>
                  <a:lumOff val="5000"/>
                </a:schemeClr>
              </a:solidFill>
            </a:endParaRPr>
          </a:p>
          <a:p>
            <a:pPr marL="0" indent="0" defTabSz="457207" fontAlgn="auto">
              <a:spcAft>
                <a:spcPts val="0"/>
              </a:spcAft>
              <a:buClr>
                <a:schemeClr val="tx1">
                  <a:shade val="95000"/>
                </a:schemeClr>
              </a:buClr>
              <a:buFont typeface="Wingdings 2" charset="2"/>
              <a:buNone/>
              <a:defRPr/>
            </a:pPr>
            <a:r>
              <a:rPr lang="en-GB" sz="3200" u="sng" dirty="0">
                <a:solidFill>
                  <a:schemeClr val="bg1">
                    <a:lumMod val="95000"/>
                    <a:lumOff val="5000"/>
                  </a:schemeClr>
                </a:solidFill>
              </a:rPr>
              <a:t>Cumbria</a:t>
            </a:r>
            <a:r>
              <a:rPr lang="en-GB" sz="3200" dirty="0">
                <a:solidFill>
                  <a:schemeClr val="bg1">
                    <a:lumMod val="95000"/>
                    <a:lumOff val="5000"/>
                  </a:schemeClr>
                </a:solidFill>
              </a:rPr>
              <a:t>        </a:t>
            </a:r>
            <a:r>
              <a:rPr lang="en-GB" sz="3200" dirty="0" smtClean="0">
                <a:solidFill>
                  <a:schemeClr val="bg1">
                    <a:lumMod val="95000"/>
                    <a:lumOff val="5000"/>
                  </a:schemeClr>
                </a:solidFill>
              </a:rPr>
              <a:t>Prof </a:t>
            </a:r>
            <a:r>
              <a:rPr lang="en-GB" sz="3200" dirty="0">
                <a:solidFill>
                  <a:schemeClr val="bg1">
                    <a:lumMod val="95000"/>
                    <a:lumOff val="5000"/>
                  </a:schemeClr>
                </a:solidFill>
              </a:rPr>
              <a:t>Sally Elton-Chalcraft  &amp;</a:t>
            </a:r>
          </a:p>
          <a:p>
            <a:pPr marL="0" indent="0" defTabSz="457207" fontAlgn="auto">
              <a:spcAft>
                <a:spcPts val="0"/>
              </a:spcAft>
              <a:buClr>
                <a:schemeClr val="tx1">
                  <a:shade val="95000"/>
                </a:schemeClr>
              </a:buClr>
              <a:buFont typeface="Wingdings 2" charset="2"/>
              <a:buNone/>
              <a:defRPr/>
            </a:pPr>
            <a:r>
              <a:rPr lang="en-GB" sz="3200" dirty="0">
                <a:solidFill>
                  <a:schemeClr val="bg1">
                    <a:lumMod val="95000"/>
                    <a:lumOff val="5000"/>
                  </a:schemeClr>
                </a:solidFill>
              </a:rPr>
              <a:t>                        </a:t>
            </a:r>
            <a:r>
              <a:rPr lang="en-GB" sz="3200" dirty="0" smtClean="0">
                <a:solidFill>
                  <a:schemeClr val="bg1">
                    <a:lumMod val="95000"/>
                    <a:lumOff val="5000"/>
                  </a:schemeClr>
                </a:solidFill>
              </a:rPr>
              <a:t>Dr Diane </a:t>
            </a:r>
            <a:r>
              <a:rPr lang="en-GB" sz="3200" dirty="0">
                <a:solidFill>
                  <a:schemeClr val="bg1">
                    <a:lumMod val="95000"/>
                    <a:lumOff val="5000"/>
                  </a:schemeClr>
                </a:solidFill>
              </a:rPr>
              <a:t>Warner</a:t>
            </a:r>
          </a:p>
          <a:p>
            <a:pPr marL="0" indent="0" defTabSz="457207" fontAlgn="auto">
              <a:spcAft>
                <a:spcPts val="0"/>
              </a:spcAft>
              <a:buClr>
                <a:schemeClr val="tx1">
                  <a:shade val="95000"/>
                </a:schemeClr>
              </a:buClr>
              <a:buFont typeface="Wingdings 2" charset="2"/>
              <a:buNone/>
              <a:defRPr/>
            </a:pPr>
            <a:r>
              <a:rPr lang="en-GB" sz="3200" u="sng">
                <a:solidFill>
                  <a:schemeClr val="bg1">
                    <a:lumMod val="95000"/>
                    <a:lumOff val="5000"/>
                  </a:schemeClr>
                </a:solidFill>
              </a:rPr>
              <a:t>Canterbury</a:t>
            </a:r>
            <a:r>
              <a:rPr lang="en-GB" sz="3200">
                <a:solidFill>
                  <a:schemeClr val="bg1">
                    <a:lumMod val="95000"/>
                    <a:lumOff val="5000"/>
                  </a:schemeClr>
                </a:solidFill>
              </a:rPr>
              <a:t>    </a:t>
            </a:r>
            <a:r>
              <a:rPr lang="en-GB" sz="3200" smtClean="0">
                <a:solidFill>
                  <a:schemeClr val="bg1">
                    <a:lumMod val="95000"/>
                    <a:lumOff val="5000"/>
                  </a:schemeClr>
                </a:solidFill>
              </a:rPr>
              <a:t>Dr </a:t>
            </a:r>
            <a:r>
              <a:rPr lang="en-GB" sz="3200" dirty="0">
                <a:solidFill>
                  <a:schemeClr val="bg1">
                    <a:lumMod val="95000"/>
                    <a:lumOff val="5000"/>
                  </a:schemeClr>
                </a:solidFill>
              </a:rPr>
              <a:t>Lynn </a:t>
            </a:r>
            <a:r>
              <a:rPr lang="en-GB" sz="3200" dirty="0" err="1">
                <a:solidFill>
                  <a:schemeClr val="bg1">
                    <a:lumMod val="95000"/>
                    <a:lumOff val="5000"/>
                  </a:schemeClr>
                </a:solidFill>
              </a:rPr>
              <a:t>Revell</a:t>
            </a:r>
            <a:endParaRPr lang="en-GB" sz="3200" dirty="0">
              <a:solidFill>
                <a:schemeClr val="bg1">
                  <a:lumMod val="95000"/>
                  <a:lumOff val="5000"/>
                </a:schemeClr>
              </a:solidFill>
            </a:endParaRPr>
          </a:p>
          <a:p>
            <a:pPr marL="0" indent="0" defTabSz="457207" fontAlgn="auto">
              <a:spcAft>
                <a:spcPts val="0"/>
              </a:spcAft>
              <a:buClr>
                <a:schemeClr val="tx1">
                  <a:shade val="95000"/>
                </a:schemeClr>
              </a:buClr>
              <a:buFont typeface="Wingdings 2" charset="2"/>
              <a:buNone/>
              <a:defRPr/>
            </a:pPr>
            <a:r>
              <a:rPr lang="en-GB" sz="3200" u="sng" dirty="0">
                <a:solidFill>
                  <a:schemeClr val="bg1">
                    <a:lumMod val="95000"/>
                    <a:lumOff val="5000"/>
                  </a:schemeClr>
                </a:solidFill>
              </a:rPr>
              <a:t>Middlesex</a:t>
            </a:r>
            <a:r>
              <a:rPr lang="en-GB" sz="3200" dirty="0">
                <a:solidFill>
                  <a:schemeClr val="bg1">
                    <a:lumMod val="95000"/>
                    <a:lumOff val="5000"/>
                  </a:schemeClr>
                </a:solidFill>
              </a:rPr>
              <a:t>       </a:t>
            </a:r>
            <a:r>
              <a:rPr lang="en-GB" sz="3200" dirty="0" smtClean="0">
                <a:solidFill>
                  <a:schemeClr val="bg1">
                    <a:lumMod val="95000"/>
                    <a:lumOff val="5000"/>
                  </a:schemeClr>
                </a:solidFill>
              </a:rPr>
              <a:t>Dr Linda </a:t>
            </a:r>
            <a:r>
              <a:rPr lang="en-GB" sz="3200" dirty="0">
                <a:solidFill>
                  <a:schemeClr val="bg1">
                    <a:lumMod val="95000"/>
                    <a:lumOff val="5000"/>
                  </a:schemeClr>
                </a:solidFill>
              </a:rPr>
              <a:t>Whitworth</a:t>
            </a:r>
          </a:p>
          <a:p>
            <a:pPr marL="0" indent="0" defTabSz="457207" fontAlgn="auto">
              <a:spcAft>
                <a:spcPts val="0"/>
              </a:spcAft>
              <a:buClr>
                <a:schemeClr val="tx1">
                  <a:shade val="95000"/>
                </a:schemeClr>
              </a:buClr>
              <a:buFont typeface="Wingdings 2" charset="2"/>
              <a:buNone/>
              <a:defRPr/>
            </a:pPr>
            <a:endParaRPr lang="en-GB" sz="3200" dirty="0"/>
          </a:p>
          <a:p>
            <a:pPr marL="548640" indent="-411480" defTabSz="457207" fontAlgn="auto">
              <a:spcAft>
                <a:spcPts val="0"/>
              </a:spcAft>
              <a:buClr>
                <a:schemeClr val="tx1">
                  <a:shade val="95000"/>
                </a:schemeClr>
              </a:buClr>
              <a:buFont typeface="Wingdings 2" charset="2"/>
              <a:buChar char=""/>
              <a:defRPr/>
            </a:pPr>
            <a:endParaRPr lang="en-GB" sz="3200" dirty="0"/>
          </a:p>
        </p:txBody>
      </p:sp>
      <p:pic>
        <p:nvPicPr>
          <p:cNvPr id="15364" name="Picture 1" descr="cid:image001.jpg@01CD5B6E.02A06A50">
            <a:extLst>
              <a:ext uri="{FF2B5EF4-FFF2-40B4-BE49-F238E27FC236}">
                <a16:creationId xmlns:a16="http://schemas.microsoft.com/office/drawing/2014/main" id="{D356338B-2A93-4BAD-AF7B-DFCD9FB8AD3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948488" y="5876925"/>
            <a:ext cx="17430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University Homepage">
            <a:hlinkClick r:id="rId5" tooltip="&quot;University Homepage&quot;"/>
            <a:extLst>
              <a:ext uri="{FF2B5EF4-FFF2-40B4-BE49-F238E27FC236}">
                <a16:creationId xmlns:a16="http://schemas.microsoft.com/office/drawing/2014/main" id="{F7D31E73-3911-4C1A-9421-D43CD40E8B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5876925"/>
            <a:ext cx="20161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 descr="ChiUni_logo">
            <a:extLst>
              <a:ext uri="{FF2B5EF4-FFF2-40B4-BE49-F238E27FC236}">
                <a16:creationId xmlns:a16="http://schemas.microsoft.com/office/drawing/2014/main" id="{34072C98-8D8C-434B-BE2D-50B88CF8C4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5876925"/>
            <a:ext cx="18748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2" descr="D:\WORK\DOCS\My Pictures\cccu-logo.gif">
            <a:extLst>
              <a:ext uri="{FF2B5EF4-FFF2-40B4-BE49-F238E27FC236}">
                <a16:creationId xmlns:a16="http://schemas.microsoft.com/office/drawing/2014/main" id="{676B035D-B3DC-488A-9AAE-7D5D2A41D8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741" t="14888" b="3229"/>
          <a:stretch>
            <a:fillRect/>
          </a:stretch>
        </p:blipFill>
        <p:spPr bwMode="auto">
          <a:xfrm>
            <a:off x="468313" y="5876925"/>
            <a:ext cx="18716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7BA204F-5820-4D9B-93C8-657CF5EB0619}"/>
              </a:ext>
            </a:extLst>
          </p:cNvPr>
          <p:cNvSpPr>
            <a:spLocks noGrp="1"/>
          </p:cNvSpPr>
          <p:nvPr>
            <p:ph type="title"/>
          </p:nvPr>
        </p:nvSpPr>
        <p:spPr>
          <a:xfrm>
            <a:off x="900113" y="692150"/>
            <a:ext cx="5975350" cy="865188"/>
          </a:xfrm>
          <a:ln>
            <a:solidFill>
              <a:schemeClr val="tx1"/>
            </a:solidFill>
            <a:miter lim="800000"/>
            <a:headEnd/>
            <a:tailEnd/>
          </a:ln>
        </p:spPr>
        <p:txBody>
          <a:bodyPr/>
          <a:lstStyle/>
          <a:p>
            <a:r>
              <a:rPr lang="en-GB" altLang="en-US" sz="4800">
                <a:ea typeface="Trebuchet MS" panose="020B0603020202020204" pitchFamily="34" charset="0"/>
                <a:cs typeface="Trebuchet MS" panose="020B0603020202020204" pitchFamily="34" charset="0"/>
              </a:rPr>
              <a:t>Background</a:t>
            </a:r>
          </a:p>
        </p:txBody>
      </p:sp>
      <p:sp>
        <p:nvSpPr>
          <p:cNvPr id="3" name="Content Placeholder 2">
            <a:extLst>
              <a:ext uri="{FF2B5EF4-FFF2-40B4-BE49-F238E27FC236}">
                <a16:creationId xmlns:a16="http://schemas.microsoft.com/office/drawing/2014/main" id="{77A743C1-78F3-4A7D-991D-1F5623A39AD3}"/>
              </a:ext>
            </a:extLst>
          </p:cNvPr>
          <p:cNvSpPr>
            <a:spLocks noGrp="1"/>
          </p:cNvSpPr>
          <p:nvPr>
            <p:ph idx="1"/>
          </p:nvPr>
        </p:nvSpPr>
        <p:spPr>
          <a:xfrm>
            <a:off x="539750" y="1806575"/>
            <a:ext cx="7920038" cy="4052888"/>
          </a:xfrm>
        </p:spPr>
        <p:txBody>
          <a:bodyPr rtlCol="0">
            <a:normAutofit/>
          </a:bodyPr>
          <a:lstStyle/>
          <a:p>
            <a:pPr marL="0" indent="0" defTabSz="457207" fontAlgn="auto">
              <a:spcAft>
                <a:spcPts val="0"/>
              </a:spcAft>
              <a:buClr>
                <a:schemeClr val="tx1">
                  <a:shade val="95000"/>
                </a:schemeClr>
              </a:buClr>
              <a:buFont typeface="Wingdings 2" charset="2"/>
              <a:buNone/>
              <a:defRPr/>
            </a:pPr>
            <a:r>
              <a:rPr lang="en-GB" sz="3200" dirty="0">
                <a:solidFill>
                  <a:schemeClr val="bg1">
                    <a:lumMod val="95000"/>
                    <a:lumOff val="5000"/>
                  </a:schemeClr>
                </a:solidFill>
              </a:rPr>
              <a:t>7/7 bombings in London</a:t>
            </a:r>
          </a:p>
          <a:p>
            <a:pPr marL="0" indent="0" defTabSz="457207" fontAlgn="auto">
              <a:spcAft>
                <a:spcPts val="0"/>
              </a:spcAft>
              <a:buClr>
                <a:schemeClr val="tx1">
                  <a:shade val="95000"/>
                </a:schemeClr>
              </a:buClr>
              <a:buFont typeface="Wingdings 2" charset="2"/>
              <a:buNone/>
              <a:defRPr/>
            </a:pPr>
            <a:r>
              <a:rPr lang="en-GB" sz="3200" dirty="0">
                <a:solidFill>
                  <a:schemeClr val="bg1">
                    <a:lumMod val="95000"/>
                    <a:lumOff val="5000"/>
                  </a:schemeClr>
                </a:solidFill>
              </a:rPr>
              <a:t>Tony Blair – speech 2006</a:t>
            </a:r>
          </a:p>
          <a:p>
            <a:pPr marL="0" indent="0" defTabSz="457207" fontAlgn="auto">
              <a:spcAft>
                <a:spcPts val="0"/>
              </a:spcAft>
              <a:buClr>
                <a:schemeClr val="tx1">
                  <a:shade val="95000"/>
                </a:schemeClr>
              </a:buClr>
              <a:buFont typeface="Wingdings 2" charset="2"/>
              <a:buNone/>
              <a:defRPr/>
            </a:pPr>
            <a:r>
              <a:rPr lang="en-GB" sz="3200" dirty="0">
                <a:solidFill>
                  <a:schemeClr val="bg1">
                    <a:lumMod val="95000"/>
                    <a:lumOff val="5000"/>
                  </a:schemeClr>
                </a:solidFill>
              </a:rPr>
              <a:t>Prevent Strategy 2011</a:t>
            </a:r>
          </a:p>
          <a:p>
            <a:pPr marL="0" indent="0" defTabSz="457207" fontAlgn="auto">
              <a:spcAft>
                <a:spcPts val="0"/>
              </a:spcAft>
              <a:buClr>
                <a:schemeClr val="tx1">
                  <a:shade val="95000"/>
                </a:schemeClr>
              </a:buClr>
              <a:buFont typeface="Wingdings 2" charset="2"/>
              <a:buNone/>
              <a:defRPr/>
            </a:pPr>
            <a:r>
              <a:rPr lang="en-GB" sz="3200" dirty="0">
                <a:solidFill>
                  <a:schemeClr val="bg1">
                    <a:lumMod val="95000"/>
                    <a:lumOff val="5000"/>
                  </a:schemeClr>
                </a:solidFill>
              </a:rPr>
              <a:t>Teachers’ Standards 2012 – ‘Not to undermine fundamental British values’</a:t>
            </a:r>
          </a:p>
          <a:p>
            <a:pPr marL="0" indent="0" defTabSz="457207" fontAlgn="auto">
              <a:spcAft>
                <a:spcPts val="0"/>
              </a:spcAft>
              <a:buClr>
                <a:schemeClr val="tx1">
                  <a:shade val="95000"/>
                </a:schemeClr>
              </a:buClr>
              <a:buFont typeface="Wingdings 2" charset="2"/>
              <a:buNone/>
              <a:defRPr/>
            </a:pPr>
            <a:r>
              <a:rPr lang="en-GB" sz="3200" dirty="0">
                <a:solidFill>
                  <a:schemeClr val="bg1">
                    <a:lumMod val="95000"/>
                    <a:lumOff val="5000"/>
                  </a:schemeClr>
                </a:solidFill>
              </a:rPr>
              <a:t>To promote British Values (</a:t>
            </a:r>
            <a:r>
              <a:rPr lang="en-GB" sz="3200" dirty="0" err="1">
                <a:solidFill>
                  <a:schemeClr val="bg1">
                    <a:lumMod val="95000"/>
                    <a:lumOff val="5000"/>
                  </a:schemeClr>
                </a:solidFill>
              </a:rPr>
              <a:t>DfE</a:t>
            </a:r>
            <a:r>
              <a:rPr lang="en-GB" sz="3200" dirty="0">
                <a:solidFill>
                  <a:schemeClr val="bg1">
                    <a:lumMod val="95000"/>
                    <a:lumOff val="5000"/>
                  </a:schemeClr>
                </a:solidFill>
              </a:rPr>
              <a:t> 2014)</a:t>
            </a:r>
          </a:p>
        </p:txBody>
      </p:sp>
      <p:pic>
        <p:nvPicPr>
          <p:cNvPr id="17412" name="Picture 2">
            <a:extLst>
              <a:ext uri="{FF2B5EF4-FFF2-40B4-BE49-F238E27FC236}">
                <a16:creationId xmlns:a16="http://schemas.microsoft.com/office/drawing/2014/main" id="{5DF415D8-E69B-43B3-942B-53D395E90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25400"/>
            <a:ext cx="1327150" cy="181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DA0189B-8992-454F-96B7-CDE036BE9479}"/>
              </a:ext>
            </a:extLst>
          </p:cNvPr>
          <p:cNvSpPr>
            <a:spLocks noGrp="1"/>
          </p:cNvSpPr>
          <p:nvPr>
            <p:ph type="title"/>
          </p:nvPr>
        </p:nvSpPr>
        <p:spPr/>
        <p:txBody>
          <a:bodyPr/>
          <a:lstStyle/>
          <a:p>
            <a:r>
              <a:rPr lang="en-GB" altLang="en-US"/>
              <a:t>Fundamental British values</a:t>
            </a:r>
          </a:p>
        </p:txBody>
      </p:sp>
      <p:sp>
        <p:nvSpPr>
          <p:cNvPr id="21507" name="Content Placeholder 2">
            <a:extLst>
              <a:ext uri="{FF2B5EF4-FFF2-40B4-BE49-F238E27FC236}">
                <a16:creationId xmlns:a16="http://schemas.microsoft.com/office/drawing/2014/main" id="{A6FE1F22-CB11-4AE3-9A45-414141F4B7C6}"/>
              </a:ext>
            </a:extLst>
          </p:cNvPr>
          <p:cNvSpPr>
            <a:spLocks noGrp="1"/>
          </p:cNvSpPr>
          <p:nvPr>
            <p:ph idx="1"/>
          </p:nvPr>
        </p:nvSpPr>
        <p:spPr/>
        <p:txBody>
          <a:bodyPr rtlCol="0">
            <a:normAutofit fontScale="92500" lnSpcReduction="20000"/>
          </a:bodyPr>
          <a:lstStyle/>
          <a:p>
            <a:pPr marL="342906" indent="-342906" defTabSz="457207" fontAlgn="auto">
              <a:spcAft>
                <a:spcPts val="0"/>
              </a:spcAft>
              <a:buClr>
                <a:schemeClr val="bg2">
                  <a:lumMod val="40000"/>
                  <a:lumOff val="60000"/>
                </a:schemeClr>
              </a:buClr>
              <a:buFont typeface="Wingdings 3" charset="2"/>
              <a:buChar char=""/>
              <a:defRPr/>
            </a:pPr>
            <a:r>
              <a:rPr lang="en-US" altLang="en-US" sz="4000" dirty="0"/>
              <a:t>democracy, </a:t>
            </a:r>
          </a:p>
          <a:p>
            <a:pPr marL="342906" indent="-342906" defTabSz="457207" fontAlgn="auto">
              <a:spcAft>
                <a:spcPts val="0"/>
              </a:spcAft>
              <a:buClr>
                <a:schemeClr val="bg2">
                  <a:lumMod val="40000"/>
                  <a:lumOff val="60000"/>
                </a:schemeClr>
              </a:buClr>
              <a:buFont typeface="Wingdings 3" charset="2"/>
              <a:buChar char=""/>
              <a:defRPr/>
            </a:pPr>
            <a:r>
              <a:rPr lang="en-US" altLang="en-US" sz="4000" dirty="0"/>
              <a:t>the rule of law,</a:t>
            </a:r>
          </a:p>
          <a:p>
            <a:pPr marL="342906" indent="-342906" defTabSz="457207" fontAlgn="auto">
              <a:spcAft>
                <a:spcPts val="0"/>
              </a:spcAft>
              <a:buClr>
                <a:schemeClr val="bg2">
                  <a:lumMod val="40000"/>
                  <a:lumOff val="60000"/>
                </a:schemeClr>
              </a:buClr>
              <a:buFont typeface="Wingdings 3" charset="2"/>
              <a:buChar char=""/>
              <a:defRPr/>
            </a:pPr>
            <a:r>
              <a:rPr lang="en-US" altLang="en-US" sz="4000" dirty="0"/>
              <a:t> individual liberty and mutual respect,</a:t>
            </a:r>
          </a:p>
          <a:p>
            <a:pPr marL="342906" indent="-342906" defTabSz="457207" fontAlgn="auto">
              <a:spcAft>
                <a:spcPts val="0"/>
              </a:spcAft>
              <a:buClr>
                <a:schemeClr val="bg2">
                  <a:lumMod val="40000"/>
                  <a:lumOff val="60000"/>
                </a:schemeClr>
              </a:buClr>
              <a:buFont typeface="Wingdings 3" charset="2"/>
              <a:buChar char=""/>
              <a:defRPr/>
            </a:pPr>
            <a:r>
              <a:rPr lang="en-US" altLang="en-US" sz="4000" dirty="0"/>
              <a:t> and tolerance of those with different faiths and beliefs’ </a:t>
            </a:r>
          </a:p>
          <a:p>
            <a:pPr marL="136525" indent="0" defTabSz="457207" fontAlgn="auto">
              <a:spcAft>
                <a:spcPts val="0"/>
              </a:spcAft>
              <a:buClr>
                <a:schemeClr val="bg2">
                  <a:lumMod val="40000"/>
                  <a:lumOff val="60000"/>
                </a:schemeClr>
              </a:buClr>
              <a:buFont typeface="Wingdings 2" panose="05020102010507070707" pitchFamily="18" charset="2"/>
              <a:buNone/>
              <a:defRPr/>
            </a:pPr>
            <a:r>
              <a:rPr lang="en-US" altLang="en-US" dirty="0"/>
              <a:t>(</a:t>
            </a:r>
            <a:r>
              <a:rPr lang="en-US" altLang="en-US" dirty="0" err="1"/>
              <a:t>DfE</a:t>
            </a:r>
            <a:r>
              <a:rPr lang="en-US" altLang="en-US" dirty="0"/>
              <a:t>, 2012, 10). </a:t>
            </a:r>
            <a:endParaRPr lang="en-GB"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a:extLst>
              <a:ext uri="{FF2B5EF4-FFF2-40B4-BE49-F238E27FC236}">
                <a16:creationId xmlns:a16="http://schemas.microsoft.com/office/drawing/2014/main" id="{948875BF-0EBB-4098-9409-0AF8404695F9}"/>
              </a:ext>
            </a:extLst>
          </p:cNvPr>
          <p:cNvSpPr>
            <a:spLocks noChangeArrowheads="1"/>
          </p:cNvSpPr>
          <p:nvPr/>
        </p:nvSpPr>
        <p:spPr bwMode="auto">
          <a:xfrm>
            <a:off x="912813" y="476250"/>
            <a:ext cx="72009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lnSpc>
                <a:spcPct val="150000"/>
              </a:lnSpc>
            </a:pPr>
            <a:r>
              <a:rPr lang="en-GB" altLang="en-US" sz="2800" i="1">
                <a:latin typeface="Verdana" panose="020B0604030504040204" pitchFamily="34" charset="0"/>
              </a:rPr>
              <a:t>If teachers are instructed not to undermine fundamental British values in their teaching, then they may feel justified in their quest for the development of Britishness in pupils, and in assuming that some are in deficit for not embodying Britishness enough.</a:t>
            </a:r>
          </a:p>
          <a:p>
            <a:pPr eaLnBrk="1" hangingPunct="1">
              <a:lnSpc>
                <a:spcPct val="150000"/>
              </a:lnSpc>
            </a:pPr>
            <a:endParaRPr lang="en-GB" altLang="en-US" sz="2800" i="1">
              <a:latin typeface="Verdana" panose="020B0604030504040204" pitchFamily="34" charset="0"/>
            </a:endParaRPr>
          </a:p>
          <a:p>
            <a:pPr eaLnBrk="1" hangingPunct="1">
              <a:lnSpc>
                <a:spcPct val="150000"/>
              </a:lnSpc>
            </a:pPr>
            <a:r>
              <a:rPr lang="en-GB" altLang="en-US" sz="2400" i="1">
                <a:latin typeface="Verdana" panose="020B0604030504040204" pitchFamily="34" charset="0"/>
              </a:rPr>
              <a:t>Smith (2012)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hape 180">
            <a:extLst>
              <a:ext uri="{FF2B5EF4-FFF2-40B4-BE49-F238E27FC236}">
                <a16:creationId xmlns:a16="http://schemas.microsoft.com/office/drawing/2014/main" id="{3BEE599E-9368-4366-9ABF-D0F88472D97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1057BB1-C91D-47D8-8162-FE16C9CE5A4D}" type="slidenum">
              <a:rPr lang="en-US" altLang="en-US" sz="1200" smtClean="0">
                <a:solidFill>
                  <a:srgbClr val="FFFFFF"/>
                </a:solidFill>
                <a:latin typeface="Verdana" panose="020B0604030504040204" pitchFamily="34" charset="0"/>
              </a:rPr>
              <a:pPr fontAlgn="base">
                <a:spcBef>
                  <a:spcPct val="0"/>
                </a:spcBef>
                <a:spcAft>
                  <a:spcPct val="0"/>
                </a:spcAft>
              </a:pPr>
              <a:t>8</a:t>
            </a:fld>
            <a:endParaRPr lang="en-US" altLang="en-US" sz="1200">
              <a:solidFill>
                <a:srgbClr val="FFFFFF"/>
              </a:solidFill>
              <a:latin typeface="Verdana" panose="020B0604030504040204" pitchFamily="34" charset="0"/>
            </a:endParaRPr>
          </a:p>
        </p:txBody>
      </p:sp>
      <p:sp>
        <p:nvSpPr>
          <p:cNvPr id="23555" name="Shape 181">
            <a:extLst>
              <a:ext uri="{FF2B5EF4-FFF2-40B4-BE49-F238E27FC236}">
                <a16:creationId xmlns:a16="http://schemas.microsoft.com/office/drawing/2014/main" id="{DDDE4BD6-F46E-49B7-AF2A-F2E82DDCB6D9}"/>
              </a:ext>
            </a:extLst>
          </p:cNvPr>
          <p:cNvSpPr>
            <a:spLocks noGrp="1"/>
          </p:cNvSpPr>
          <p:nvPr>
            <p:ph type="title" idx="4294967295"/>
          </p:nvPr>
        </p:nvSpPr>
        <p:spPr>
          <a:xfrm>
            <a:off x="0" y="225425"/>
            <a:ext cx="8229600" cy="1241425"/>
          </a:xfrm>
        </p:spPr>
        <p:txBody>
          <a:bodyPr/>
          <a:lstStyle/>
          <a:p>
            <a:r>
              <a:rPr lang="en-US" altLang="en-US">
                <a:latin typeface="Verdana" panose="020B0604030504040204" pitchFamily="34" charset="0"/>
                <a:ea typeface="Verdana" panose="020B0604030504040204" pitchFamily="34" charset="0"/>
                <a:cs typeface="Verdana" panose="020B0604030504040204" pitchFamily="34" charset="0"/>
              </a:rPr>
              <a:t>Review of literature  </a:t>
            </a:r>
          </a:p>
        </p:txBody>
      </p:sp>
      <p:sp>
        <p:nvSpPr>
          <p:cNvPr id="182" name="Shape 182">
            <a:extLst>
              <a:ext uri="{FF2B5EF4-FFF2-40B4-BE49-F238E27FC236}">
                <a16:creationId xmlns:a16="http://schemas.microsoft.com/office/drawing/2014/main" id="{06747427-EE3C-4C4F-8EBD-47DB134119AD}"/>
              </a:ext>
            </a:extLst>
          </p:cNvPr>
          <p:cNvSpPr>
            <a:spLocks noGrp="1"/>
          </p:cNvSpPr>
          <p:nvPr>
            <p:ph type="body" idx="4294967295"/>
          </p:nvPr>
        </p:nvSpPr>
        <p:spPr>
          <a:xfrm>
            <a:off x="228600" y="1466850"/>
            <a:ext cx="8686800" cy="4792663"/>
          </a:xfrm>
        </p:spPr>
        <p:txBody>
          <a:bodyPr lIns="0" tIns="0" rIns="0" bIns="0" rtlCol="0">
            <a:normAutofit fontScale="92500" lnSpcReduction="10000"/>
          </a:bodyPr>
          <a:lstStyle/>
          <a:p>
            <a:pPr marL="0" indent="0" defTabSz="457207" fontAlgn="auto">
              <a:spcAft>
                <a:spcPts val="0"/>
              </a:spcAft>
              <a:buClr>
                <a:schemeClr val="bg2">
                  <a:lumMod val="40000"/>
                  <a:lumOff val="60000"/>
                </a:schemeClr>
              </a:buClr>
              <a:buFontTx/>
              <a:buNone/>
              <a:defRPr>
                <a:solidFill>
                  <a:srgbClr val="000000"/>
                </a:solidFill>
              </a:defRPr>
            </a:pPr>
            <a:r>
              <a:rPr dirty="0">
                <a:solidFill>
                  <a:schemeClr val="tx1">
                    <a:lumMod val="95000"/>
                  </a:schemeClr>
                </a:solidFill>
                <a:sym typeface="Verdana"/>
              </a:rPr>
              <a:t>3 interlocking discourses underpinning the requirement for teachers not to undermine fundamental British values:</a:t>
            </a:r>
          </a:p>
          <a:p>
            <a:pPr marL="240631" indent="-240631" defTabSz="457207" fontAlgn="auto">
              <a:spcAft>
                <a:spcPts val="0"/>
              </a:spcAft>
              <a:buClr>
                <a:schemeClr val="bg2">
                  <a:lumMod val="40000"/>
                  <a:lumOff val="60000"/>
                </a:schemeClr>
              </a:buClr>
              <a:buFontTx/>
              <a:buAutoNum type="arabicPeriod"/>
              <a:defRPr>
                <a:solidFill>
                  <a:srgbClr val="000000"/>
                </a:solidFill>
              </a:defRPr>
            </a:pPr>
            <a:r>
              <a:rPr dirty="0">
                <a:solidFill>
                  <a:schemeClr val="tx1">
                    <a:lumMod val="95000"/>
                  </a:schemeClr>
                </a:solidFill>
                <a:sym typeface="Verdana"/>
              </a:rPr>
              <a:t>the nature and meaning of </a:t>
            </a:r>
            <a:r>
              <a:rPr dirty="0" err="1">
                <a:solidFill>
                  <a:schemeClr val="tx1">
                    <a:lumMod val="95000"/>
                  </a:schemeClr>
                </a:solidFill>
                <a:sym typeface="Verdana"/>
              </a:rPr>
              <a:t>Britishness</a:t>
            </a:r>
            <a:endParaRPr dirty="0">
              <a:solidFill>
                <a:schemeClr val="tx1">
                  <a:lumMod val="95000"/>
                </a:schemeClr>
              </a:solidFill>
              <a:sym typeface="Verdana"/>
            </a:endParaRPr>
          </a:p>
          <a:p>
            <a:pPr marL="240631" indent="-240631" defTabSz="457207" fontAlgn="auto">
              <a:spcAft>
                <a:spcPts val="0"/>
              </a:spcAft>
              <a:buClr>
                <a:schemeClr val="bg2">
                  <a:lumMod val="40000"/>
                  <a:lumOff val="60000"/>
                </a:schemeClr>
              </a:buClr>
              <a:buFontTx/>
              <a:buAutoNum type="arabicPeriod"/>
              <a:defRPr>
                <a:solidFill>
                  <a:srgbClr val="000000"/>
                </a:solidFill>
              </a:defRPr>
            </a:pPr>
            <a:r>
              <a:rPr dirty="0">
                <a:solidFill>
                  <a:schemeClr val="tx1">
                    <a:lumMod val="95000"/>
                  </a:schemeClr>
                </a:solidFill>
                <a:sym typeface="Verdana"/>
              </a:rPr>
              <a:t>the standards for teaching</a:t>
            </a:r>
          </a:p>
          <a:p>
            <a:pPr marL="240631" indent="-240631" defTabSz="457207" fontAlgn="auto">
              <a:spcAft>
                <a:spcPts val="0"/>
              </a:spcAft>
              <a:buClr>
                <a:schemeClr val="bg2">
                  <a:lumMod val="40000"/>
                  <a:lumOff val="60000"/>
                </a:schemeClr>
              </a:buClr>
              <a:buFontTx/>
              <a:buAutoNum type="arabicPeriod"/>
              <a:defRPr>
                <a:solidFill>
                  <a:srgbClr val="000000"/>
                </a:solidFill>
              </a:defRPr>
            </a:pPr>
            <a:r>
              <a:rPr dirty="0">
                <a:solidFill>
                  <a:schemeClr val="tx1">
                    <a:lumMod val="95000"/>
                  </a:schemeClr>
                </a:solidFill>
                <a:sym typeface="Verdana"/>
              </a:rPr>
              <a:t>diversity and equality teaching in initial teacher education</a:t>
            </a:r>
          </a:p>
          <a:p>
            <a:pPr marL="240631" indent="-240631" defTabSz="457207" fontAlgn="auto">
              <a:spcAft>
                <a:spcPts val="0"/>
              </a:spcAft>
              <a:buClr>
                <a:schemeClr val="bg2">
                  <a:lumMod val="40000"/>
                  <a:lumOff val="60000"/>
                </a:schemeClr>
              </a:buClr>
              <a:buFontTx/>
              <a:buAutoNum type="arabicPeriod"/>
              <a:defRPr>
                <a:solidFill>
                  <a:srgbClr val="000000"/>
                </a:solidFill>
              </a:defRPr>
            </a:pPr>
            <a:endParaRPr dirty="0">
              <a:solidFill>
                <a:schemeClr val="tx1">
                  <a:lumMod val="95000"/>
                </a:schemeClr>
              </a:solidFill>
              <a:sym typeface="Verdana"/>
            </a:endParaRPr>
          </a:p>
          <a:p>
            <a:pPr marL="0" indent="0" defTabSz="457207" fontAlgn="auto">
              <a:spcAft>
                <a:spcPts val="0"/>
              </a:spcAft>
              <a:buClr>
                <a:schemeClr val="bg2">
                  <a:lumMod val="40000"/>
                  <a:lumOff val="60000"/>
                </a:schemeClr>
              </a:buClr>
              <a:buFontTx/>
              <a:buNone/>
              <a:defRPr>
                <a:solidFill>
                  <a:srgbClr val="000000"/>
                </a:solidFill>
              </a:defRPr>
            </a:pPr>
            <a:r>
              <a:rPr dirty="0">
                <a:solidFill>
                  <a:schemeClr val="tx1">
                    <a:lumMod val="95000"/>
                  </a:schemeClr>
                </a:solidFill>
                <a:sym typeface="Verdana"/>
              </a:rPr>
              <a:t>Themes associated with </a:t>
            </a:r>
            <a:r>
              <a:rPr dirty="0" err="1">
                <a:solidFill>
                  <a:schemeClr val="tx1">
                    <a:lumMod val="95000"/>
                  </a:schemeClr>
                </a:solidFill>
                <a:sym typeface="Verdana"/>
              </a:rPr>
              <a:t>Britishness</a:t>
            </a:r>
            <a:r>
              <a:rPr dirty="0">
                <a:solidFill>
                  <a:schemeClr val="tx1">
                    <a:lumMod val="95000"/>
                  </a:schemeClr>
                </a:solidFill>
                <a:sym typeface="Verdana"/>
              </a:rPr>
              <a:t>:</a:t>
            </a:r>
          </a:p>
          <a:p>
            <a:pPr marL="0" indent="0" defTabSz="457207" fontAlgn="auto">
              <a:spcAft>
                <a:spcPts val="0"/>
              </a:spcAft>
              <a:buClr>
                <a:schemeClr val="bg2">
                  <a:lumMod val="40000"/>
                  <a:lumOff val="60000"/>
                </a:schemeClr>
              </a:buClr>
              <a:buFontTx/>
              <a:buNone/>
              <a:defRPr>
                <a:solidFill>
                  <a:srgbClr val="000000"/>
                </a:solidFill>
              </a:defRPr>
            </a:pPr>
            <a:r>
              <a:rPr dirty="0">
                <a:solidFill>
                  <a:schemeClr val="tx1">
                    <a:lumMod val="95000"/>
                  </a:schemeClr>
                </a:solidFill>
                <a:sym typeface="Verdana"/>
              </a:rPr>
              <a:t>loss and nostalgia (</a:t>
            </a:r>
            <a:r>
              <a:rPr dirty="0" err="1">
                <a:solidFill>
                  <a:schemeClr val="tx1">
                    <a:lumMod val="95000"/>
                  </a:schemeClr>
                </a:solidFill>
                <a:sym typeface="Verdana"/>
              </a:rPr>
              <a:t>Aughey</a:t>
            </a:r>
            <a:r>
              <a:rPr dirty="0">
                <a:solidFill>
                  <a:schemeClr val="tx1">
                    <a:lumMod val="95000"/>
                  </a:schemeClr>
                </a:solidFill>
                <a:sym typeface="Verdana"/>
              </a:rPr>
              <a:t> 2007;Uberoi and </a:t>
            </a:r>
            <a:r>
              <a:rPr dirty="0" err="1">
                <a:solidFill>
                  <a:schemeClr val="tx1">
                    <a:lumMod val="95000"/>
                  </a:schemeClr>
                </a:solidFill>
                <a:sym typeface="Verdana"/>
              </a:rPr>
              <a:t>Madood</a:t>
            </a:r>
            <a:r>
              <a:rPr dirty="0">
                <a:solidFill>
                  <a:schemeClr val="tx1">
                    <a:lumMod val="95000"/>
                  </a:schemeClr>
                </a:solidFill>
                <a:sym typeface="Verdana"/>
              </a:rPr>
              <a:t>: 2013)</a:t>
            </a:r>
          </a:p>
          <a:p>
            <a:pPr marL="0" indent="0" defTabSz="457207" fontAlgn="auto">
              <a:spcBef>
                <a:spcPts val="0"/>
              </a:spcBef>
              <a:spcAft>
                <a:spcPts val="0"/>
              </a:spcAft>
              <a:buClr>
                <a:schemeClr val="bg2">
                  <a:lumMod val="40000"/>
                  <a:lumOff val="60000"/>
                </a:schemeClr>
              </a:buClr>
              <a:buFontTx/>
              <a:buNone/>
              <a:defRPr>
                <a:solidFill>
                  <a:srgbClr val="000000"/>
                </a:solidFill>
              </a:defRPr>
            </a:pPr>
            <a:r>
              <a:rPr dirty="0">
                <a:solidFill>
                  <a:schemeClr val="tx1">
                    <a:lumMod val="95000"/>
                  </a:schemeClr>
                </a:solidFill>
                <a:uFill>
                  <a:solidFill/>
                </a:uFill>
                <a:ea typeface="Calibri"/>
                <a:cs typeface="Calibri"/>
                <a:sym typeface="Calibri"/>
              </a:rPr>
              <a:t>vulnerability (Hayton, English, Kenny: 2009)</a:t>
            </a:r>
          </a:p>
          <a:p>
            <a:pPr marL="0" indent="0" defTabSz="457207" fontAlgn="auto">
              <a:spcBef>
                <a:spcPts val="0"/>
              </a:spcBef>
              <a:spcAft>
                <a:spcPts val="0"/>
              </a:spcAft>
              <a:buClr>
                <a:schemeClr val="bg2">
                  <a:lumMod val="40000"/>
                  <a:lumOff val="60000"/>
                </a:schemeClr>
              </a:buClr>
              <a:buFontTx/>
              <a:buNone/>
              <a:defRPr>
                <a:solidFill>
                  <a:srgbClr val="000000"/>
                </a:solidFill>
              </a:defRPr>
            </a:pPr>
            <a:r>
              <a:rPr dirty="0">
                <a:solidFill>
                  <a:schemeClr val="tx1">
                    <a:lumMod val="95000"/>
                  </a:schemeClr>
                </a:solidFill>
                <a:uFill>
                  <a:solidFill/>
                </a:uFill>
                <a:ea typeface="Calibri"/>
                <a:cs typeface="Calibri"/>
                <a:sym typeface="Calibri"/>
              </a:rPr>
              <a:t>shared values of </a:t>
            </a:r>
            <a:r>
              <a:rPr dirty="0" err="1">
                <a:solidFill>
                  <a:schemeClr val="tx1">
                    <a:lumMod val="95000"/>
                  </a:schemeClr>
                </a:solidFill>
                <a:uFill>
                  <a:solidFill/>
                </a:uFill>
                <a:ea typeface="Calibri"/>
                <a:cs typeface="Calibri"/>
                <a:sym typeface="Calibri"/>
              </a:rPr>
              <a:t>Britishness</a:t>
            </a:r>
            <a:r>
              <a:rPr dirty="0">
                <a:solidFill>
                  <a:schemeClr val="tx1">
                    <a:lumMod val="95000"/>
                  </a:schemeClr>
                </a:solidFill>
                <a:uFill>
                  <a:solidFill/>
                </a:uFill>
                <a:ea typeface="Calibri"/>
                <a:cs typeface="Calibri"/>
                <a:sym typeface="Calibri"/>
              </a:rPr>
              <a:t> are synonymous with a strong society and that society is weaker where different values exist (</a:t>
            </a:r>
            <a:r>
              <a:rPr dirty="0" err="1">
                <a:solidFill>
                  <a:schemeClr val="tx1">
                    <a:lumMod val="95000"/>
                  </a:schemeClr>
                </a:solidFill>
                <a:uFill>
                  <a:solidFill/>
                </a:uFill>
                <a:ea typeface="Calibri"/>
                <a:cs typeface="Calibri"/>
                <a:sym typeface="Calibri"/>
              </a:rPr>
              <a:t>Kundnani</a:t>
            </a:r>
            <a:r>
              <a:rPr dirty="0">
                <a:solidFill>
                  <a:schemeClr val="tx1">
                    <a:lumMod val="95000"/>
                  </a:schemeClr>
                </a:solidFill>
                <a:uFill>
                  <a:solidFill/>
                </a:uFill>
                <a:ea typeface="Calibri"/>
                <a:cs typeface="Calibri"/>
                <a:sym typeface="Calibri"/>
              </a:rPr>
              <a:t>: 2007 and Meer and </a:t>
            </a:r>
            <a:r>
              <a:rPr dirty="0" err="1">
                <a:solidFill>
                  <a:schemeClr val="tx1">
                    <a:lumMod val="95000"/>
                  </a:schemeClr>
                </a:solidFill>
                <a:uFill>
                  <a:solidFill/>
                </a:uFill>
                <a:ea typeface="Calibri"/>
                <a:cs typeface="Calibri"/>
                <a:sym typeface="Calibri"/>
              </a:rPr>
              <a:t>Modood</a:t>
            </a:r>
            <a:r>
              <a:rPr dirty="0">
                <a:solidFill>
                  <a:schemeClr val="tx1">
                    <a:lumMod val="95000"/>
                  </a:schemeClr>
                </a:solidFill>
                <a:uFill>
                  <a:solidFill/>
                </a:uFill>
                <a:ea typeface="Calibri"/>
                <a:cs typeface="Calibri"/>
                <a:sym typeface="Calibri"/>
              </a:rPr>
              <a:t>: 2009)</a:t>
            </a:r>
          </a:p>
          <a:p>
            <a:pPr marL="0" indent="0" defTabSz="457207" fontAlgn="auto">
              <a:spcBef>
                <a:spcPts val="0"/>
              </a:spcBef>
              <a:spcAft>
                <a:spcPts val="0"/>
              </a:spcAft>
              <a:buClr>
                <a:schemeClr val="bg2">
                  <a:lumMod val="40000"/>
                  <a:lumOff val="60000"/>
                </a:schemeClr>
              </a:buClr>
              <a:buFontTx/>
              <a:buNone/>
              <a:defRPr>
                <a:solidFill>
                  <a:srgbClr val="000000"/>
                </a:solidFill>
              </a:defRPr>
            </a:pPr>
            <a:r>
              <a:rPr dirty="0" err="1">
                <a:solidFill>
                  <a:schemeClr val="tx1">
                    <a:lumMod val="95000"/>
                  </a:schemeClr>
                </a:solidFill>
                <a:uFill>
                  <a:solidFill/>
                </a:uFill>
                <a:ea typeface="Calibri"/>
                <a:cs typeface="Calibri"/>
                <a:sym typeface="Calibri"/>
              </a:rPr>
              <a:t>Vadher</a:t>
            </a:r>
            <a:r>
              <a:rPr dirty="0">
                <a:solidFill>
                  <a:schemeClr val="tx1">
                    <a:lumMod val="95000"/>
                  </a:schemeClr>
                </a:solidFill>
                <a:uFill>
                  <a:solidFill/>
                </a:uFill>
                <a:ea typeface="Calibri"/>
                <a:cs typeface="Calibri"/>
                <a:sym typeface="Calibri"/>
              </a:rPr>
              <a:t> and Barrett (2009) delineate six types boundaries of </a:t>
            </a:r>
            <a:r>
              <a:rPr dirty="0" err="1">
                <a:solidFill>
                  <a:schemeClr val="tx1">
                    <a:lumMod val="95000"/>
                  </a:schemeClr>
                </a:solidFill>
                <a:uFill>
                  <a:solidFill/>
                </a:uFill>
                <a:ea typeface="Calibri"/>
                <a:cs typeface="Calibri"/>
                <a:sym typeface="Calibri"/>
              </a:rPr>
              <a:t>Britishness</a:t>
            </a:r>
            <a:r>
              <a:rPr dirty="0">
                <a:solidFill>
                  <a:schemeClr val="tx1">
                    <a:lumMod val="95000"/>
                  </a:schemeClr>
                </a:solidFill>
                <a:uFill>
                  <a:solidFill/>
                </a:uFill>
                <a:ea typeface="Calibri"/>
                <a:cs typeface="Calibri"/>
                <a:sym typeface="Calibri"/>
              </a:rPr>
              <a:t>: racial; historical; civic; instrumental; lifestyle and multicultural.</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CD3C47C-11AB-4A83-8C5E-62EDCE518E5B}"/>
              </a:ext>
            </a:extLst>
          </p:cNvPr>
          <p:cNvSpPr>
            <a:spLocks noGrp="1"/>
          </p:cNvSpPr>
          <p:nvPr>
            <p:ph type="title"/>
          </p:nvPr>
        </p:nvSpPr>
        <p:spPr/>
        <p:txBody>
          <a:bodyPr/>
          <a:lstStyle/>
          <a:p>
            <a:r>
              <a:rPr lang="en-GB" altLang="en-US"/>
              <a:t>Fundamental British values</a:t>
            </a:r>
          </a:p>
        </p:txBody>
      </p:sp>
      <p:sp>
        <p:nvSpPr>
          <p:cNvPr id="21507" name="Content Placeholder 2">
            <a:extLst>
              <a:ext uri="{FF2B5EF4-FFF2-40B4-BE49-F238E27FC236}">
                <a16:creationId xmlns:a16="http://schemas.microsoft.com/office/drawing/2014/main" id="{1EFC898B-ED47-4B2D-9D43-42332DE053D3}"/>
              </a:ext>
            </a:extLst>
          </p:cNvPr>
          <p:cNvSpPr>
            <a:spLocks noGrp="1"/>
          </p:cNvSpPr>
          <p:nvPr>
            <p:ph idx="1"/>
          </p:nvPr>
        </p:nvSpPr>
        <p:spPr/>
        <p:txBody>
          <a:bodyPr rtlCol="0">
            <a:normAutofit fontScale="92500" lnSpcReduction="20000"/>
          </a:bodyPr>
          <a:lstStyle/>
          <a:p>
            <a:pPr marL="342906" indent="-342906" defTabSz="457207" fontAlgn="auto">
              <a:spcAft>
                <a:spcPts val="0"/>
              </a:spcAft>
              <a:buClr>
                <a:schemeClr val="bg2">
                  <a:lumMod val="40000"/>
                  <a:lumOff val="60000"/>
                </a:schemeClr>
              </a:buClr>
              <a:buFont typeface="Wingdings 3" charset="2"/>
              <a:buChar char=""/>
              <a:defRPr/>
            </a:pPr>
            <a:r>
              <a:rPr lang="en-US" altLang="en-US" sz="4000" dirty="0"/>
              <a:t>democracy, </a:t>
            </a:r>
          </a:p>
          <a:p>
            <a:pPr marL="342906" indent="-342906" defTabSz="457207" fontAlgn="auto">
              <a:spcAft>
                <a:spcPts val="0"/>
              </a:spcAft>
              <a:buClr>
                <a:schemeClr val="bg2">
                  <a:lumMod val="40000"/>
                  <a:lumOff val="60000"/>
                </a:schemeClr>
              </a:buClr>
              <a:buFont typeface="Wingdings 3" charset="2"/>
              <a:buChar char=""/>
              <a:defRPr/>
            </a:pPr>
            <a:r>
              <a:rPr lang="en-US" altLang="en-US" sz="4000" dirty="0"/>
              <a:t>the rule of law,</a:t>
            </a:r>
          </a:p>
          <a:p>
            <a:pPr marL="342906" indent="-342906" defTabSz="457207" fontAlgn="auto">
              <a:spcAft>
                <a:spcPts val="0"/>
              </a:spcAft>
              <a:buClr>
                <a:schemeClr val="bg2">
                  <a:lumMod val="40000"/>
                  <a:lumOff val="60000"/>
                </a:schemeClr>
              </a:buClr>
              <a:buFont typeface="Wingdings 3" charset="2"/>
              <a:buChar char=""/>
              <a:defRPr/>
            </a:pPr>
            <a:r>
              <a:rPr lang="en-US" altLang="en-US" sz="4000" dirty="0"/>
              <a:t> individual liberty and mutual respect,</a:t>
            </a:r>
          </a:p>
          <a:p>
            <a:pPr marL="342906" indent="-342906" defTabSz="457207" fontAlgn="auto">
              <a:spcAft>
                <a:spcPts val="0"/>
              </a:spcAft>
              <a:buClr>
                <a:schemeClr val="bg2">
                  <a:lumMod val="40000"/>
                  <a:lumOff val="60000"/>
                </a:schemeClr>
              </a:buClr>
              <a:buFont typeface="Wingdings 3" charset="2"/>
              <a:buChar char=""/>
              <a:defRPr/>
            </a:pPr>
            <a:r>
              <a:rPr lang="en-US" altLang="en-US" sz="4000" dirty="0"/>
              <a:t> and tolerance of those with different faiths and beliefs’ </a:t>
            </a:r>
          </a:p>
          <a:p>
            <a:pPr marL="136525" indent="0" defTabSz="457207" fontAlgn="auto">
              <a:spcAft>
                <a:spcPts val="0"/>
              </a:spcAft>
              <a:buClr>
                <a:schemeClr val="bg2">
                  <a:lumMod val="40000"/>
                  <a:lumOff val="60000"/>
                </a:schemeClr>
              </a:buClr>
              <a:buFont typeface="Wingdings 2" panose="05020102010507070707" pitchFamily="18" charset="2"/>
              <a:buNone/>
              <a:defRPr/>
            </a:pPr>
            <a:r>
              <a:rPr lang="en-US" altLang="en-US" dirty="0"/>
              <a:t>(</a:t>
            </a:r>
            <a:r>
              <a:rPr lang="en-US" altLang="en-US" dirty="0" err="1"/>
              <a:t>DfE</a:t>
            </a:r>
            <a:r>
              <a:rPr lang="en-US" altLang="en-US" dirty="0"/>
              <a:t>, 2012, 10). </a:t>
            </a:r>
            <a:endParaRPr lang="en-GB" alt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f459c8e0-abbb-4e79-a025-ad1aecc7bffc"/>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43D83D9945084695099582D620065D" ma:contentTypeVersion="13" ma:contentTypeDescription="Create a new document." ma:contentTypeScope="" ma:versionID="5c964b09521b7aa644575b86dc66e963">
  <xsd:schema xmlns:xsd="http://www.w3.org/2001/XMLSchema" xmlns:xs="http://www.w3.org/2001/XMLSchema" xmlns:p="http://schemas.microsoft.com/office/2006/metadata/properties" xmlns:ns3="f7ff8a16-b399-43f4-953f-016e0076bcd0" xmlns:ns4="2dfad247-a22d-4f07-9f17-244910a44fea" targetNamespace="http://schemas.microsoft.com/office/2006/metadata/properties" ma:root="true" ma:fieldsID="4ce5fb44cbb01d8e7a1fa97cbfd25758" ns3:_="" ns4:_="">
    <xsd:import namespace="f7ff8a16-b399-43f4-953f-016e0076bcd0"/>
    <xsd:import namespace="2dfad247-a22d-4f07-9f17-244910a44fe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ff8a16-b399-43f4-953f-016e0076bcd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fad247-a22d-4f07-9f17-244910a44fe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BCCF15-C667-46CD-BCAE-1C6E2AC610E2}">
  <ds:schemaRefs>
    <ds:schemaRef ds:uri="http://schemas.microsoft.com/sharepoint/v3/contenttype/forms"/>
  </ds:schemaRefs>
</ds:datastoreItem>
</file>

<file path=customXml/itemProps2.xml><?xml version="1.0" encoding="utf-8"?>
<ds:datastoreItem xmlns:ds="http://schemas.openxmlformats.org/officeDocument/2006/customXml" ds:itemID="{6D23E520-E9D6-427C-8BE7-971940CC24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ff8a16-b399-43f4-953f-016e0076bcd0"/>
    <ds:schemaRef ds:uri="2dfad247-a22d-4f07-9f17-244910a44f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22C1A5-6513-4BD1-A6CD-187678544808}">
  <ds:schemaRefs>
    <ds:schemaRef ds:uri="http://schemas.microsoft.com/office/infopath/2007/PartnerControls"/>
    <ds:schemaRef ds:uri="http://schemas.microsoft.com/office/2006/documentManagement/types"/>
    <ds:schemaRef ds:uri="http://schemas.microsoft.com/office/2006/metadata/properties"/>
    <ds:schemaRef ds:uri="f7ff8a16-b399-43f4-953f-016e0076bcd0"/>
    <ds:schemaRef ds:uri="http://purl.org/dc/terms/"/>
    <ds:schemaRef ds:uri="2dfad247-a22d-4f07-9f17-244910a44fea"/>
    <ds:schemaRef ds:uri="http://purl.org/dc/dcmitype/"/>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Ion Boardroom</Template>
  <TotalTime>1634</TotalTime>
  <Words>5521</Words>
  <Application>Microsoft Office PowerPoint</Application>
  <PresentationFormat>On-screen Show (4:3)</PresentationFormat>
  <Paragraphs>269</Paragraphs>
  <Slides>34</Slides>
  <Notes>14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6" baseType="lpstr">
      <vt:lpstr>Arial</vt:lpstr>
      <vt:lpstr>Calibri</vt:lpstr>
      <vt:lpstr>Century Gothic</vt:lpstr>
      <vt:lpstr>Lucida Sans</vt:lpstr>
      <vt:lpstr>Times New Roman</vt:lpstr>
      <vt:lpstr>Trebuchet MS</vt:lpstr>
      <vt:lpstr>Verdana</vt:lpstr>
      <vt:lpstr>Wingdings</vt:lpstr>
      <vt:lpstr>Wingdings 2</vt:lpstr>
      <vt:lpstr>Wingdings 3</vt:lpstr>
      <vt:lpstr>Ion</vt:lpstr>
      <vt:lpstr>Microsoft Excel Chart</vt:lpstr>
      <vt:lpstr>Why do teachers need to be careful in promoting Fundamental British Values in schools?  Prof Sally Elton-Chalcraft  LJMU 11th March 2020</vt:lpstr>
      <vt:lpstr>To Promote or not to promote Fundamental British values</vt:lpstr>
      <vt:lpstr>The idea and position of Values in Education</vt:lpstr>
      <vt:lpstr>Research Team</vt:lpstr>
      <vt:lpstr>Background</vt:lpstr>
      <vt:lpstr>Fundamental British values</vt:lpstr>
      <vt:lpstr>PowerPoint Presentation</vt:lpstr>
      <vt:lpstr>Review of literature  </vt:lpstr>
      <vt:lpstr>Fundamental British values</vt:lpstr>
      <vt:lpstr>Methodology</vt:lpstr>
      <vt:lpstr>Questions</vt:lpstr>
      <vt:lpstr>To Promote or not to promote Fundamental British values</vt:lpstr>
      <vt:lpstr>Findings: 2 key aspects</vt:lpstr>
      <vt:lpstr>YES                           NO</vt:lpstr>
      <vt:lpstr>PowerPoint Presentation</vt:lpstr>
      <vt:lpstr>Why were the requirements not to undermine fundamental British values  included in the Teachers’ Standards?</vt:lpstr>
      <vt:lpstr>Why do you think the phrase ‘British values’ was used? </vt:lpstr>
      <vt:lpstr>To Promote or not to promote Fundamental British values</vt:lpstr>
      <vt:lpstr>FBV= </vt:lpstr>
      <vt:lpstr>‘Safe expressions’ of FBV</vt:lpstr>
      <vt:lpstr> Problems brought to light by research on Fundamental British values</vt:lpstr>
      <vt:lpstr>Challenges and Solutions……..</vt:lpstr>
      <vt:lpstr>PowerPoint Presentation</vt:lpstr>
      <vt:lpstr>Legislation and statutory requirements:  Equality Act 2010</vt:lpstr>
      <vt:lpstr>Eg Anti racist/ multicultural school</vt:lpstr>
      <vt:lpstr>It is not the obvious things that prevent inclusion</vt:lpstr>
      <vt:lpstr>Attitudes (Elton-Chalcraft 2009: 82 adapted from Kincheloe and Steinberg 1997)</vt:lpstr>
      <vt:lpstr> 2) Liberal multiculturalists</vt:lpstr>
      <vt:lpstr>3) pluralist multiculturalism</vt:lpstr>
      <vt:lpstr>4) Left essentialist multiculturalists</vt:lpstr>
      <vt:lpstr>The most appropriate  stance:</vt:lpstr>
      <vt:lpstr>Solutions : WHAT and HOW</vt:lpstr>
      <vt:lpstr>References</vt:lpstr>
      <vt:lpstr>               Professional                   practice books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 British values in Education?   An investigation into teachers’ and student teachers’ perceptions of 'values'</dc:title>
  <dc:creator>Tyers/Warner</dc:creator>
  <cp:lastModifiedBy>Johnson, Janine</cp:lastModifiedBy>
  <cp:revision>117</cp:revision>
  <cp:lastPrinted>2020-03-04T19:52:36Z</cp:lastPrinted>
  <dcterms:created xsi:type="dcterms:W3CDTF">2013-07-29T09:52:45Z</dcterms:created>
  <dcterms:modified xsi:type="dcterms:W3CDTF">2020-03-13T11:28:04Z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0x0101000F43D83D9945084695099582D620065D</vt:lpwstr>
  </property>
</Properties>
</file>