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1386800" cy="30279975"/>
  <p:notesSz cx="6797675" cy="9926638"/>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7">
          <p15:clr>
            <a:srgbClr val="A4A3A4"/>
          </p15:clr>
        </p15:guide>
        <p15:guide id="2" pos="67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p:cViewPr varScale="1">
        <p:scale>
          <a:sx n="23" d="100"/>
          <a:sy n="23" d="100"/>
        </p:scale>
        <p:origin x="3114" y="90"/>
      </p:cViewPr>
      <p:guideLst>
        <p:guide orient="horz" pos="9537"/>
        <p:guide pos="67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9646F73-698A-4AB5-8B41-5FDF9DE37EDA}" type="datetimeFigureOut">
              <a:rPr lang="en-GB" smtClean="0"/>
              <a:pPr/>
              <a:t>29/04/2019</a:t>
            </a:fld>
            <a:endParaRPr lang="en-GB"/>
          </a:p>
        </p:txBody>
      </p:sp>
      <p:sp>
        <p:nvSpPr>
          <p:cNvPr id="4" name="Slide Image Placeholder 3"/>
          <p:cNvSpPr>
            <a:spLocks noGrp="1" noRot="1" noChangeAspect="1"/>
          </p:cNvSpPr>
          <p:nvPr>
            <p:ph type="sldImg" idx="2"/>
          </p:nvPr>
        </p:nvSpPr>
        <p:spPr>
          <a:xfrm>
            <a:off x="2084388" y="744538"/>
            <a:ext cx="2628900"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07312BD-5B5D-4C19-A088-00136721EB93}" type="slidenum">
              <a:rPr lang="en-GB" smtClean="0"/>
              <a:pPr/>
              <a:t>‹#›</a:t>
            </a:fld>
            <a:endParaRPr lang="en-GB"/>
          </a:p>
        </p:txBody>
      </p:sp>
    </p:spTree>
    <p:extLst>
      <p:ext uri="{BB962C8B-B14F-4D97-AF65-F5344CB8AC3E}">
        <p14:creationId xmlns:p14="http://schemas.microsoft.com/office/powerpoint/2010/main" val="1953692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07312BD-5B5D-4C19-A088-00136721EB93}" type="slidenum">
              <a:rPr lang="en-GB" smtClean="0"/>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010" y="9406425"/>
            <a:ext cx="18178780" cy="6490569"/>
          </a:xfrm>
        </p:spPr>
        <p:txBody>
          <a:bodyPr/>
          <a:lstStyle/>
          <a:p>
            <a:r>
              <a:rPr lang="en-US" smtClean="0"/>
              <a:t>Click to edit Master title style</a:t>
            </a:r>
            <a:endParaRPr lang="en-GB"/>
          </a:p>
        </p:txBody>
      </p:sp>
      <p:sp>
        <p:nvSpPr>
          <p:cNvPr id="3" name="Subtitle 2"/>
          <p:cNvSpPr>
            <a:spLocks noGrp="1"/>
          </p:cNvSpPr>
          <p:nvPr>
            <p:ph type="subTitle" idx="1"/>
          </p:nvPr>
        </p:nvSpPr>
        <p:spPr>
          <a:xfrm>
            <a:off x="3208020" y="17158652"/>
            <a:ext cx="14970760" cy="773821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935ACE2-2B3E-4CE1-92F6-4E9DEA7413CF}" type="datetimeFigureOut">
              <a:rPr lang="en-GB" smtClean="0"/>
              <a:pPr/>
              <a:t>29/04/2019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E60030-7712-4DF7-97BA-4283449015D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935ACE2-2B3E-4CE1-92F6-4E9DEA7413CF}" type="datetimeFigureOut">
              <a:rPr lang="en-GB" smtClean="0"/>
              <a:pPr/>
              <a:t>29/04/2019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E60030-7712-4DF7-97BA-4283449015D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264736" y="1212610"/>
            <a:ext cx="11254060" cy="2583610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02554" y="1212610"/>
            <a:ext cx="33405737" cy="2583610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935ACE2-2B3E-4CE1-92F6-4E9DEA7413CF}" type="datetimeFigureOut">
              <a:rPr lang="en-GB" smtClean="0"/>
              <a:pPr/>
              <a:t>29/04/2019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E60030-7712-4DF7-97BA-4283449015D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935ACE2-2B3E-4CE1-92F6-4E9DEA7413CF}" type="datetimeFigureOut">
              <a:rPr lang="en-GB" smtClean="0"/>
              <a:pPr/>
              <a:t>29/04/2019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E60030-7712-4DF7-97BA-4283449015D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410" y="19457695"/>
            <a:ext cx="18178780" cy="6013939"/>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689410" y="12833948"/>
            <a:ext cx="18178780" cy="662374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35ACE2-2B3E-4CE1-92F6-4E9DEA7413CF}" type="datetimeFigureOut">
              <a:rPr lang="en-GB" smtClean="0"/>
              <a:pPr/>
              <a:t>29/04/2019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DE60030-7712-4DF7-97BA-4283449015D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02554" y="7065334"/>
            <a:ext cx="22329898" cy="19983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5188899" y="7065334"/>
            <a:ext cx="22329898" cy="199833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935ACE2-2B3E-4CE1-92F6-4E9DEA7413CF}" type="datetimeFigureOut">
              <a:rPr lang="en-GB" smtClean="0"/>
              <a:pPr/>
              <a:t>29/04/2019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E60030-7712-4DF7-97BA-4283449015D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69340" y="1212603"/>
            <a:ext cx="19248120" cy="5046663"/>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069341" y="6777950"/>
            <a:ext cx="9449551" cy="282472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341" y="9602677"/>
            <a:ext cx="9449551" cy="1744603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0864199" y="6777950"/>
            <a:ext cx="9453263" cy="282472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0864199" y="9602677"/>
            <a:ext cx="9453263" cy="1744603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935ACE2-2B3E-4CE1-92F6-4E9DEA7413CF}" type="datetimeFigureOut">
              <a:rPr lang="en-GB" smtClean="0"/>
              <a:pPr/>
              <a:t>29/04/2019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DE60030-7712-4DF7-97BA-4283449015D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935ACE2-2B3E-4CE1-92F6-4E9DEA7413CF}" type="datetimeFigureOut">
              <a:rPr lang="en-GB" smtClean="0"/>
              <a:pPr/>
              <a:t>29/04/2019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DE60030-7712-4DF7-97BA-4283449015D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35ACE2-2B3E-4CE1-92F6-4E9DEA7413CF}" type="datetimeFigureOut">
              <a:rPr lang="en-GB" smtClean="0"/>
              <a:pPr/>
              <a:t>29/04/2019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DE60030-7712-4DF7-97BA-4283449015D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341" y="1205591"/>
            <a:ext cx="7036110" cy="5130774"/>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8361646" y="1205598"/>
            <a:ext cx="11955815" cy="2584312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069341" y="6336372"/>
            <a:ext cx="7036110" cy="207123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35ACE2-2B3E-4CE1-92F6-4E9DEA7413CF}" type="datetimeFigureOut">
              <a:rPr lang="en-GB" smtClean="0"/>
              <a:pPr/>
              <a:t>29/04/2019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E60030-7712-4DF7-97BA-4283449015D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1962" y="21195982"/>
            <a:ext cx="12832080" cy="2502306"/>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4191962" y="2705572"/>
            <a:ext cx="12832080" cy="1816798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4191962" y="23698288"/>
            <a:ext cx="12832080" cy="355368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35ACE2-2B3E-4CE1-92F6-4E9DEA7413CF}" type="datetimeFigureOut">
              <a:rPr lang="en-GB" smtClean="0"/>
              <a:pPr/>
              <a:t>29/04/2019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DE60030-7712-4DF7-97BA-4283449015D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340" y="1212603"/>
            <a:ext cx="19248120" cy="50466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1069340" y="7065334"/>
            <a:ext cx="19248120" cy="199833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1069341" y="28065058"/>
            <a:ext cx="4990253" cy="1612128"/>
          </a:xfrm>
          <a:prstGeom prst="rect">
            <a:avLst/>
          </a:prstGeom>
        </p:spPr>
        <p:txBody>
          <a:bodyPr vert="horz" lIns="91440" tIns="45720" rIns="91440" bIns="45720" rtlCol="0" anchor="ctr"/>
          <a:lstStyle>
            <a:lvl1pPr algn="l">
              <a:defRPr sz="1200">
                <a:solidFill>
                  <a:schemeClr val="tx1">
                    <a:tint val="75000"/>
                  </a:schemeClr>
                </a:solidFill>
              </a:defRPr>
            </a:lvl1pPr>
          </a:lstStyle>
          <a:p>
            <a:fld id="{0935ACE2-2B3E-4CE1-92F6-4E9DEA7413CF}" type="datetimeFigureOut">
              <a:rPr lang="en-GB" smtClean="0"/>
              <a:pPr/>
              <a:t>29/04/2019</a:t>
            </a:fld>
            <a:endParaRPr lang="en-GB"/>
          </a:p>
        </p:txBody>
      </p:sp>
      <p:sp>
        <p:nvSpPr>
          <p:cNvPr id="5" name="Footer Placeholder 4"/>
          <p:cNvSpPr>
            <a:spLocks noGrp="1"/>
          </p:cNvSpPr>
          <p:nvPr>
            <p:ph type="ftr" sz="quarter" idx="3"/>
          </p:nvPr>
        </p:nvSpPr>
        <p:spPr>
          <a:xfrm>
            <a:off x="7307157" y="28065058"/>
            <a:ext cx="6772487" cy="161212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5327208" y="28065058"/>
            <a:ext cx="4990253" cy="1612128"/>
          </a:xfrm>
          <a:prstGeom prst="rect">
            <a:avLst/>
          </a:prstGeom>
        </p:spPr>
        <p:txBody>
          <a:bodyPr vert="horz" lIns="91440" tIns="45720" rIns="91440" bIns="45720" rtlCol="0" anchor="ctr"/>
          <a:lstStyle>
            <a:lvl1pPr algn="r">
              <a:defRPr sz="1200">
                <a:solidFill>
                  <a:schemeClr val="tx1">
                    <a:tint val="75000"/>
                  </a:schemeClr>
                </a:solidFill>
              </a:defRPr>
            </a:lvl1pPr>
          </a:lstStyle>
          <a:p>
            <a:fld id="{FDE60030-7712-4DF7-97BA-4283449015D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hyperlink" Target="https://www.projectmanagement.com/articles/383994/The-Emergence-of-Complexity" TargetMode="External"/><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emf"/><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hyperlink" Target="https://opus.lib.uts.edu.au/handle/10453/4347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4519794" y="240319"/>
            <a:ext cx="6228904" cy="1446550"/>
          </a:xfrm>
          <a:prstGeom prst="rect">
            <a:avLst/>
          </a:prstGeom>
          <a:noFill/>
        </p:spPr>
        <p:txBody>
          <a:bodyPr wrap="square" rtlCol="0">
            <a:spAutoFit/>
          </a:bodyPr>
          <a:lstStyle/>
          <a:p>
            <a:pPr algn="r"/>
            <a:r>
              <a:rPr lang="en-GB" sz="4400" b="1" dirty="0" smtClean="0">
                <a:solidFill>
                  <a:schemeClr val="accent4">
                    <a:lumMod val="75000"/>
                  </a:schemeClr>
                </a:solidFill>
                <a:latin typeface="Tahoma" pitchFamily="34" charset="0"/>
                <a:cs typeface="Tahoma" pitchFamily="34" charset="0"/>
              </a:rPr>
              <a:t>Jane Dowson j.dowson@ljmu.ac.uk</a:t>
            </a:r>
            <a:endParaRPr lang="en-GB" sz="4400" b="1" dirty="0">
              <a:solidFill>
                <a:schemeClr val="accent4">
                  <a:lumMod val="75000"/>
                </a:schemeClr>
              </a:solidFill>
              <a:latin typeface="Tahoma" pitchFamily="34" charset="0"/>
              <a:cs typeface="Tahoma" pitchFamily="34" charset="0"/>
            </a:endParaRPr>
          </a:p>
        </p:txBody>
      </p:sp>
      <p:sp>
        <p:nvSpPr>
          <p:cNvPr id="20" name="Rounded Rectangle 19"/>
          <p:cNvSpPr/>
          <p:nvPr/>
        </p:nvSpPr>
        <p:spPr>
          <a:xfrm>
            <a:off x="643960" y="5790966"/>
            <a:ext cx="9793088" cy="6031824"/>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fontAlgn="base">
              <a:spcBef>
                <a:spcPct val="0"/>
              </a:spcBef>
              <a:spcAft>
                <a:spcPct val="0"/>
              </a:spcAft>
            </a:pPr>
            <a:endParaRPr lang="en-GB" sz="2000" dirty="0" smtClean="0">
              <a:solidFill>
                <a:schemeClr val="tx1"/>
              </a:solidFill>
              <a:latin typeface="Tahoma" pitchFamily="34" charset="0"/>
              <a:cs typeface="Tahoma" pitchFamily="34" charset="0"/>
            </a:endParaRPr>
          </a:p>
          <a:p>
            <a:pPr lvl="0" algn="just" fontAlgn="base">
              <a:spcBef>
                <a:spcPct val="0"/>
              </a:spcBef>
              <a:spcAft>
                <a:spcPct val="0"/>
              </a:spcAft>
            </a:pPr>
            <a:r>
              <a:rPr lang="en-GB" sz="2000" dirty="0" smtClean="0">
                <a:solidFill>
                  <a:schemeClr val="bg1"/>
                </a:solidFill>
                <a:latin typeface="Tahoma" pitchFamily="34" charset="0"/>
                <a:cs typeface="Tahoma" pitchFamily="34" charset="0"/>
              </a:rPr>
              <a:t>Despite increased knowledge and extensive experience of certified PMP’s, disparities still remain between PM knowledge and stakeholder satisfaction.</a:t>
            </a:r>
            <a:r>
              <a:rPr lang="en-GB" sz="2000" baseline="30000" dirty="0" smtClean="0">
                <a:solidFill>
                  <a:schemeClr val="bg1"/>
                </a:solidFill>
                <a:latin typeface="Tahoma" pitchFamily="34" charset="0"/>
                <a:cs typeface="Tahoma" pitchFamily="34" charset="0"/>
              </a:rPr>
              <a:t>1</a:t>
            </a:r>
            <a:r>
              <a:rPr lang="en-GB" sz="2000" dirty="0" smtClean="0">
                <a:solidFill>
                  <a:schemeClr val="bg1"/>
                </a:solidFill>
                <a:latin typeface="Tahoma" pitchFamily="34" charset="0"/>
                <a:cs typeface="Tahoma" pitchFamily="34" charset="0"/>
              </a:rPr>
              <a:t>  Complexities exist within and across project boundaries and business environments, challenging project performance, creating a demand for timely and appropriate responses.</a:t>
            </a:r>
            <a:r>
              <a:rPr lang="en-GB" sz="2000" baseline="30000" dirty="0" smtClean="0">
                <a:solidFill>
                  <a:schemeClr val="bg1"/>
                </a:solidFill>
                <a:latin typeface="Tahoma" pitchFamily="34" charset="0"/>
                <a:cs typeface="Tahoma" pitchFamily="34" charset="0"/>
              </a:rPr>
              <a:t>2</a:t>
            </a:r>
            <a:r>
              <a:rPr lang="en-GB" sz="2000" dirty="0" smtClean="0">
                <a:solidFill>
                  <a:schemeClr val="bg1"/>
                </a:solidFill>
                <a:latin typeface="Tahoma" pitchFamily="34" charset="0"/>
                <a:cs typeface="Tahoma" pitchFamily="34" charset="0"/>
              </a:rPr>
              <a:t>  </a:t>
            </a:r>
            <a:r>
              <a:rPr lang="en-GB" sz="2000" dirty="0">
                <a:solidFill>
                  <a:schemeClr val="bg1"/>
                </a:solidFill>
                <a:latin typeface="Tahoma" pitchFamily="34" charset="0"/>
                <a:cs typeface="Tahoma" pitchFamily="34" charset="0"/>
              </a:rPr>
              <a:t>L</a:t>
            </a:r>
            <a:r>
              <a:rPr lang="en-GB" sz="2000" dirty="0" smtClean="0">
                <a:solidFill>
                  <a:schemeClr val="bg1"/>
                </a:solidFill>
                <a:latin typeface="Tahoma" pitchFamily="34" charset="0"/>
                <a:cs typeface="Tahoma" pitchFamily="34" charset="0"/>
              </a:rPr>
              <a:t>ack of insight into what causes complexity can have an undesirable effect upon knowledge interpretation, sharing and learning processes, preventing time-bound appropriate responses to problem signs.</a:t>
            </a:r>
            <a:r>
              <a:rPr lang="en-GB" sz="2000" baseline="30000" dirty="0" smtClean="0">
                <a:solidFill>
                  <a:schemeClr val="bg1"/>
                </a:solidFill>
                <a:latin typeface="Tahoma" pitchFamily="34" charset="0"/>
                <a:cs typeface="Tahoma" pitchFamily="34" charset="0"/>
              </a:rPr>
              <a:t>3,4,5</a:t>
            </a:r>
            <a:r>
              <a:rPr lang="en-GB" sz="2000" dirty="0" smtClean="0">
                <a:solidFill>
                  <a:schemeClr val="bg1"/>
                </a:solidFill>
                <a:latin typeface="Tahoma" pitchFamily="34" charset="0"/>
                <a:cs typeface="Tahoma" pitchFamily="34" charset="0"/>
              </a:rPr>
              <a:t> </a:t>
            </a:r>
          </a:p>
          <a:p>
            <a:pPr lvl="0" algn="just" fontAlgn="base">
              <a:spcBef>
                <a:spcPct val="0"/>
              </a:spcBef>
              <a:spcAft>
                <a:spcPct val="0"/>
              </a:spcAft>
            </a:pPr>
            <a:endParaRPr lang="en-GB" sz="2000" dirty="0" smtClean="0">
              <a:solidFill>
                <a:schemeClr val="bg1"/>
              </a:solidFill>
              <a:latin typeface="Tahoma" pitchFamily="34" charset="0"/>
              <a:cs typeface="Tahoma" pitchFamily="34" charset="0"/>
            </a:endParaRPr>
          </a:p>
          <a:p>
            <a:pPr lvl="0" algn="just" fontAlgn="base">
              <a:spcBef>
                <a:spcPct val="0"/>
              </a:spcBef>
              <a:spcAft>
                <a:spcPct val="0"/>
              </a:spcAft>
            </a:pPr>
            <a:r>
              <a:rPr lang="en-GB" sz="2000" dirty="0" smtClean="0">
                <a:solidFill>
                  <a:schemeClr val="bg1"/>
                </a:solidFill>
                <a:latin typeface="Tahoma" pitchFamily="34" charset="0"/>
                <a:cs typeface="Tahoma" pitchFamily="34" charset="0"/>
              </a:rPr>
              <a:t>The utility and impact of lean principles remains a point of contention</a:t>
            </a:r>
            <a:r>
              <a:rPr lang="en-GB" sz="2000" baseline="30000" dirty="0" smtClean="0">
                <a:solidFill>
                  <a:schemeClr val="bg1"/>
                </a:solidFill>
                <a:latin typeface="Tahoma" pitchFamily="34" charset="0"/>
                <a:cs typeface="Tahoma" pitchFamily="34" charset="0"/>
              </a:rPr>
              <a:t>6</a:t>
            </a:r>
            <a:r>
              <a:rPr lang="en-GB" sz="2000" dirty="0" smtClean="0">
                <a:solidFill>
                  <a:schemeClr val="bg1"/>
                </a:solidFill>
                <a:latin typeface="Tahoma" pitchFamily="34" charset="0"/>
                <a:cs typeface="Tahoma" pitchFamily="34" charset="0"/>
              </a:rPr>
              <a:t> and few attempts have been made to link lean project management with overall learning and knowledge success from an outcome-driven behavioural perspective</a:t>
            </a:r>
            <a:r>
              <a:rPr lang="en-GB" sz="2000" baseline="30000" dirty="0" smtClean="0">
                <a:solidFill>
                  <a:schemeClr val="bg1"/>
                </a:solidFill>
                <a:latin typeface="Tahoma" pitchFamily="34" charset="0"/>
                <a:cs typeface="Tahoma" pitchFamily="34" charset="0"/>
              </a:rPr>
              <a:t>7,8</a:t>
            </a:r>
            <a:r>
              <a:rPr lang="en-GB" sz="2000" dirty="0" smtClean="0">
                <a:solidFill>
                  <a:schemeClr val="bg1"/>
                </a:solidFill>
                <a:latin typeface="Tahoma" pitchFamily="34" charset="0"/>
                <a:cs typeface="Tahoma" pitchFamily="34" charset="0"/>
              </a:rPr>
              <a:t> focusing on highlighting singular process-related, task-driven systems and improving operational procedures only.</a:t>
            </a:r>
            <a:r>
              <a:rPr lang="en-GB" sz="2000" baseline="30000" dirty="0" smtClean="0">
                <a:solidFill>
                  <a:schemeClr val="bg1"/>
                </a:solidFill>
                <a:latin typeface="Tahoma" pitchFamily="34" charset="0"/>
                <a:cs typeface="Tahoma" pitchFamily="34" charset="0"/>
              </a:rPr>
              <a:t>9,10</a:t>
            </a:r>
            <a:r>
              <a:rPr lang="en-GB" sz="2000" dirty="0" smtClean="0">
                <a:solidFill>
                  <a:schemeClr val="bg1"/>
                </a:solidFill>
                <a:latin typeface="Tahoma" pitchFamily="34" charset="0"/>
                <a:cs typeface="Tahoma" pitchFamily="34" charset="0"/>
              </a:rPr>
              <a:t> </a:t>
            </a:r>
          </a:p>
          <a:p>
            <a:pPr lvl="0" algn="just" fontAlgn="base">
              <a:spcBef>
                <a:spcPct val="0"/>
              </a:spcBef>
              <a:spcAft>
                <a:spcPct val="0"/>
              </a:spcAft>
            </a:pPr>
            <a:endParaRPr lang="en-GB" sz="2000" dirty="0">
              <a:solidFill>
                <a:schemeClr val="bg1"/>
              </a:solidFill>
              <a:latin typeface="Tahoma" pitchFamily="34" charset="0"/>
              <a:cs typeface="Tahoma" pitchFamily="34" charset="0"/>
            </a:endParaRPr>
          </a:p>
          <a:p>
            <a:pPr lvl="0" algn="just" fontAlgn="base">
              <a:spcBef>
                <a:spcPct val="0"/>
              </a:spcBef>
              <a:spcAft>
                <a:spcPct val="0"/>
              </a:spcAft>
            </a:pPr>
            <a:r>
              <a:rPr lang="en-GB" sz="2000" dirty="0" smtClean="0">
                <a:solidFill>
                  <a:schemeClr val="bg1"/>
                </a:solidFill>
                <a:latin typeface="Tahoma" pitchFamily="34" charset="0"/>
                <a:cs typeface="Tahoma" pitchFamily="34" charset="0"/>
              </a:rPr>
              <a:t>Thus, </a:t>
            </a:r>
            <a:r>
              <a:rPr lang="en-GB" sz="2000" b="1" dirty="0" smtClean="0">
                <a:solidFill>
                  <a:schemeClr val="bg1"/>
                </a:solidFill>
                <a:latin typeface="Tahoma" pitchFamily="34" charset="0"/>
                <a:cs typeface="Tahoma" pitchFamily="34" charset="0"/>
              </a:rPr>
              <a:t>important insight may be gained from exploration of the relationship between lean project management and organisational learning to facilitate improved project performance and provide PM practitioners with increased understanding and guidance</a:t>
            </a:r>
            <a:r>
              <a:rPr lang="en-GB" sz="2000" dirty="0" smtClean="0">
                <a:solidFill>
                  <a:schemeClr val="bg1"/>
                </a:solidFill>
                <a:latin typeface="Tahoma" pitchFamily="34" charset="0"/>
                <a:cs typeface="Tahoma" pitchFamily="34" charset="0"/>
              </a:rPr>
              <a:t>.</a:t>
            </a:r>
            <a:r>
              <a:rPr lang="en-GB" sz="2000" baseline="30000" dirty="0" smtClean="0">
                <a:solidFill>
                  <a:schemeClr val="bg1"/>
                </a:solidFill>
                <a:latin typeface="Tahoma" pitchFamily="34" charset="0"/>
                <a:cs typeface="Tahoma" pitchFamily="34" charset="0"/>
              </a:rPr>
              <a:t>11</a:t>
            </a:r>
            <a:r>
              <a:rPr lang="en-GB" sz="2000" dirty="0" smtClean="0">
                <a:solidFill>
                  <a:schemeClr val="bg1"/>
                </a:solidFill>
                <a:latin typeface="Tahoma" pitchFamily="34" charset="0"/>
                <a:cs typeface="Tahoma" pitchFamily="34" charset="0"/>
              </a:rPr>
              <a:t>  </a:t>
            </a:r>
          </a:p>
          <a:p>
            <a:pPr lvl="0" algn="ctr" fontAlgn="base">
              <a:spcBef>
                <a:spcPct val="0"/>
              </a:spcBef>
              <a:spcAft>
                <a:spcPct val="0"/>
              </a:spcAft>
            </a:pPr>
            <a:endParaRPr lang="en-GB" sz="2400" dirty="0">
              <a:solidFill>
                <a:schemeClr val="tx1"/>
              </a:solidFill>
              <a:latin typeface="Tahoma" pitchFamily="34" charset="0"/>
              <a:cs typeface="Tahoma" pitchFamily="34" charset="0"/>
            </a:endParaRPr>
          </a:p>
        </p:txBody>
      </p:sp>
      <p:sp>
        <p:nvSpPr>
          <p:cNvPr id="31" name="Rounded Rectangle 30"/>
          <p:cNvSpPr/>
          <p:nvPr/>
        </p:nvSpPr>
        <p:spPr>
          <a:xfrm>
            <a:off x="12277576" y="4308996"/>
            <a:ext cx="8424936" cy="1152128"/>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smtClean="0">
                <a:latin typeface="Tahoma" pitchFamily="34" charset="0"/>
                <a:cs typeface="Tahoma" pitchFamily="34" charset="0"/>
              </a:rPr>
              <a:t>Methods</a:t>
            </a:r>
            <a:endParaRPr lang="en-GB" sz="4400" b="1" dirty="0">
              <a:latin typeface="Tahoma" pitchFamily="34" charset="0"/>
              <a:cs typeface="Tahoma" pitchFamily="34" charset="0"/>
            </a:endParaRPr>
          </a:p>
        </p:txBody>
      </p:sp>
      <p:sp>
        <p:nvSpPr>
          <p:cNvPr id="22" name="Rounded Rectangle 21"/>
          <p:cNvSpPr/>
          <p:nvPr/>
        </p:nvSpPr>
        <p:spPr>
          <a:xfrm>
            <a:off x="861625" y="2322971"/>
            <a:ext cx="20090232" cy="16561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800" b="1" dirty="0" smtClean="0">
                <a:solidFill>
                  <a:schemeClr val="bg1"/>
                </a:solidFill>
                <a:latin typeface="Tahoma" pitchFamily="34" charset="0"/>
                <a:cs typeface="Tahoma" pitchFamily="34" charset="0"/>
              </a:rPr>
              <a:t>An exploratory study of the relationship between Lean Project Management and Organisational Learning</a:t>
            </a:r>
            <a:endParaRPr lang="en-GB" sz="4800" dirty="0">
              <a:solidFill>
                <a:schemeClr val="bg1"/>
              </a:solidFill>
            </a:endParaRPr>
          </a:p>
        </p:txBody>
      </p:sp>
      <p:sp>
        <p:nvSpPr>
          <p:cNvPr id="33" name="Rounded Rectangle 32"/>
          <p:cNvSpPr/>
          <p:nvPr/>
        </p:nvSpPr>
        <p:spPr>
          <a:xfrm>
            <a:off x="654234" y="4239757"/>
            <a:ext cx="8424936" cy="1152128"/>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smtClean="0">
                <a:latin typeface="Tahoma" pitchFamily="34" charset="0"/>
                <a:cs typeface="Tahoma" pitchFamily="34" charset="0"/>
              </a:rPr>
              <a:t>The Research Problem</a:t>
            </a:r>
            <a:endParaRPr lang="en-GB" sz="4400" b="1" dirty="0">
              <a:latin typeface="Tahoma" pitchFamily="34" charset="0"/>
              <a:cs typeface="Tahoma" pitchFamily="34" charset="0"/>
            </a:endParaRPr>
          </a:p>
        </p:txBody>
      </p:sp>
      <p:sp>
        <p:nvSpPr>
          <p:cNvPr id="34" name="Rounded Rectangle 33"/>
          <p:cNvSpPr/>
          <p:nvPr/>
        </p:nvSpPr>
        <p:spPr>
          <a:xfrm>
            <a:off x="6421845" y="12158829"/>
            <a:ext cx="8424936" cy="1152128"/>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400" b="1" dirty="0" smtClean="0">
                <a:latin typeface="Tahoma" pitchFamily="34" charset="0"/>
                <a:cs typeface="Tahoma" pitchFamily="34" charset="0"/>
              </a:rPr>
              <a:t>Progress &amp; Achievements</a:t>
            </a:r>
            <a:endParaRPr lang="en-GB" sz="4400" b="1" dirty="0">
              <a:latin typeface="Tahoma" pitchFamily="34" charset="0"/>
              <a:cs typeface="Tahoma" pitchFamily="34" charset="0"/>
            </a:endParaRPr>
          </a:p>
        </p:txBody>
      </p:sp>
      <p:sp>
        <p:nvSpPr>
          <p:cNvPr id="35" name="Rounded Rectangle 34"/>
          <p:cNvSpPr/>
          <p:nvPr/>
        </p:nvSpPr>
        <p:spPr>
          <a:xfrm>
            <a:off x="11182078" y="5926558"/>
            <a:ext cx="9793088" cy="576064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fontAlgn="base">
              <a:spcBef>
                <a:spcPct val="0"/>
              </a:spcBef>
              <a:spcAft>
                <a:spcPct val="0"/>
              </a:spcAft>
            </a:pPr>
            <a:r>
              <a:rPr lang="en-GB" sz="2000" dirty="0" smtClean="0">
                <a:solidFill>
                  <a:schemeClr val="bg1"/>
                </a:solidFill>
                <a:latin typeface="Tahoma" pitchFamily="34" charset="0"/>
                <a:cs typeface="Tahoma" pitchFamily="34" charset="0"/>
              </a:rPr>
              <a:t>Qualitative research methodology using inductive and interpretative approach,</a:t>
            </a:r>
            <a:r>
              <a:rPr lang="en-GB" sz="2000" baseline="30000" dirty="0" smtClean="0">
                <a:solidFill>
                  <a:schemeClr val="bg1"/>
                </a:solidFill>
                <a:latin typeface="Tahoma" pitchFamily="34" charset="0"/>
                <a:cs typeface="Tahoma" pitchFamily="34" charset="0"/>
              </a:rPr>
              <a:t>12</a:t>
            </a:r>
            <a:r>
              <a:rPr lang="en-GB" sz="2000" dirty="0" smtClean="0">
                <a:solidFill>
                  <a:schemeClr val="bg1"/>
                </a:solidFill>
                <a:latin typeface="Tahoma" pitchFamily="34" charset="0"/>
                <a:cs typeface="Tahoma" pitchFamily="34" charset="0"/>
              </a:rPr>
              <a:t> including collection of multiple sources of evidence suited to cross-verify and validate findings,</a:t>
            </a:r>
            <a:r>
              <a:rPr lang="en-GB" sz="2400" baseline="30000" dirty="0" smtClean="0">
                <a:solidFill>
                  <a:schemeClr val="bg1"/>
                </a:solidFill>
                <a:latin typeface="Tahoma" pitchFamily="34" charset="0"/>
                <a:cs typeface="Tahoma" pitchFamily="34" charset="0"/>
              </a:rPr>
              <a:t>13,14  </a:t>
            </a:r>
            <a:r>
              <a:rPr lang="en-GB" sz="2000" dirty="0" smtClean="0">
                <a:solidFill>
                  <a:schemeClr val="bg1"/>
                </a:solidFill>
                <a:latin typeface="Tahoma" pitchFamily="34" charset="0"/>
                <a:cs typeface="Tahoma" pitchFamily="34" charset="0"/>
              </a:rPr>
              <a:t>analysed thematically</a:t>
            </a:r>
            <a:r>
              <a:rPr lang="en-GB" sz="2000" baseline="30000" dirty="0" smtClean="0">
                <a:solidFill>
                  <a:schemeClr val="bg1"/>
                </a:solidFill>
                <a:latin typeface="Tahoma" pitchFamily="34" charset="0"/>
                <a:cs typeface="Tahoma" pitchFamily="34" charset="0"/>
              </a:rPr>
              <a:t>15</a:t>
            </a:r>
            <a:r>
              <a:rPr lang="en-GB" sz="2000" dirty="0" smtClean="0">
                <a:solidFill>
                  <a:schemeClr val="bg1"/>
                </a:solidFill>
                <a:latin typeface="Tahoma" pitchFamily="34" charset="0"/>
                <a:cs typeface="Tahoma" pitchFamily="34" charset="0"/>
              </a:rPr>
              <a:t> to create a framework to illustrate the relationship between LPM and OL.</a:t>
            </a:r>
          </a:p>
          <a:p>
            <a:pPr lvl="0" algn="ctr" fontAlgn="base">
              <a:spcBef>
                <a:spcPct val="0"/>
              </a:spcBef>
              <a:spcAft>
                <a:spcPct val="0"/>
              </a:spcAft>
            </a:pPr>
            <a:endParaRPr lang="en-GB" sz="2400" dirty="0">
              <a:solidFill>
                <a:schemeClr val="tx1"/>
              </a:solidFill>
              <a:latin typeface="Tahoma" pitchFamily="34" charset="0"/>
              <a:cs typeface="Tahoma" pitchFamily="34" charset="0"/>
            </a:endParaRPr>
          </a:p>
          <a:p>
            <a:pPr lvl="0" algn="ctr" fontAlgn="base">
              <a:spcBef>
                <a:spcPct val="0"/>
              </a:spcBef>
              <a:spcAft>
                <a:spcPct val="0"/>
              </a:spcAft>
            </a:pPr>
            <a:endParaRPr lang="en-GB" sz="2400" dirty="0" smtClean="0">
              <a:solidFill>
                <a:schemeClr val="tx1"/>
              </a:solidFill>
              <a:latin typeface="Tahoma" pitchFamily="34" charset="0"/>
              <a:cs typeface="Tahoma" pitchFamily="34" charset="0"/>
            </a:endParaRPr>
          </a:p>
          <a:p>
            <a:pPr lvl="0" algn="ctr" fontAlgn="base">
              <a:spcBef>
                <a:spcPct val="0"/>
              </a:spcBef>
              <a:spcAft>
                <a:spcPct val="0"/>
              </a:spcAft>
            </a:pPr>
            <a:endParaRPr lang="en-GB" sz="2400" dirty="0" smtClean="0">
              <a:solidFill>
                <a:schemeClr val="tx1"/>
              </a:solidFill>
              <a:latin typeface="Tahoma" pitchFamily="34" charset="0"/>
              <a:cs typeface="Tahoma" pitchFamily="34" charset="0"/>
            </a:endParaRPr>
          </a:p>
          <a:p>
            <a:pPr lvl="0" algn="ctr" fontAlgn="base">
              <a:spcBef>
                <a:spcPct val="0"/>
              </a:spcBef>
              <a:spcAft>
                <a:spcPct val="0"/>
              </a:spcAft>
            </a:pPr>
            <a:endParaRPr lang="en-GB" sz="2400" dirty="0">
              <a:solidFill>
                <a:schemeClr val="tx1"/>
              </a:solidFill>
              <a:latin typeface="Tahoma" pitchFamily="34" charset="0"/>
              <a:cs typeface="Tahoma" pitchFamily="34" charset="0"/>
            </a:endParaRPr>
          </a:p>
        </p:txBody>
      </p:sp>
      <p:sp>
        <p:nvSpPr>
          <p:cNvPr id="45" name="Rounded Rectangle 44"/>
          <p:cNvSpPr/>
          <p:nvPr/>
        </p:nvSpPr>
        <p:spPr>
          <a:xfrm>
            <a:off x="5767396" y="13714191"/>
            <a:ext cx="10120007" cy="576064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fontAlgn="base">
              <a:spcBef>
                <a:spcPct val="0"/>
              </a:spcBef>
              <a:spcAft>
                <a:spcPct val="0"/>
              </a:spcAft>
            </a:pPr>
            <a:r>
              <a:rPr lang="en-GB" sz="2400" b="1" smtClean="0">
                <a:solidFill>
                  <a:schemeClr val="bg1"/>
                </a:solidFill>
                <a:latin typeface="Tahoma" pitchFamily="34" charset="0"/>
                <a:ea typeface="Calibri" pitchFamily="34" charset="0"/>
                <a:cs typeface="Tahoma" pitchFamily="34" charset="0"/>
              </a:rPr>
              <a:t>At </a:t>
            </a:r>
            <a:r>
              <a:rPr lang="en-GB" sz="2400" b="1" smtClean="0">
                <a:solidFill>
                  <a:schemeClr val="bg1"/>
                </a:solidFill>
                <a:latin typeface="Tahoma" pitchFamily="34" charset="0"/>
                <a:ea typeface="Calibri" pitchFamily="34" charset="0"/>
                <a:cs typeface="Tahoma" pitchFamily="34" charset="0"/>
              </a:rPr>
              <a:t>December</a:t>
            </a:r>
            <a:r>
              <a:rPr lang="en-GB" sz="2400" b="1" smtClean="0">
                <a:solidFill>
                  <a:schemeClr val="bg1"/>
                </a:solidFill>
                <a:latin typeface="Tahoma" pitchFamily="34" charset="0"/>
                <a:ea typeface="Calibri" pitchFamily="34" charset="0"/>
                <a:cs typeface="Tahoma" pitchFamily="34" charset="0"/>
              </a:rPr>
              <a:t> </a:t>
            </a:r>
            <a:r>
              <a:rPr lang="en-GB" sz="2400" b="1" dirty="0" smtClean="0">
                <a:solidFill>
                  <a:schemeClr val="bg1"/>
                </a:solidFill>
                <a:latin typeface="Tahoma" pitchFamily="34" charset="0"/>
                <a:ea typeface="Calibri" pitchFamily="34" charset="0"/>
                <a:cs typeface="Tahoma" pitchFamily="34" charset="0"/>
              </a:rPr>
              <a:t>2018:</a:t>
            </a:r>
          </a:p>
          <a:p>
            <a:pPr marL="457200" lvl="0" indent="-457200" algn="just" fontAlgn="base">
              <a:spcBef>
                <a:spcPct val="0"/>
              </a:spcBef>
              <a:spcAft>
                <a:spcPct val="0"/>
              </a:spcAft>
              <a:buFont typeface="Arial" panose="020B0604020202020204" pitchFamily="34" charset="0"/>
              <a:buChar char="•"/>
            </a:pPr>
            <a:r>
              <a:rPr lang="en-GB" sz="2000" b="1" dirty="0" smtClean="0">
                <a:solidFill>
                  <a:schemeClr val="bg1"/>
                </a:solidFill>
                <a:latin typeface="Tahoma" pitchFamily="34" charset="0"/>
                <a:ea typeface="Calibri" pitchFamily="34" charset="0"/>
                <a:cs typeface="Tahoma" pitchFamily="34" charset="0"/>
              </a:rPr>
              <a:t>Semi-structured interviews with Lean Project Managers (multi-disciplinary) undertaken (n=33/40)</a:t>
            </a:r>
          </a:p>
          <a:p>
            <a:pPr marL="457200" lvl="0" indent="-457200" algn="just" fontAlgn="base">
              <a:spcBef>
                <a:spcPct val="0"/>
              </a:spcBef>
              <a:spcAft>
                <a:spcPct val="0"/>
              </a:spcAft>
              <a:buFont typeface="Arial" panose="020B0604020202020204" pitchFamily="34" charset="0"/>
              <a:buChar char="•"/>
            </a:pPr>
            <a:r>
              <a:rPr lang="en-GB" sz="2000" b="1" dirty="0" smtClean="0">
                <a:solidFill>
                  <a:schemeClr val="bg1"/>
                </a:solidFill>
                <a:latin typeface="Tahoma" pitchFamily="34" charset="0"/>
                <a:ea typeface="Calibri" pitchFamily="34" charset="0"/>
                <a:cs typeface="Tahoma" pitchFamily="34" charset="0"/>
              </a:rPr>
              <a:t>Case study project underway (n=1), with 4/6 non-participant observation episodes and 3 project stakeholder interviews completed</a:t>
            </a:r>
          </a:p>
          <a:p>
            <a:pPr marL="457200" lvl="0" indent="-457200" algn="just" fontAlgn="base">
              <a:spcBef>
                <a:spcPct val="0"/>
              </a:spcBef>
              <a:spcAft>
                <a:spcPct val="0"/>
              </a:spcAft>
              <a:buFont typeface="Arial" panose="020B0604020202020204" pitchFamily="34" charset="0"/>
              <a:buChar char="•"/>
            </a:pPr>
            <a:r>
              <a:rPr lang="en-GB" sz="2000" b="1" dirty="0" smtClean="0">
                <a:solidFill>
                  <a:schemeClr val="bg1"/>
                </a:solidFill>
                <a:latin typeface="Tahoma" pitchFamily="34" charset="0"/>
                <a:ea typeface="Calibri" pitchFamily="34" charset="0"/>
                <a:cs typeface="Tahoma" pitchFamily="34" charset="0"/>
              </a:rPr>
              <a:t>Initial analysis via </a:t>
            </a:r>
            <a:r>
              <a:rPr lang="en-GB" sz="2000" b="1" dirty="0" err="1" smtClean="0">
                <a:solidFill>
                  <a:schemeClr val="bg1"/>
                </a:solidFill>
                <a:latin typeface="Tahoma" pitchFamily="34" charset="0"/>
                <a:ea typeface="Calibri" pitchFamily="34" charset="0"/>
                <a:cs typeface="Tahoma" pitchFamily="34" charset="0"/>
              </a:rPr>
              <a:t>Nvivo</a:t>
            </a:r>
            <a:r>
              <a:rPr lang="en-GB" sz="2000" b="1" dirty="0" smtClean="0">
                <a:solidFill>
                  <a:schemeClr val="bg1"/>
                </a:solidFill>
                <a:latin typeface="Tahoma" pitchFamily="34" charset="0"/>
                <a:ea typeface="Calibri" pitchFamily="34" charset="0"/>
                <a:cs typeface="Tahoma" pitchFamily="34" charset="0"/>
              </a:rPr>
              <a:t> supports creation and development of 3 emerging themes:</a:t>
            </a:r>
          </a:p>
          <a:p>
            <a:pPr lvl="0" fontAlgn="base">
              <a:spcBef>
                <a:spcPct val="0"/>
              </a:spcBef>
              <a:spcAft>
                <a:spcPct val="0"/>
              </a:spcAft>
            </a:pPr>
            <a:endParaRPr lang="en-GB" sz="2000" b="1" dirty="0" smtClean="0">
              <a:solidFill>
                <a:schemeClr val="bg1"/>
              </a:solidFill>
              <a:latin typeface="Tahoma" pitchFamily="34" charset="0"/>
              <a:ea typeface="Calibri" pitchFamily="34" charset="0"/>
              <a:cs typeface="Tahoma" pitchFamily="34" charset="0"/>
            </a:endParaRPr>
          </a:p>
          <a:p>
            <a:pPr lvl="0" fontAlgn="base">
              <a:spcBef>
                <a:spcPct val="0"/>
              </a:spcBef>
              <a:spcAft>
                <a:spcPct val="0"/>
              </a:spcAft>
            </a:pPr>
            <a:r>
              <a:rPr lang="en-GB" sz="2000" b="1" dirty="0" smtClean="0">
                <a:solidFill>
                  <a:schemeClr val="tx1"/>
                </a:solidFill>
                <a:latin typeface="Tahoma" pitchFamily="34" charset="0"/>
                <a:ea typeface="Calibri" pitchFamily="34" charset="0"/>
                <a:cs typeface="Tahoma" pitchFamily="34" charset="0"/>
              </a:rPr>
              <a:t>Theme 1: Knowledge &amp; Understanding of LPM</a:t>
            </a:r>
          </a:p>
          <a:p>
            <a:pPr lvl="0" fontAlgn="base">
              <a:spcBef>
                <a:spcPct val="0"/>
              </a:spcBef>
              <a:spcAft>
                <a:spcPct val="0"/>
              </a:spcAft>
            </a:pPr>
            <a:endParaRPr lang="en-GB" sz="2000" b="1" dirty="0" smtClean="0">
              <a:solidFill>
                <a:schemeClr val="tx1"/>
              </a:solidFill>
              <a:latin typeface="Tahoma" pitchFamily="34" charset="0"/>
              <a:ea typeface="Calibri" pitchFamily="34" charset="0"/>
              <a:cs typeface="Tahoma" pitchFamily="34" charset="0"/>
            </a:endParaRPr>
          </a:p>
          <a:p>
            <a:pPr lvl="0" fontAlgn="base">
              <a:spcBef>
                <a:spcPct val="0"/>
              </a:spcBef>
              <a:spcAft>
                <a:spcPct val="0"/>
              </a:spcAft>
            </a:pPr>
            <a:r>
              <a:rPr lang="en-GB" sz="2000" b="1" dirty="0" smtClean="0">
                <a:solidFill>
                  <a:schemeClr val="tx1"/>
                </a:solidFill>
                <a:latin typeface="Tahoma" pitchFamily="34" charset="0"/>
                <a:ea typeface="Calibri" pitchFamily="34" charset="0"/>
                <a:cs typeface="Tahoma" pitchFamily="34" charset="0"/>
              </a:rPr>
              <a:t>Theme 2: Implementation of LPM: perceived barriers &amp; benefits </a:t>
            </a:r>
          </a:p>
          <a:p>
            <a:pPr lvl="0" fontAlgn="base">
              <a:spcBef>
                <a:spcPct val="0"/>
              </a:spcBef>
              <a:spcAft>
                <a:spcPct val="0"/>
              </a:spcAft>
            </a:pPr>
            <a:endParaRPr lang="en-GB" sz="2000" b="1" dirty="0" smtClean="0">
              <a:solidFill>
                <a:schemeClr val="tx1"/>
              </a:solidFill>
              <a:latin typeface="Tahoma" pitchFamily="34" charset="0"/>
              <a:ea typeface="Calibri" pitchFamily="34" charset="0"/>
              <a:cs typeface="Tahoma" pitchFamily="34" charset="0"/>
            </a:endParaRPr>
          </a:p>
          <a:p>
            <a:pPr lvl="0" fontAlgn="base">
              <a:spcBef>
                <a:spcPct val="0"/>
              </a:spcBef>
              <a:spcAft>
                <a:spcPct val="0"/>
              </a:spcAft>
            </a:pPr>
            <a:r>
              <a:rPr lang="en-GB" sz="2000" b="1" dirty="0" smtClean="0">
                <a:solidFill>
                  <a:schemeClr val="tx1"/>
                </a:solidFill>
                <a:latin typeface="Tahoma" pitchFamily="34" charset="0"/>
                <a:ea typeface="Calibri" pitchFamily="34" charset="0"/>
                <a:cs typeface="Tahoma" pitchFamily="34" charset="0"/>
              </a:rPr>
              <a:t>Theme 3: Perceptions and mechanisms of Learning: Project and Organisational Learning</a:t>
            </a:r>
          </a:p>
          <a:p>
            <a:pPr lvl="0" algn="just" fontAlgn="base">
              <a:spcBef>
                <a:spcPct val="0"/>
              </a:spcBef>
              <a:spcAft>
                <a:spcPct val="0"/>
              </a:spcAft>
            </a:pPr>
            <a:endParaRPr lang="en-GB" sz="1600" dirty="0">
              <a:solidFill>
                <a:schemeClr val="tx1"/>
              </a:solidFill>
              <a:latin typeface="Tahoma" pitchFamily="34" charset="0"/>
              <a:cs typeface="Tahoma" pitchFamily="34" charset="0"/>
            </a:endParaRPr>
          </a:p>
        </p:txBody>
      </p:sp>
      <p:pic>
        <p:nvPicPr>
          <p:cNvPr id="2" name="Picture 1"/>
          <p:cNvPicPr>
            <a:picLocks noChangeAspect="1"/>
          </p:cNvPicPr>
          <p:nvPr/>
        </p:nvPicPr>
        <p:blipFill>
          <a:blip r:embed="rId3"/>
          <a:stretch>
            <a:fillRect/>
          </a:stretch>
        </p:blipFill>
        <p:spPr>
          <a:xfrm>
            <a:off x="4833042" y="42868"/>
            <a:ext cx="2808312" cy="2096872"/>
          </a:xfrm>
          <a:prstGeom prst="rect">
            <a:avLst/>
          </a:prstGeom>
        </p:spPr>
      </p:pic>
      <p:pic>
        <p:nvPicPr>
          <p:cNvPr id="3" name="Picture 2"/>
          <p:cNvPicPr>
            <a:picLocks noChangeAspect="1"/>
          </p:cNvPicPr>
          <p:nvPr/>
        </p:nvPicPr>
        <p:blipFill>
          <a:blip r:embed="rId4"/>
          <a:stretch>
            <a:fillRect/>
          </a:stretch>
        </p:blipFill>
        <p:spPr>
          <a:xfrm>
            <a:off x="373830" y="429027"/>
            <a:ext cx="4492872" cy="1533495"/>
          </a:xfrm>
          <a:prstGeom prst="rect">
            <a:avLst/>
          </a:prstGeom>
          <a:solidFill>
            <a:schemeClr val="accent1"/>
          </a:solidFill>
        </p:spPr>
      </p:pic>
      <p:pic>
        <p:nvPicPr>
          <p:cNvPr id="8" name="Picture 7"/>
          <p:cNvPicPr>
            <a:picLocks noChangeAspect="1"/>
          </p:cNvPicPr>
          <p:nvPr/>
        </p:nvPicPr>
        <p:blipFill>
          <a:blip r:embed="rId5"/>
          <a:stretch>
            <a:fillRect/>
          </a:stretch>
        </p:blipFill>
        <p:spPr>
          <a:xfrm>
            <a:off x="11555594" y="7723129"/>
            <a:ext cx="9046056" cy="3555829"/>
          </a:xfrm>
          <a:prstGeom prst="rect">
            <a:avLst/>
          </a:prstGeom>
          <a:noFill/>
        </p:spPr>
      </p:pic>
      <p:pic>
        <p:nvPicPr>
          <p:cNvPr id="9" name="Picture 8"/>
          <p:cNvPicPr>
            <a:picLocks noChangeAspect="1"/>
          </p:cNvPicPr>
          <p:nvPr/>
        </p:nvPicPr>
        <p:blipFill>
          <a:blip r:embed="rId6"/>
          <a:stretch>
            <a:fillRect/>
          </a:stretch>
        </p:blipFill>
        <p:spPr>
          <a:xfrm>
            <a:off x="16237435" y="12407183"/>
            <a:ext cx="4956478" cy="4084674"/>
          </a:xfrm>
          <a:prstGeom prst="rect">
            <a:avLst/>
          </a:prstGeom>
        </p:spPr>
      </p:pic>
      <p:pic>
        <p:nvPicPr>
          <p:cNvPr id="10" name="Picture 9"/>
          <p:cNvPicPr>
            <a:picLocks noChangeAspect="1"/>
          </p:cNvPicPr>
          <p:nvPr/>
        </p:nvPicPr>
        <p:blipFill>
          <a:blip r:embed="rId7"/>
          <a:stretch>
            <a:fillRect/>
          </a:stretch>
        </p:blipFill>
        <p:spPr>
          <a:xfrm>
            <a:off x="16481296" y="16390509"/>
            <a:ext cx="4468755" cy="4170025"/>
          </a:xfrm>
          <a:prstGeom prst="rect">
            <a:avLst/>
          </a:prstGeom>
        </p:spPr>
      </p:pic>
      <p:pic>
        <p:nvPicPr>
          <p:cNvPr id="11" name="Picture 10"/>
          <p:cNvPicPr>
            <a:picLocks noChangeAspect="1"/>
          </p:cNvPicPr>
          <p:nvPr/>
        </p:nvPicPr>
        <p:blipFill>
          <a:blip r:embed="rId8"/>
          <a:stretch>
            <a:fillRect/>
          </a:stretch>
        </p:blipFill>
        <p:spPr>
          <a:xfrm>
            <a:off x="11967335" y="20898115"/>
            <a:ext cx="9345978" cy="3036071"/>
          </a:xfrm>
          <a:prstGeom prst="rect">
            <a:avLst/>
          </a:prstGeom>
        </p:spPr>
      </p:pic>
      <p:pic>
        <p:nvPicPr>
          <p:cNvPr id="12" name="Picture 11"/>
          <p:cNvPicPr>
            <a:picLocks noChangeAspect="1"/>
          </p:cNvPicPr>
          <p:nvPr/>
        </p:nvPicPr>
        <p:blipFill>
          <a:blip r:embed="rId9"/>
          <a:stretch>
            <a:fillRect/>
          </a:stretch>
        </p:blipFill>
        <p:spPr>
          <a:xfrm>
            <a:off x="-1479102" y="12623882"/>
            <a:ext cx="9120456" cy="6294692"/>
          </a:xfrm>
          <a:prstGeom prst="rect">
            <a:avLst/>
          </a:prstGeom>
        </p:spPr>
      </p:pic>
      <p:pic>
        <p:nvPicPr>
          <p:cNvPr id="13" name="Picture 12"/>
          <p:cNvPicPr>
            <a:picLocks noChangeAspect="1"/>
          </p:cNvPicPr>
          <p:nvPr/>
        </p:nvPicPr>
        <p:blipFill>
          <a:blip r:embed="rId10"/>
          <a:stretch>
            <a:fillRect/>
          </a:stretch>
        </p:blipFill>
        <p:spPr>
          <a:xfrm>
            <a:off x="11745142" y="108955"/>
            <a:ext cx="1809524" cy="1876190"/>
          </a:xfrm>
          <a:prstGeom prst="rect">
            <a:avLst/>
          </a:prstGeom>
        </p:spPr>
      </p:pic>
      <p:pic>
        <p:nvPicPr>
          <p:cNvPr id="14" name="Picture 13"/>
          <p:cNvPicPr>
            <a:picLocks noChangeAspect="1"/>
          </p:cNvPicPr>
          <p:nvPr/>
        </p:nvPicPr>
        <p:blipFill>
          <a:blip r:embed="rId11"/>
          <a:stretch>
            <a:fillRect/>
          </a:stretch>
        </p:blipFill>
        <p:spPr>
          <a:xfrm>
            <a:off x="2620266" y="17510027"/>
            <a:ext cx="1761905" cy="1668858"/>
          </a:xfrm>
          <a:prstGeom prst="rect">
            <a:avLst/>
          </a:prstGeom>
        </p:spPr>
      </p:pic>
      <p:pic>
        <p:nvPicPr>
          <p:cNvPr id="15" name="Picture 14"/>
          <p:cNvPicPr>
            <a:picLocks noChangeAspect="1"/>
          </p:cNvPicPr>
          <p:nvPr/>
        </p:nvPicPr>
        <p:blipFill>
          <a:blip r:embed="rId12"/>
          <a:stretch>
            <a:fillRect/>
          </a:stretch>
        </p:blipFill>
        <p:spPr>
          <a:xfrm>
            <a:off x="715576" y="19866620"/>
            <a:ext cx="11007897" cy="4916216"/>
          </a:xfrm>
          <a:prstGeom prst="rect">
            <a:avLst/>
          </a:prstGeom>
        </p:spPr>
      </p:pic>
      <p:sp>
        <p:nvSpPr>
          <p:cNvPr id="27" name="Rounded Rectangle 26"/>
          <p:cNvSpPr/>
          <p:nvPr/>
        </p:nvSpPr>
        <p:spPr>
          <a:xfrm>
            <a:off x="288186" y="24896275"/>
            <a:ext cx="20631478" cy="3789473"/>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4400" b="1" dirty="0" smtClean="0">
                <a:latin typeface="Tahoma" pitchFamily="34" charset="0"/>
                <a:cs typeface="Tahoma" pitchFamily="34" charset="0"/>
              </a:rPr>
              <a:t>Research &amp; Practitioner Implications:</a:t>
            </a:r>
          </a:p>
          <a:p>
            <a:pPr algn="ctr"/>
            <a:endParaRPr lang="en-GB" sz="3200" b="1" dirty="0" smtClean="0">
              <a:latin typeface="Tahoma" pitchFamily="34" charset="0"/>
              <a:cs typeface="Tahoma" pitchFamily="34" charset="0"/>
            </a:endParaRPr>
          </a:p>
          <a:p>
            <a:pPr marL="457200" indent="-457200" algn="just">
              <a:buFont typeface="Arial" panose="020B0604020202020204" pitchFamily="34" charset="0"/>
              <a:buChar char="•"/>
            </a:pPr>
            <a:r>
              <a:rPr lang="en-GB" sz="3200" b="1" dirty="0" smtClean="0">
                <a:latin typeface="Tahoma" pitchFamily="34" charset="0"/>
                <a:cs typeface="Tahoma" pitchFamily="34" charset="0"/>
              </a:rPr>
              <a:t>PM’s </a:t>
            </a:r>
            <a:r>
              <a:rPr lang="en-GB" sz="3200" b="1" dirty="0">
                <a:latin typeface="Tahoma" pitchFamily="34" charset="0"/>
                <a:cs typeface="Tahoma" pitchFamily="34" charset="0"/>
              </a:rPr>
              <a:t>may make informed choices about LPM role and knowledge utilisation </a:t>
            </a:r>
          </a:p>
          <a:p>
            <a:pPr marL="457200" indent="-457200" algn="just">
              <a:buFont typeface="Arial" panose="020B0604020202020204" pitchFamily="34" charset="0"/>
              <a:buChar char="•"/>
            </a:pPr>
            <a:r>
              <a:rPr lang="en-GB" sz="3200" b="1" dirty="0" smtClean="0">
                <a:latin typeface="Tahoma" pitchFamily="34" charset="0"/>
                <a:cs typeface="Tahoma" pitchFamily="34" charset="0"/>
              </a:rPr>
              <a:t>May </a:t>
            </a:r>
            <a:r>
              <a:rPr lang="en-GB" sz="3200" b="1" dirty="0">
                <a:latin typeface="Tahoma" pitchFamily="34" charset="0"/>
                <a:cs typeface="Tahoma" pitchFamily="34" charset="0"/>
              </a:rPr>
              <a:t>facilitate better management of the limited resources available </a:t>
            </a:r>
          </a:p>
          <a:p>
            <a:pPr marL="457200" indent="-457200" algn="just">
              <a:buFont typeface="Arial" panose="020B0604020202020204" pitchFamily="34" charset="0"/>
              <a:buChar char="•"/>
            </a:pPr>
            <a:r>
              <a:rPr lang="en-GB" sz="3200" b="1" dirty="0" smtClean="0">
                <a:latin typeface="Tahoma" pitchFamily="34" charset="0"/>
                <a:cs typeface="Tahoma" pitchFamily="34" charset="0"/>
              </a:rPr>
              <a:t>May </a:t>
            </a:r>
            <a:r>
              <a:rPr lang="en-GB" sz="3200" b="1" dirty="0">
                <a:latin typeface="Tahoma" pitchFamily="34" charset="0"/>
                <a:cs typeface="Tahoma" pitchFamily="34" charset="0"/>
              </a:rPr>
              <a:t>potentiate improvements in capacity for knowledge and future OL for project and organisational success. </a:t>
            </a:r>
          </a:p>
          <a:p>
            <a:pPr algn="ctr"/>
            <a:endParaRPr lang="en-GB" sz="4400" b="1" dirty="0">
              <a:latin typeface="Tahoma" pitchFamily="34" charset="0"/>
              <a:cs typeface="Tahoma" pitchFamily="34" charset="0"/>
            </a:endParaRPr>
          </a:p>
          <a:p>
            <a:pPr algn="ctr"/>
            <a:endParaRPr lang="en-GB" sz="4400" b="1" dirty="0">
              <a:latin typeface="Tahoma" pitchFamily="34" charset="0"/>
              <a:cs typeface="Tahoma" pitchFamily="34" charset="0"/>
            </a:endParaRPr>
          </a:p>
        </p:txBody>
      </p:sp>
      <p:sp>
        <p:nvSpPr>
          <p:cNvPr id="17" name="TextBox 16"/>
          <p:cNvSpPr txBox="1"/>
          <p:nvPr/>
        </p:nvSpPr>
        <p:spPr>
          <a:xfrm>
            <a:off x="480643" y="28968228"/>
            <a:ext cx="20451400" cy="1223412"/>
          </a:xfrm>
          <a:prstGeom prst="rect">
            <a:avLst/>
          </a:prstGeom>
          <a:noFill/>
        </p:spPr>
        <p:txBody>
          <a:bodyPr wrap="square" rtlCol="0">
            <a:spAutoFit/>
          </a:bodyPr>
          <a:lstStyle/>
          <a:p>
            <a:r>
              <a:rPr lang="en-GB" sz="1050" dirty="0"/>
              <a:t>1. </a:t>
            </a:r>
            <a:r>
              <a:rPr lang="en-GB" sz="1050" dirty="0" err="1"/>
              <a:t>Cicmil</a:t>
            </a:r>
            <a:r>
              <a:rPr lang="en-GB" sz="1050" dirty="0"/>
              <a:t>, S., &amp; Hodgson, D. (2006) New possibilities for project management theory: a critical engagement, Project Management Journal, 37 (3), </a:t>
            </a:r>
            <a:r>
              <a:rPr lang="en-GB" sz="1050" dirty="0" smtClean="0"/>
              <a:t>111-122; 2</a:t>
            </a:r>
            <a:r>
              <a:rPr lang="en-GB" sz="1050" dirty="0"/>
              <a:t>. </a:t>
            </a:r>
            <a:r>
              <a:rPr lang="en-GB" sz="1050" dirty="0" err="1"/>
              <a:t>Whittingham</a:t>
            </a:r>
            <a:r>
              <a:rPr lang="en-GB" sz="1050" dirty="0"/>
              <a:t>, I. (2017) The Emergence of Complexity, PMI, via </a:t>
            </a:r>
            <a:r>
              <a:rPr lang="en-GB" sz="1050" dirty="0">
                <a:hlinkClick r:id="rId13"/>
              </a:rPr>
              <a:t>https://</a:t>
            </a:r>
            <a:r>
              <a:rPr lang="en-GB" sz="1050" dirty="0" smtClean="0">
                <a:hlinkClick r:id="rId13"/>
              </a:rPr>
              <a:t>www.projectmanagement.com/articles/383994/The-Emergence-of-Complexity</a:t>
            </a:r>
            <a:r>
              <a:rPr lang="en-GB" sz="1050" dirty="0" smtClean="0"/>
              <a:t>; 3</a:t>
            </a:r>
            <a:r>
              <a:rPr lang="en-GB" sz="1050" dirty="0"/>
              <a:t>. Söderlund, J. (2011) Pluralism in Project Management: Navigating the Crossroads of Specialization and Fragmentation, International Journal of Management Reviews, 13, </a:t>
            </a:r>
            <a:r>
              <a:rPr lang="en-GB" sz="1050" dirty="0" smtClean="0"/>
              <a:t>153-176; 4</a:t>
            </a:r>
            <a:r>
              <a:rPr lang="en-GB" sz="1050" dirty="0"/>
              <a:t>. Haji-</a:t>
            </a:r>
            <a:r>
              <a:rPr lang="en-GB" sz="1050" dirty="0" err="1"/>
              <a:t>Kazemi</a:t>
            </a:r>
            <a:r>
              <a:rPr lang="en-GB" sz="1050" dirty="0"/>
              <a:t>, S., Andersen, B., &amp; </a:t>
            </a:r>
            <a:r>
              <a:rPr lang="en-GB" sz="1050" dirty="0" err="1"/>
              <a:t>Klakegg</a:t>
            </a:r>
            <a:r>
              <a:rPr lang="en-GB" sz="1050" dirty="0"/>
              <a:t>, O. J. (2015) Barriers against effective responses to early warning signs in projects, International Journal of Project Management, 33, </a:t>
            </a:r>
            <a:r>
              <a:rPr lang="en-GB" sz="1050" dirty="0" smtClean="0"/>
              <a:t>1068-1083;  5</a:t>
            </a:r>
            <a:r>
              <a:rPr lang="en-GB" sz="1050" dirty="0"/>
              <a:t>. Williams, T., </a:t>
            </a:r>
            <a:r>
              <a:rPr lang="en-GB" sz="1050" dirty="0" err="1"/>
              <a:t>Klakegg</a:t>
            </a:r>
            <a:r>
              <a:rPr lang="en-GB" sz="1050" dirty="0"/>
              <a:t>, O., Andersen, B., Walker, D., Magnussen, O., &amp; </a:t>
            </a:r>
            <a:r>
              <a:rPr lang="en-GB" sz="1050" dirty="0" err="1"/>
              <a:t>Onsoyen</a:t>
            </a:r>
            <a:r>
              <a:rPr lang="en-GB" sz="1050" dirty="0"/>
              <a:t>, L. (2010) Early warning signs on complex projects, in Syed, G.A. (2016) An Interpretive Framework for Complexity in IT Projects, PhD thesis, University of Technology Sydney, Australia, 2015, via </a:t>
            </a:r>
            <a:r>
              <a:rPr lang="en-GB" sz="1050" dirty="0">
                <a:hlinkClick r:id="rId14"/>
              </a:rPr>
              <a:t>https://</a:t>
            </a:r>
            <a:r>
              <a:rPr lang="en-GB" sz="1050" dirty="0" smtClean="0">
                <a:hlinkClick r:id="rId14"/>
              </a:rPr>
              <a:t>opus.lib.uts.edu.au/handle/10453/43473</a:t>
            </a:r>
            <a:r>
              <a:rPr lang="en-GB" sz="1050" dirty="0" smtClean="0"/>
              <a:t> ; 6</a:t>
            </a:r>
            <a:r>
              <a:rPr lang="en-GB" sz="1050" dirty="0"/>
              <a:t>. Staats, B.R., Brunner, D.J., &amp; Upton, D.M. (2011) Lean principles, learning and knowledge work: Evidence from a software services provider, Journal of Operations  Management, 29, 376-390; </a:t>
            </a:r>
            <a:r>
              <a:rPr lang="en-GB" sz="1050" dirty="0" smtClean="0"/>
              <a:t>7</a:t>
            </a:r>
            <a:r>
              <a:rPr lang="en-GB" sz="1050" dirty="0"/>
              <a:t>. Hines, P., </a:t>
            </a:r>
            <a:r>
              <a:rPr lang="en-GB" sz="1050" dirty="0" err="1"/>
              <a:t>Holwe</a:t>
            </a:r>
            <a:r>
              <a:rPr lang="en-GB" sz="1050" dirty="0"/>
              <a:t>, M., &amp; Rich, N. (2004) Learning to evolve: a review of contemporary lean thinking, International Journal of Operations &amp; Production Management, 24 (10), </a:t>
            </a:r>
            <a:r>
              <a:rPr lang="en-GB" sz="1050" dirty="0" smtClean="0"/>
              <a:t>994-1011;  8</a:t>
            </a:r>
            <a:r>
              <a:rPr lang="en-GB" sz="1050" dirty="0"/>
              <a:t>. </a:t>
            </a:r>
            <a:r>
              <a:rPr lang="en-GB" sz="1050" dirty="0" err="1"/>
              <a:t>Nidumolu</a:t>
            </a:r>
            <a:r>
              <a:rPr lang="en-GB" sz="1050" dirty="0"/>
              <a:t>, S.R., &amp; </a:t>
            </a:r>
            <a:r>
              <a:rPr lang="en-GB" sz="1050" dirty="0" err="1"/>
              <a:t>Subramani</a:t>
            </a:r>
            <a:r>
              <a:rPr lang="en-GB" sz="1050" dirty="0"/>
              <a:t>, M.R. (2003) Combining process and structure approaches to managing software development, in Staats, B.R., Brunner, D.J., &amp; Upton, D.M. (2011) Lean principles, learning and knowledge work: Evidence from a software services provider, Journal of Operations  Management, 29, </a:t>
            </a:r>
            <a:r>
              <a:rPr lang="en-GB" sz="1050" dirty="0" smtClean="0"/>
              <a:t>376-390; 9</a:t>
            </a:r>
            <a:r>
              <a:rPr lang="en-GB" sz="1050" dirty="0"/>
              <a:t>. Spear, S. (2005) Fixing health from the inside, today, Harvard Business Review, 83 (9), </a:t>
            </a:r>
            <a:r>
              <a:rPr lang="en-GB" sz="1050" dirty="0" smtClean="0"/>
              <a:t>78-91; 10</a:t>
            </a:r>
            <a:r>
              <a:rPr lang="en-GB" sz="1050" dirty="0"/>
              <a:t>. </a:t>
            </a:r>
            <a:r>
              <a:rPr lang="en-GB" sz="1050" dirty="0" err="1"/>
              <a:t>Poksinska</a:t>
            </a:r>
            <a:r>
              <a:rPr lang="en-GB" sz="1050" dirty="0"/>
              <a:t>, B. (2010) The Current State of Lean Implementation in Health Care: Literature Review, Quality Management in Health Care, 19 (4) </a:t>
            </a:r>
            <a:r>
              <a:rPr lang="en-GB" sz="1050" dirty="0" smtClean="0"/>
              <a:t>319-329; 11</a:t>
            </a:r>
            <a:r>
              <a:rPr lang="en-GB" sz="1050" dirty="0"/>
              <a:t>. Thomas, J., &amp; </a:t>
            </a:r>
            <a:r>
              <a:rPr lang="en-GB" sz="1050" dirty="0" err="1"/>
              <a:t>Mengel</a:t>
            </a:r>
            <a:r>
              <a:rPr lang="en-GB" sz="1050" dirty="0"/>
              <a:t>, T. (2008) Preparing project managers to deal with complexity – advanced project management education, International Journal of Project Management, 26, </a:t>
            </a:r>
            <a:r>
              <a:rPr lang="en-GB" sz="1050" dirty="0" smtClean="0"/>
              <a:t>204-315;  12. Williams, M., &amp; May, T. (1996) Introduction to the philosophy of social research, London: UCL; 13. Stake, R, E (1995) </a:t>
            </a:r>
            <a:r>
              <a:rPr lang="en-GB" sz="1050" i="1" dirty="0" smtClean="0"/>
              <a:t>The Art of Case Study Research</a:t>
            </a:r>
            <a:r>
              <a:rPr lang="en-GB" sz="1050" dirty="0" smtClean="0"/>
              <a:t>, Thousand Oaks, CA: Sage; 14. Yin, R. K. (2014) </a:t>
            </a:r>
            <a:r>
              <a:rPr lang="en-GB" sz="1050" i="1" dirty="0" smtClean="0"/>
              <a:t>Case Study Research: Design &amp; Methods</a:t>
            </a:r>
            <a:r>
              <a:rPr lang="en-GB" sz="1050" dirty="0" smtClean="0"/>
              <a:t>, 5</a:t>
            </a:r>
            <a:r>
              <a:rPr lang="en-GB" sz="1050" baseline="30000" dirty="0" smtClean="0"/>
              <a:t>th</a:t>
            </a:r>
            <a:r>
              <a:rPr lang="en-GB" sz="1050" dirty="0" smtClean="0"/>
              <a:t> ed. Thousand Oaks, CA: Sage; 15. Braun, V. &amp; Clarke, V. (2006) Using thematic analysis in psychology, </a:t>
            </a:r>
            <a:r>
              <a:rPr lang="en-GB" sz="1050" i="1" dirty="0" smtClean="0"/>
              <a:t>Qualitative Research in Psychology</a:t>
            </a:r>
            <a:r>
              <a:rPr lang="en-GB" sz="1050" dirty="0" smtClean="0"/>
              <a:t>, 3 (2), 77-101</a:t>
            </a:r>
            <a:endParaRPr lang="en-GB" sz="105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GUID" val="180a2859-d3f4-46dc-a74f-11dd15f11e3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607</TotalTime>
  <Words>888</Words>
  <Application>Microsoft Office PowerPoint</Application>
  <PresentationFormat>Custom</PresentationFormat>
  <Paragraphs>31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Tahoma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default</dc:creator>
  <cp:lastModifiedBy>Dowson, Jane</cp:lastModifiedBy>
  <cp:revision>66</cp:revision>
  <cp:lastPrinted>2018-11-27T13:33:10Z</cp:lastPrinted>
  <dcterms:created xsi:type="dcterms:W3CDTF">2013-01-16T11:45:34Z</dcterms:created>
  <dcterms:modified xsi:type="dcterms:W3CDTF">2019-04-29T12:57:15Z</dcterms:modified>
</cp:coreProperties>
</file>